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webextensions/webextension1.xml" ContentType="application/vnd.ms-office.webextension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13"/>
  </p:notesMasterIdLst>
  <p:handoutMasterIdLst>
    <p:handoutMasterId r:id="rId14"/>
  </p:handoutMasterIdLst>
  <p:sldIdLst>
    <p:sldId id="261" r:id="rId5"/>
    <p:sldId id="507" r:id="rId6"/>
    <p:sldId id="542" r:id="rId7"/>
    <p:sldId id="544" r:id="rId8"/>
    <p:sldId id="545" r:id="rId9"/>
    <p:sldId id="512" r:id="rId10"/>
    <p:sldId id="546" r:id="rId11"/>
    <p:sldId id="547" r:id="rId12"/>
  </p:sldIdLst>
  <p:sldSz cx="9144000" cy="6858000" type="screen4x3"/>
  <p:notesSz cx="7023100" cy="9309100"/>
  <p:custDataLst>
    <p:tags r:id="rId15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6C8"/>
    <a:srgbClr val="4D4D4D"/>
    <a:srgbClr val="D14C27"/>
    <a:srgbClr val="F6F8FA"/>
    <a:srgbClr val="303745"/>
    <a:srgbClr val="F58025"/>
    <a:srgbClr val="1C4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B16FD-F049-4340-A361-8BEED2C2F9A0}" v="14" dt="2024-09-24T19:05:54.1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2" autoAdjust="0"/>
    <p:restoredTop sz="94379" autoAdjust="0"/>
  </p:normalViewPr>
  <p:slideViewPr>
    <p:cSldViewPr snapToGrid="0">
      <p:cViewPr varScale="1">
        <p:scale>
          <a:sx n="76" d="100"/>
          <a:sy n="76" d="100"/>
        </p:scale>
        <p:origin x="112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3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81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20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45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91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76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7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5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376751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902935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FBBF2A-C7ED-554B-A375-F7CE80CB34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6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83DAD1-B635-5549-8693-FBB2806595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51990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7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9489B8-D70A-2C4B-9339-02FC12D9C9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8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84A807-FE08-7F4C-A4CB-EB585EFFBE3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99035" y="261172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988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1683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8" y="1401776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3251" y="1912789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3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7A4C18-8E88-FF42-8E68-9885D11AB6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4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790A3C-E5CE-8D49-AAAE-156FFDD36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9041" y="1446424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38564" y="1957437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6519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5214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56573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C8CDFF-9F4E-D941-99E5-C9CFFCC708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4B49551-9295-E947-800A-9A504B6DA1A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3" y="4171694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301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62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790" y="144575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5313" y="195676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8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DAA878-6585-C44A-83AF-A6E5394755D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9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E7FB72-67FA-C447-A754-5DF4182E8D6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D9400-FAE6-E747-88CE-CBDBB84503B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8"/>
            <a:ext cx="9144000" cy="1092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6CAFE60-D00A-4AA8-B1DE-6BF598A5177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2" y="277038"/>
            <a:ext cx="1582632" cy="899813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190472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1" r:id="rId2"/>
    <p:sldLayoutId id="2147483673" r:id="rId3"/>
    <p:sldLayoutId id="2147483690" r:id="rId4"/>
    <p:sldLayoutId id="2147483691" r:id="rId5"/>
    <p:sldLayoutId id="2147483688" r:id="rId6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llinoisworknet.com/wioatrainingsearch" TargetMode="External"/><Relationship Id="rId3" Type="http://schemas.openxmlformats.org/officeDocument/2006/relationships/hyperlink" Target="https://www.onetonline.org/" TargetMode="External"/><Relationship Id="rId7" Type="http://schemas.openxmlformats.org/officeDocument/2006/relationships/hyperlink" Target="https://www.onetonline.org/crosswalk/RAPID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pprenticeship.gov/apprenticeship-occupations" TargetMode="External"/><Relationship Id="rId5" Type="http://schemas.openxmlformats.org/officeDocument/2006/relationships/hyperlink" Target="https://usnlx.com/" TargetMode="External"/><Relationship Id="rId4" Type="http://schemas.openxmlformats.org/officeDocument/2006/relationships/hyperlink" Target="https://ides.illinois.gov/resources/labor-market-information/hwol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1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341AC5E-DDCB-DD4F-BC81-E1385780537E}"/>
              </a:ext>
            </a:extLst>
          </p:cNvPr>
          <p:cNvSpPr txBox="1"/>
          <p:nvPr/>
        </p:nvSpPr>
        <p:spPr>
          <a:xfrm>
            <a:off x="367121" y="1218180"/>
            <a:ext cx="8618220" cy="8525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467"/>
              </a:lnSpc>
            </a:pPr>
            <a:r>
              <a:rPr lang="en-US" sz="2400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Regional Strategy Session #2:</a:t>
            </a:r>
          </a:p>
          <a:p>
            <a:pPr algn="ctr">
              <a:lnSpc>
                <a:spcPts val="3467"/>
              </a:lnSpc>
            </a:pPr>
            <a:r>
              <a:rPr lang="en-US" sz="2400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Building Local APPRENTICESHIP Opportunities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08B0CB6-22BE-4074-BEB1-559449EC45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480" y="2174279"/>
            <a:ext cx="5131039" cy="2917280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0AF5CA38-B7A6-4AEC-A65D-BA7A7858F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689" y="5514451"/>
            <a:ext cx="2184643" cy="61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9E57C7-AFBC-F142-DBF6-7BE6E93206D1}"/>
              </a:ext>
            </a:extLst>
          </p:cNvPr>
          <p:cNvSpPr txBox="1"/>
          <p:nvPr/>
        </p:nvSpPr>
        <p:spPr>
          <a:xfrm>
            <a:off x="295668" y="5125244"/>
            <a:ext cx="7155719" cy="15800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16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  <a:p>
            <a:endParaRPr lang="en-US" sz="16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  <a:p>
            <a:r>
              <a:rPr lang="en-US" sz="1600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Nate Carlson, TA Program Director</a:t>
            </a:r>
          </a:p>
          <a:p>
            <a:pPr>
              <a:lnSpc>
                <a:spcPts val="3467"/>
              </a:lnSpc>
            </a:pPr>
            <a:endParaRPr lang="en-US" sz="20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  <a:p>
            <a:pPr>
              <a:lnSpc>
                <a:spcPts val="3467"/>
              </a:lnSpc>
            </a:pPr>
            <a:endParaRPr lang="en-US" sz="20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1208" y="936592"/>
            <a:ext cx="6742712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What are our objectives?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986" y="1692610"/>
            <a:ext cx="8154028" cy="414124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Increase the diversity of apprenticeship occupations to </a:t>
            </a:r>
            <a:r>
              <a:rPr lang="en-US" sz="2400" b="1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include non-traditional sectors </a:t>
            </a: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such as Healthcare, Education, and Information Technology.</a:t>
            </a: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Create a </a:t>
            </a:r>
            <a:r>
              <a:rPr lang="en-US" sz="2400" b="1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streamlined, hassle-free process </a:t>
            </a: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for employers seeking to develop and register an apprenticeship program in Illinois.</a:t>
            </a: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Work with education partners to create </a:t>
            </a:r>
            <a:r>
              <a:rPr lang="en-US" sz="2400" b="1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equitable, accessible career pathways</a:t>
            </a: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 utilizing youth apprenticeship and/or pre-apprenticeship.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38020"/>
      </p:ext>
    </p:extLst>
  </p:cSld>
  <p:clrMapOvr>
    <a:masterClrMapping/>
  </p:clrMapOvr>
  <p:transition spd="slow" advClick="0" advTm="3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93269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What tools do we have?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566150"/>
            <a:ext cx="8200417" cy="41148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utura Std Book" panose="020B0502020204020303"/>
              </a:rPr>
              <a:t>The insights and experiences of your collective Integrated Business Services Team!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utura Std Book" panose="020B0502020204020303"/>
              </a:rPr>
              <a:t>Local Labor Market Data 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Futura Std Book" panose="020B0502020204020303"/>
                <a:hlinkClick r:id="rId3"/>
              </a:rPr>
              <a:t>ONETOnline.org</a:t>
            </a: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Futura Std Book" panose="020B0502020204020303"/>
                <a:hlinkClick r:id="rId4"/>
              </a:rPr>
              <a:t>IDES Help Wanted Online Reports</a:t>
            </a: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Futura Std Book" panose="020B0502020204020303"/>
                <a:hlinkClick r:id="rId5"/>
              </a:rPr>
              <a:t>National Labor Exchange </a:t>
            </a:r>
            <a:endParaRPr lang="en-US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utura Std Book" panose="020B0502020204020303"/>
                <a:hlinkClick r:id="rId6"/>
              </a:rPr>
              <a:t>DOL Apprenticeship Occupations Database</a:t>
            </a:r>
            <a:endParaRPr lang="en-US" sz="2400" dirty="0">
              <a:solidFill>
                <a:schemeClr val="tx1"/>
              </a:solidFill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Futura Std Book" panose="020B0502020204020303"/>
                <a:hlinkClick r:id="rId7"/>
              </a:rPr>
              <a:t>ONET Crosswalk</a:t>
            </a: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utura Std Book" panose="020B0502020204020303"/>
                <a:hlinkClick r:id="rId8"/>
              </a:rPr>
              <a:t>WIOA Eligible Training Provider List (ETPL)</a:t>
            </a:r>
            <a:endParaRPr lang="en-US" sz="2400" dirty="0">
              <a:solidFill>
                <a:schemeClr val="tx1"/>
              </a:solidFill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1277669798"/>
      </p:ext>
    </p:extLst>
  </p:cSld>
  <p:clrMapOvr>
    <a:masterClrMapping/>
  </p:clrMapOvr>
  <p:transition spd="slow" advClick="0" advTm="3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045413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Regional strategy session #2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556426"/>
            <a:ext cx="8200417" cy="4280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As a table, you will work through your </a:t>
            </a:r>
            <a:r>
              <a:rPr lang="en-US" sz="2400" b="1" dirty="0">
                <a:latin typeface="Futura Std Book" panose="020B0502020204020303"/>
              </a:rPr>
              <a:t>session packet, </a:t>
            </a:r>
            <a:r>
              <a:rPr lang="en-US" sz="2400" dirty="0">
                <a:latin typeface="Futura Std Book" panose="020B0502020204020303"/>
              </a:rPr>
              <a:t>following the time parameters listed on the screen.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10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We will move through this session briskly!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Remember…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All killer, no filler! This is bootcamp!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Make space for others and take space for yourself.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Be an active listener and avoid distracting conversations and technology use.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We’re not here to check a box…we’re here to think outside of it!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1444810184"/>
      </p:ext>
    </p:extLst>
  </p:cSld>
  <p:clrMapOvr>
    <a:masterClrMapping/>
  </p:clrMapOvr>
  <p:transition spd="slow" advClick="0" advTm="3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909226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Regional strategy session #2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532417"/>
            <a:ext cx="8403598" cy="4280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At the end of the session…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Everyone should have a </a:t>
            </a:r>
            <a:r>
              <a:rPr lang="en-US" sz="2400" b="1" dirty="0">
                <a:latin typeface="Futura Std Book" panose="020B0502020204020303"/>
              </a:rPr>
              <a:t>completed session packet</a:t>
            </a:r>
            <a:r>
              <a:rPr lang="en-US" sz="2400" dirty="0">
                <a:latin typeface="Futura Std Book" panose="020B0502020204020303"/>
              </a:rPr>
              <a:t>, and each table should have the following on their easel: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At least </a:t>
            </a:r>
            <a:r>
              <a:rPr lang="en-US" sz="2400" b="1" u="sng" dirty="0">
                <a:latin typeface="Futura Std Book" panose="020B0502020204020303"/>
              </a:rPr>
              <a:t>six</a:t>
            </a:r>
            <a:r>
              <a:rPr lang="en-US" sz="2400" b="1" dirty="0">
                <a:latin typeface="Futura Std Book" panose="020B0502020204020303"/>
              </a:rPr>
              <a:t> </a:t>
            </a:r>
            <a:r>
              <a:rPr lang="en-US" sz="2400" dirty="0">
                <a:latin typeface="Futura Std Book" panose="020B0502020204020303"/>
              </a:rPr>
              <a:t>“fully developed” apprenticeships with…</a:t>
            </a:r>
          </a:p>
          <a:p>
            <a:pPr marL="1428750" lvl="1" indent="-7429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latin typeface="Futura Std Book" panose="020B0502020204020303"/>
              </a:rPr>
              <a:t>Competencies (Job Title and RAPIDS WPS #)</a:t>
            </a:r>
          </a:p>
          <a:p>
            <a:pPr marL="1428750" lvl="1" indent="-7429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latin typeface="Futura Std Book" panose="020B0502020204020303"/>
              </a:rPr>
              <a:t>Coursework (Info on two training options)</a:t>
            </a:r>
          </a:p>
          <a:p>
            <a:pPr marL="1428750" lvl="1" indent="-7429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latin typeface="Futura Std Book" panose="020B0502020204020303"/>
              </a:rPr>
              <a:t>Compensation (Hourly pay range from O*NET)</a:t>
            </a:r>
          </a:p>
          <a:p>
            <a:pPr marL="1428750" lvl="1" indent="-7429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b="1" i="1" dirty="0">
                <a:latin typeface="Futura Std Book" panose="020B0502020204020303"/>
              </a:rPr>
              <a:t>Pathways from K-12/Adult Ed/Pre-Apps   (where applicable)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1705413440"/>
      </p:ext>
    </p:extLst>
  </p:cSld>
  <p:clrMapOvr>
    <a:masterClrMapping/>
  </p:clrMapOvr>
  <p:transition spd="slow" advClick="0" advTm="3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ADBFEE-7970-FCA4-DFE5-D7E79D22B6D2}"/>
              </a:ext>
            </a:extLst>
          </p:cNvPr>
          <p:cNvSpPr txBox="1"/>
          <p:nvPr/>
        </p:nvSpPr>
        <p:spPr>
          <a:xfrm>
            <a:off x="126460" y="856034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all" spc="5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rPr>
              <a:t>Regional strategy session #2</a:t>
            </a:r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EasyTimer">
                <a:extLst>
                  <a:ext uri="{FF2B5EF4-FFF2-40B4-BE49-F238E27FC236}">
                    <a16:creationId xmlns:a16="http://schemas.microsoft.com/office/drawing/2014/main" id="{1BE17AC5-ACC0-1E24-1765-F7DB96A907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6704768"/>
                  </p:ext>
                </p:extLst>
              </p:nvPr>
            </p:nvGraphicFramePr>
            <p:xfrm>
              <a:off x="1456311" y="1643974"/>
              <a:ext cx="7476517" cy="49149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 title="EasyTimer">
                <a:extLst>
                  <a:ext uri="{FF2B5EF4-FFF2-40B4-BE49-F238E27FC236}">
                    <a16:creationId xmlns:a16="http://schemas.microsoft.com/office/drawing/2014/main" id="{1BE17AC5-ACC0-1E24-1765-F7DB96A9076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6311" y="1643974"/>
                <a:ext cx="7476517" cy="49149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1341477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045413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Rapid report out!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634247"/>
            <a:ext cx="8200417" cy="4280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Each table select one individual to give a rapid report out for your group’s session.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6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In 90 seconds or less, they will share with the room…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Two of the programs you brainstormed and developed as a group, making note of: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Futura Std Book" panose="020B0502020204020303"/>
              </a:rPr>
              <a:t>Potential Employers/Area program sponsors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Futura Std Book" panose="020B0502020204020303"/>
              </a:rPr>
              <a:t>Availability of local training options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Futura Std Book" panose="020B0502020204020303"/>
              </a:rPr>
              <a:t>Area pay range for selected occupations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Futura Std Book" panose="020B0502020204020303"/>
              </a:rPr>
              <a:t>Potential for pathways from K-12/Adult Ed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275290883"/>
      </p:ext>
    </p:extLst>
  </p:cSld>
  <p:clrMapOvr>
    <a:masterClrMapping/>
  </p:clrMapOvr>
  <p:transition spd="slow" advClick="0" advTm="3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191328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Room rotation feedback session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994171"/>
            <a:ext cx="8200417" cy="47179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Futura Std Book" panose="020B0502020204020303"/>
              </a:rPr>
              <a:t>We will now rotate groups around the room to provide feedback on each group’s proposed apprenticeship programs using sticky notes.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11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Futura Std Book" panose="020B0502020204020303"/>
              </a:rPr>
              <a:t>If you think an occupation is especially creative, or that a training option seems prohibitively expensive– let them know!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Futura Std Book" panose="020B0502020204020303"/>
              </a:rPr>
              <a:t>If your own area’s experiences contain relevant lessons for their hypothetical program, provide those lessons!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Futura Std Book" panose="020B0502020204020303"/>
              </a:rPr>
              <a:t>If you have a relevant contact for a training provider, CBO, or state agency partner in the area, help make the connection!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3025997432"/>
      </p:ext>
    </p:extLst>
  </p:cSld>
  <p:clrMapOvr>
    <a:masterClrMapping/>
  </p:clrMapOvr>
  <p:transition spd="slow" advClick="0" advTm="3000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7"/>
  <p:tag name="ARTICULATE_DESIGN_ID_OFFICE THEME" val="IU67DOd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2069"/>
      </a:dk2>
      <a:lt2>
        <a:srgbClr val="E7E6E6"/>
      </a:lt2>
      <a:accent1>
        <a:srgbClr val="AA182C"/>
      </a:accent1>
      <a:accent2>
        <a:srgbClr val="ED7D31"/>
      </a:accent2>
      <a:accent3>
        <a:srgbClr val="638C1C"/>
      </a:accent3>
      <a:accent4>
        <a:srgbClr val="002069"/>
      </a:accent4>
      <a:accent5>
        <a:srgbClr val="AA182C"/>
      </a:accent5>
      <a:accent6>
        <a:srgbClr val="4D4D4D"/>
      </a:accent6>
      <a:hlink>
        <a:srgbClr val="002069"/>
      </a:hlink>
      <a:folHlink>
        <a:srgbClr val="638C1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webextensions/webextension1.xml><?xml version="1.0" encoding="utf-8"?>
<we:webextension xmlns:we="http://schemas.microsoft.com/office/webextensions/webextension/2010/11" id="{9DDB2427-1A44-4094-8721-9795005C0AB0}">
  <we:reference id="wa104382064" version="1.0.0.2" store="en-US" storeType="OMEX"/>
  <we:alternateReferences>
    <we:reference id="WA104382064" version="1.0.0.2" store="WA104382064" storeType="OMEX"/>
  </we:alternateReferences>
  <we:properties>
    <we:property name="HH" value="0"/>
    <we:property name="HH-reminder" value="&quot;--&quot;"/>
    <we:property name="MM" value="4"/>
    <we:property name="MM-reminder" value="&quot;--&quot;"/>
    <we:property name="SS" value="0"/>
    <we:property name="SS-reminder" value="&quot;--&quot;"/>
    <we:property name="canvash" value="417"/>
    <we:property name="canvasw" value="417"/>
    <we:property name="clocktype" value="&quot;digital&quot;"/>
    <we:property name="interval" value="5"/>
    <we:property name="isCountUp" value="false"/>
    <we:property name="radius" value="187.65"/>
    <we:property name="showCombi" value="true"/>
    <we:property name="tickType" value="&quot;none&quot;"/>
    <we:property name="timeupType" value="&quot;alarm&quot;"/>
  </we:properties>
  <we:bindings/>
  <we:snapshot xmlns:r="http://schemas.openxmlformats.org/officeDocument/2006/relationships" r:embed="rId1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0D368886C6B4298DB8A66EC5E9E94" ma:contentTypeVersion="3" ma:contentTypeDescription="Create a new document." ma:contentTypeScope="" ma:versionID="3dfe9d4b760e711e5f29de418d1818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028613D-C69D-4741-BCAE-2FD854A82B66}"/>
</file>

<file path=customXml/itemProps2.xml><?xml version="1.0" encoding="utf-8"?>
<ds:datastoreItem xmlns:ds="http://schemas.openxmlformats.org/officeDocument/2006/customXml" ds:itemID="{698D89FA-669B-4E64-A40E-678F664AB2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1EBEFB-7CA0-4671-A34E-E94BB1632940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c5f7d24-dc7c-45cd-a254-66c71c085d44"/>
    <ds:schemaRef ds:uri="ee920ac9-5fc6-4484-ac21-fc1bd4a2d57a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30992</TotalTime>
  <Words>465</Words>
  <Application>Microsoft Office PowerPoint</Application>
  <PresentationFormat>On-screen Show (4:3)</PresentationFormat>
  <Paragraphs>73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Futura Std Book</vt:lpstr>
      <vt:lpstr>Futura Std Heavy</vt:lpstr>
      <vt:lpstr>Lato</vt:lpstr>
      <vt:lpstr>Segoe UI 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 Bootcamp Building Local Opportunities</dc:title>
  <dc:creator>Jafar</dc:creator>
  <cp:lastModifiedBy>Heinisch, Kimberly D</cp:lastModifiedBy>
  <cp:revision>99</cp:revision>
  <cp:lastPrinted>2023-08-07T18:29:20Z</cp:lastPrinted>
  <dcterms:created xsi:type="dcterms:W3CDTF">2015-05-25T12:45:08Z</dcterms:created>
  <dcterms:modified xsi:type="dcterms:W3CDTF">2024-10-01T16:06:56Z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0x010100CAE0D368886C6B4298DB8A66EC5E9E94</vt:lpwstr>
  </property>
  <property fmtid="{D5CDD505-2E9C-101B-9397-08002B2CF9AE}" pid="3" name="ArticulateGUID">
    <vt:lpwstr>86292B1C-1FD6-4DDE-9B5A-A5AFF6FE6818</vt:lpwstr>
  </property>
  <property fmtid="{D5CDD505-2E9C-101B-9397-08002B2CF9AE}" pid="4" name="ArticulatePath">
    <vt:lpwstr>IWN-20_IWIB-BEC_Presentation-A</vt:lpwstr>
  </property>
</Properties>
</file>