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Lst>
  <p:notesMasterIdLst>
    <p:notesMasterId r:id="rId46"/>
  </p:notesMasterIdLst>
  <p:handoutMasterIdLst>
    <p:handoutMasterId r:id="rId47"/>
  </p:handoutMasterIdLst>
  <p:sldIdLst>
    <p:sldId id="261" r:id="rId5"/>
    <p:sldId id="507" r:id="rId6"/>
    <p:sldId id="532" r:id="rId7"/>
    <p:sldId id="533" r:id="rId8"/>
    <p:sldId id="534" r:id="rId9"/>
    <p:sldId id="535" r:id="rId10"/>
    <p:sldId id="541" r:id="rId11"/>
    <p:sldId id="530" r:id="rId12"/>
    <p:sldId id="531" r:id="rId13"/>
    <p:sldId id="517" r:id="rId14"/>
    <p:sldId id="523" r:id="rId15"/>
    <p:sldId id="524" r:id="rId16"/>
    <p:sldId id="518" r:id="rId17"/>
    <p:sldId id="519" r:id="rId18"/>
    <p:sldId id="520" r:id="rId19"/>
    <p:sldId id="521" r:id="rId20"/>
    <p:sldId id="522" r:id="rId21"/>
    <p:sldId id="543" r:id="rId22"/>
    <p:sldId id="525" r:id="rId23"/>
    <p:sldId id="526" r:id="rId24"/>
    <p:sldId id="527" r:id="rId25"/>
    <p:sldId id="528" r:id="rId26"/>
    <p:sldId id="546" r:id="rId27"/>
    <p:sldId id="529" r:id="rId28"/>
    <p:sldId id="544" r:id="rId29"/>
    <p:sldId id="515" r:id="rId30"/>
    <p:sldId id="516" r:id="rId31"/>
    <p:sldId id="536" r:id="rId32"/>
    <p:sldId id="537" r:id="rId33"/>
    <p:sldId id="538" r:id="rId34"/>
    <p:sldId id="323" r:id="rId35"/>
    <p:sldId id="278" r:id="rId36"/>
    <p:sldId id="280" r:id="rId37"/>
    <p:sldId id="281" r:id="rId38"/>
    <p:sldId id="319" r:id="rId39"/>
    <p:sldId id="320" r:id="rId40"/>
    <p:sldId id="321" r:id="rId41"/>
    <p:sldId id="322" r:id="rId42"/>
    <p:sldId id="325" r:id="rId43"/>
    <p:sldId id="329" r:id="rId44"/>
    <p:sldId id="540" r:id="rId45"/>
  </p:sldIdLst>
  <p:sldSz cx="9144000" cy="6858000" type="screen4x3"/>
  <p:notesSz cx="7023100" cy="9309100"/>
  <p:custDataLst>
    <p:tags r:id="rId48"/>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8D1B"/>
    <a:srgbClr val="012169"/>
    <a:srgbClr val="C4122F"/>
    <a:srgbClr val="303745"/>
    <a:srgbClr val="4D4D4D"/>
    <a:srgbClr val="1C498B"/>
    <a:srgbClr val="C5C6C8"/>
    <a:srgbClr val="D14C27"/>
    <a:srgbClr val="F6F8FA"/>
    <a:srgbClr val="F580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94379" autoAdjust="0"/>
  </p:normalViewPr>
  <p:slideViewPr>
    <p:cSldViewPr snapToGrid="0">
      <p:cViewPr varScale="1">
        <p:scale>
          <a:sx n="114" d="100"/>
          <a:sy n="114" d="100"/>
        </p:scale>
        <p:origin x="1476"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6CF01BD6-766B-4D19-B75E-7E6A037A6BFB}" type="datetimeFigureOut">
              <a:rPr lang="en-US" smtClean="0"/>
              <a:t>10/1/2024</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31302AA-81B1-4225-BC36-6DD3E8E98722}" type="slidenum">
              <a:rPr lang="en-US" smtClean="0"/>
              <a:t>‹#›</a:t>
            </a:fld>
            <a:endParaRPr lang="en-US"/>
          </a:p>
        </p:txBody>
      </p:sp>
    </p:spTree>
    <p:extLst>
      <p:ext uri="{BB962C8B-B14F-4D97-AF65-F5344CB8AC3E}">
        <p14:creationId xmlns:p14="http://schemas.microsoft.com/office/powerpoint/2010/main" val="3888844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98D3C34-4FAE-4634-9621-7C1A1531823B}" type="datetimeFigureOut">
              <a:rPr lang="en-US" smtClean="0"/>
              <a:t>10/1/2024</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A5D1758-ED3D-4611-B861-63A1DF032208}" type="slidenum">
              <a:rPr lang="en-US" smtClean="0"/>
              <a:t>‹#›</a:t>
            </a:fld>
            <a:endParaRPr lang="en-US"/>
          </a:p>
        </p:txBody>
      </p:sp>
    </p:spTree>
    <p:extLst>
      <p:ext uri="{BB962C8B-B14F-4D97-AF65-F5344CB8AC3E}">
        <p14:creationId xmlns:p14="http://schemas.microsoft.com/office/powerpoint/2010/main" val="1990456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1</a:t>
            </a:fld>
            <a:endParaRPr lang="en-US"/>
          </a:p>
        </p:txBody>
      </p:sp>
    </p:spTree>
    <p:extLst>
      <p:ext uri="{BB962C8B-B14F-4D97-AF65-F5344CB8AC3E}">
        <p14:creationId xmlns:p14="http://schemas.microsoft.com/office/powerpoint/2010/main" val="999553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13</a:t>
            </a:fld>
            <a:endParaRPr lang="en-US"/>
          </a:p>
        </p:txBody>
      </p:sp>
    </p:spTree>
    <p:extLst>
      <p:ext uri="{BB962C8B-B14F-4D97-AF65-F5344CB8AC3E}">
        <p14:creationId xmlns:p14="http://schemas.microsoft.com/office/powerpoint/2010/main" val="485573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14</a:t>
            </a:fld>
            <a:endParaRPr lang="en-US"/>
          </a:p>
        </p:txBody>
      </p:sp>
    </p:spTree>
    <p:extLst>
      <p:ext uri="{BB962C8B-B14F-4D97-AF65-F5344CB8AC3E}">
        <p14:creationId xmlns:p14="http://schemas.microsoft.com/office/powerpoint/2010/main" val="3133537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15</a:t>
            </a:fld>
            <a:endParaRPr lang="en-US"/>
          </a:p>
        </p:txBody>
      </p:sp>
    </p:spTree>
    <p:extLst>
      <p:ext uri="{BB962C8B-B14F-4D97-AF65-F5344CB8AC3E}">
        <p14:creationId xmlns:p14="http://schemas.microsoft.com/office/powerpoint/2010/main" val="2255373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16</a:t>
            </a:fld>
            <a:endParaRPr lang="en-US"/>
          </a:p>
        </p:txBody>
      </p:sp>
    </p:spTree>
    <p:extLst>
      <p:ext uri="{BB962C8B-B14F-4D97-AF65-F5344CB8AC3E}">
        <p14:creationId xmlns:p14="http://schemas.microsoft.com/office/powerpoint/2010/main" val="3447247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17</a:t>
            </a:fld>
            <a:endParaRPr lang="en-US"/>
          </a:p>
        </p:txBody>
      </p:sp>
    </p:spTree>
    <p:extLst>
      <p:ext uri="{BB962C8B-B14F-4D97-AF65-F5344CB8AC3E}">
        <p14:creationId xmlns:p14="http://schemas.microsoft.com/office/powerpoint/2010/main" val="1214671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19</a:t>
            </a:fld>
            <a:endParaRPr lang="en-US"/>
          </a:p>
        </p:txBody>
      </p:sp>
    </p:spTree>
    <p:extLst>
      <p:ext uri="{BB962C8B-B14F-4D97-AF65-F5344CB8AC3E}">
        <p14:creationId xmlns:p14="http://schemas.microsoft.com/office/powerpoint/2010/main" val="909627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20</a:t>
            </a:fld>
            <a:endParaRPr lang="en-US"/>
          </a:p>
        </p:txBody>
      </p:sp>
    </p:spTree>
    <p:extLst>
      <p:ext uri="{BB962C8B-B14F-4D97-AF65-F5344CB8AC3E}">
        <p14:creationId xmlns:p14="http://schemas.microsoft.com/office/powerpoint/2010/main" val="4189693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21</a:t>
            </a:fld>
            <a:endParaRPr lang="en-US"/>
          </a:p>
        </p:txBody>
      </p:sp>
    </p:spTree>
    <p:extLst>
      <p:ext uri="{BB962C8B-B14F-4D97-AF65-F5344CB8AC3E}">
        <p14:creationId xmlns:p14="http://schemas.microsoft.com/office/powerpoint/2010/main" val="2346898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22</a:t>
            </a:fld>
            <a:endParaRPr lang="en-US"/>
          </a:p>
        </p:txBody>
      </p:sp>
    </p:spTree>
    <p:extLst>
      <p:ext uri="{BB962C8B-B14F-4D97-AF65-F5344CB8AC3E}">
        <p14:creationId xmlns:p14="http://schemas.microsoft.com/office/powerpoint/2010/main" val="4206677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23</a:t>
            </a:fld>
            <a:endParaRPr lang="en-US"/>
          </a:p>
        </p:txBody>
      </p:sp>
    </p:spTree>
    <p:extLst>
      <p:ext uri="{BB962C8B-B14F-4D97-AF65-F5344CB8AC3E}">
        <p14:creationId xmlns:p14="http://schemas.microsoft.com/office/powerpoint/2010/main" val="2472344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2</a:t>
            </a:fld>
            <a:endParaRPr lang="en-US"/>
          </a:p>
        </p:txBody>
      </p:sp>
    </p:spTree>
    <p:extLst>
      <p:ext uri="{BB962C8B-B14F-4D97-AF65-F5344CB8AC3E}">
        <p14:creationId xmlns:p14="http://schemas.microsoft.com/office/powerpoint/2010/main" val="3131481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24</a:t>
            </a:fld>
            <a:endParaRPr lang="en-US"/>
          </a:p>
        </p:txBody>
      </p:sp>
    </p:spTree>
    <p:extLst>
      <p:ext uri="{BB962C8B-B14F-4D97-AF65-F5344CB8AC3E}">
        <p14:creationId xmlns:p14="http://schemas.microsoft.com/office/powerpoint/2010/main" val="3247810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26</a:t>
            </a:fld>
            <a:endParaRPr lang="en-US"/>
          </a:p>
        </p:txBody>
      </p:sp>
    </p:spTree>
    <p:extLst>
      <p:ext uri="{BB962C8B-B14F-4D97-AF65-F5344CB8AC3E}">
        <p14:creationId xmlns:p14="http://schemas.microsoft.com/office/powerpoint/2010/main" val="1287736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27</a:t>
            </a:fld>
            <a:endParaRPr lang="en-US"/>
          </a:p>
        </p:txBody>
      </p:sp>
    </p:spTree>
    <p:extLst>
      <p:ext uri="{BB962C8B-B14F-4D97-AF65-F5344CB8AC3E}">
        <p14:creationId xmlns:p14="http://schemas.microsoft.com/office/powerpoint/2010/main" val="2244564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28</a:t>
            </a:fld>
            <a:endParaRPr lang="en-US"/>
          </a:p>
        </p:txBody>
      </p:sp>
    </p:spTree>
    <p:extLst>
      <p:ext uri="{BB962C8B-B14F-4D97-AF65-F5344CB8AC3E}">
        <p14:creationId xmlns:p14="http://schemas.microsoft.com/office/powerpoint/2010/main" val="2685466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29</a:t>
            </a:fld>
            <a:endParaRPr lang="en-US"/>
          </a:p>
        </p:txBody>
      </p:sp>
    </p:spTree>
    <p:extLst>
      <p:ext uri="{BB962C8B-B14F-4D97-AF65-F5344CB8AC3E}">
        <p14:creationId xmlns:p14="http://schemas.microsoft.com/office/powerpoint/2010/main" val="4260083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30</a:t>
            </a:fld>
            <a:endParaRPr lang="en-US"/>
          </a:p>
        </p:txBody>
      </p:sp>
    </p:spTree>
    <p:extLst>
      <p:ext uri="{BB962C8B-B14F-4D97-AF65-F5344CB8AC3E}">
        <p14:creationId xmlns:p14="http://schemas.microsoft.com/office/powerpoint/2010/main" val="44228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41</a:t>
            </a:fld>
            <a:endParaRPr lang="en-US"/>
          </a:p>
        </p:txBody>
      </p:sp>
    </p:spTree>
    <p:extLst>
      <p:ext uri="{BB962C8B-B14F-4D97-AF65-F5344CB8AC3E}">
        <p14:creationId xmlns:p14="http://schemas.microsoft.com/office/powerpoint/2010/main" val="2202918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3</a:t>
            </a:fld>
            <a:endParaRPr lang="en-US"/>
          </a:p>
        </p:txBody>
      </p:sp>
    </p:spTree>
    <p:extLst>
      <p:ext uri="{BB962C8B-B14F-4D97-AF65-F5344CB8AC3E}">
        <p14:creationId xmlns:p14="http://schemas.microsoft.com/office/powerpoint/2010/main" val="872572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4</a:t>
            </a:fld>
            <a:endParaRPr lang="en-US"/>
          </a:p>
        </p:txBody>
      </p:sp>
    </p:spTree>
    <p:extLst>
      <p:ext uri="{BB962C8B-B14F-4D97-AF65-F5344CB8AC3E}">
        <p14:creationId xmlns:p14="http://schemas.microsoft.com/office/powerpoint/2010/main" val="705450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5</a:t>
            </a:fld>
            <a:endParaRPr lang="en-US"/>
          </a:p>
        </p:txBody>
      </p:sp>
    </p:spTree>
    <p:extLst>
      <p:ext uri="{BB962C8B-B14F-4D97-AF65-F5344CB8AC3E}">
        <p14:creationId xmlns:p14="http://schemas.microsoft.com/office/powerpoint/2010/main" val="1026880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6</a:t>
            </a:fld>
            <a:endParaRPr lang="en-US"/>
          </a:p>
        </p:txBody>
      </p:sp>
    </p:spTree>
    <p:extLst>
      <p:ext uri="{BB962C8B-B14F-4D97-AF65-F5344CB8AC3E}">
        <p14:creationId xmlns:p14="http://schemas.microsoft.com/office/powerpoint/2010/main" val="2721755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7</a:t>
            </a:fld>
            <a:endParaRPr lang="en-US"/>
          </a:p>
        </p:txBody>
      </p:sp>
    </p:spTree>
    <p:extLst>
      <p:ext uri="{BB962C8B-B14F-4D97-AF65-F5344CB8AC3E}">
        <p14:creationId xmlns:p14="http://schemas.microsoft.com/office/powerpoint/2010/main" val="2276692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9</a:t>
            </a:fld>
            <a:endParaRPr lang="en-US"/>
          </a:p>
        </p:txBody>
      </p:sp>
    </p:spTree>
    <p:extLst>
      <p:ext uri="{BB962C8B-B14F-4D97-AF65-F5344CB8AC3E}">
        <p14:creationId xmlns:p14="http://schemas.microsoft.com/office/powerpoint/2010/main" val="42053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10</a:t>
            </a:fld>
            <a:endParaRPr lang="en-US"/>
          </a:p>
        </p:txBody>
      </p:sp>
    </p:spTree>
    <p:extLst>
      <p:ext uri="{BB962C8B-B14F-4D97-AF65-F5344CB8AC3E}">
        <p14:creationId xmlns:p14="http://schemas.microsoft.com/office/powerpoint/2010/main" val="82078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custDataLst>
      <p:tags r:id="rId1"/>
    </p:custDataLst>
    <p:extLst>
      <p:ext uri="{BB962C8B-B14F-4D97-AF65-F5344CB8AC3E}">
        <p14:creationId xmlns:p14="http://schemas.microsoft.com/office/powerpoint/2010/main" val="175255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13" name="Text Placeholder 9">
            <a:extLst>
              <a:ext uri="{FF2B5EF4-FFF2-40B4-BE49-F238E27FC236}">
                <a16:creationId xmlns:a16="http://schemas.microsoft.com/office/drawing/2014/main" id="{A56E7046-DE4F-0A49-A5D9-1A3B2F5BACA8}"/>
              </a:ext>
            </a:extLst>
          </p:cNvPr>
          <p:cNvSpPr>
            <a:spLocks noGrp="1"/>
          </p:cNvSpPr>
          <p:nvPr>
            <p:ph type="body" sz="quarter" idx="10"/>
          </p:nvPr>
        </p:nvSpPr>
        <p:spPr>
          <a:xfrm>
            <a:off x="584202" y="1376751"/>
            <a:ext cx="7953374" cy="511013"/>
          </a:xfrm>
          <a:prstGeom prst="rect">
            <a:avLst/>
          </a:prstGeom>
        </p:spPr>
        <p:txBody>
          <a:bodyPr lIns="0" tIns="0" rIns="0" bIns="0"/>
          <a:lstStyle>
            <a:lvl1pPr marL="0" indent="0" algn="l">
              <a:lnSpc>
                <a:spcPct val="100000"/>
              </a:lnSpc>
              <a:spcBef>
                <a:spcPts val="0"/>
              </a:spcBef>
              <a:buNone/>
              <a:defRPr sz="2400" b="1" i="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4" name="Text Placeholder 9">
            <a:extLst>
              <a:ext uri="{FF2B5EF4-FFF2-40B4-BE49-F238E27FC236}">
                <a16:creationId xmlns:a16="http://schemas.microsoft.com/office/drawing/2014/main" id="{E1F6FDE6-65F0-9041-A1D4-82C1AC4161B0}"/>
              </a:ext>
            </a:extLst>
          </p:cNvPr>
          <p:cNvSpPr>
            <a:spLocks noGrp="1"/>
          </p:cNvSpPr>
          <p:nvPr>
            <p:ph type="body" sz="quarter" idx="11"/>
          </p:nvPr>
        </p:nvSpPr>
        <p:spPr>
          <a:xfrm>
            <a:off x="584202" y="1902935"/>
            <a:ext cx="7953374" cy="188459"/>
          </a:xfrm>
          <a:prstGeom prst="rect">
            <a:avLst/>
          </a:prstGeom>
        </p:spPr>
        <p:txBody>
          <a:bodyPr lIns="0" tIns="0" rIns="0" bIns="0">
            <a:normAutofit/>
          </a:bodyPr>
          <a:lstStyle>
            <a:lvl1pPr marL="0" indent="0" algn="l">
              <a:lnSpc>
                <a:spcPts val="1200"/>
              </a:lnSpc>
              <a:spcBef>
                <a:spcPts val="0"/>
              </a:spcBef>
              <a:buNone/>
              <a:defRPr sz="1200" b="0" i="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9" name="TextBox 18">
            <a:extLst>
              <a:ext uri="{FF2B5EF4-FFF2-40B4-BE49-F238E27FC236}">
                <a16:creationId xmlns:a16="http://schemas.microsoft.com/office/drawing/2014/main" id="{40A73E8B-1D2A-B241-9CB5-BFDA05123263}"/>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a:solidFill>
                <a:schemeClr val="tx1">
                  <a:lumMod val="50000"/>
                  <a:lumOff val="50000"/>
                </a:schemeClr>
              </a:solidFill>
              <a:latin typeface="+mn-lt"/>
              <a:ea typeface="Segoe UI Symbol" panose="020B0502040204020203" pitchFamily="34" charset="0"/>
            </a:endParaRPr>
          </a:p>
        </p:txBody>
      </p:sp>
      <p:sp>
        <p:nvSpPr>
          <p:cNvPr id="10" name="Freeform 5">
            <a:hlinkClick r:id="" action="ppaction://hlinkshowjump?jump=nextslide"/>
            <a:extLst>
              <a:ext uri="{FF2B5EF4-FFF2-40B4-BE49-F238E27FC236}">
                <a16:creationId xmlns:a16="http://schemas.microsoft.com/office/drawing/2014/main" id="{DFFBBF2A-C7ED-554B-A375-F7CE80CB34C8}"/>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6" name="Freeform 5">
            <a:hlinkClick r:id="" action="ppaction://hlinkshowjump?jump=previousslide"/>
            <a:extLst>
              <a:ext uri="{FF2B5EF4-FFF2-40B4-BE49-F238E27FC236}">
                <a16:creationId xmlns:a16="http://schemas.microsoft.com/office/drawing/2014/main" id="{6483DAD1-B635-5549-8693-FBB280659512}"/>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62051990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3600">
          <p15:clr>
            <a:srgbClr val="FBAE40"/>
          </p15:clr>
        </p15:guide>
        <p15:guide id="2" pos="5384">
          <p15:clr>
            <a:srgbClr val="FBAE40"/>
          </p15:clr>
        </p15:guide>
        <p15:guide id="3" pos="374">
          <p15:clr>
            <a:srgbClr val="FBAE40"/>
          </p15:clr>
        </p15:guide>
        <p15:guide id="4" orient="horz" pos="408">
          <p15:clr>
            <a:srgbClr val="FBAE40"/>
          </p15:clr>
        </p15:guide>
        <p15:guide id="5" orient="horz" pos="12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E72B3E9-20CA-BA46-A89A-02FBF1AB9991}"/>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a:solidFill>
                  <a:schemeClr val="tx2"/>
                </a:solidFill>
                <a:latin typeface="+mn-lt"/>
                <a:ea typeface="Segoe UI Symbol" panose="020B0502040204020203" pitchFamily="34" charset="0"/>
              </a:rPr>
              <a:t>IWIB</a:t>
            </a:r>
          </a:p>
        </p:txBody>
      </p:sp>
      <p:sp>
        <p:nvSpPr>
          <p:cNvPr id="13" name="TextBox 12">
            <a:extLst>
              <a:ext uri="{FF2B5EF4-FFF2-40B4-BE49-F238E27FC236}">
                <a16:creationId xmlns:a16="http://schemas.microsoft.com/office/drawing/2014/main" id="{84E1790B-1E4F-3B4F-AD32-8BC1BF08A162}"/>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a:solidFill>
                <a:schemeClr val="tx1">
                  <a:lumMod val="50000"/>
                  <a:lumOff val="50000"/>
                </a:schemeClr>
              </a:solidFill>
              <a:latin typeface="+mn-lt"/>
              <a:ea typeface="Segoe UI Symbol" panose="020B0502040204020203" pitchFamily="34" charset="0"/>
            </a:endParaRPr>
          </a:p>
        </p:txBody>
      </p:sp>
      <p:sp>
        <p:nvSpPr>
          <p:cNvPr id="7" name="Freeform 5">
            <a:hlinkClick r:id="" action="ppaction://hlinkshowjump?jump=nextslide"/>
            <a:extLst>
              <a:ext uri="{FF2B5EF4-FFF2-40B4-BE49-F238E27FC236}">
                <a16:creationId xmlns:a16="http://schemas.microsoft.com/office/drawing/2014/main" id="{3D9489B8-D70A-2C4B-9339-02FC12D9C9F5}"/>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8" name="Freeform 5">
            <a:hlinkClick r:id="" action="ppaction://hlinkshowjump?jump=previousslide"/>
            <a:extLst>
              <a:ext uri="{FF2B5EF4-FFF2-40B4-BE49-F238E27FC236}">
                <a16:creationId xmlns:a16="http://schemas.microsoft.com/office/drawing/2014/main" id="{6B84A807-FE08-7F4C-A4CB-EB585EFFBE33}"/>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34411571"/>
      </p:ext>
    </p:extLst>
  </p:cSld>
  <p:clrMapOvr>
    <a:masterClrMapping/>
  </p:clrMapOvr>
  <p:transition spd="slow">
    <p:fade/>
  </p:transition>
  <p:extLst>
    <p:ext uri="{DCECCB84-F9BA-43D5-87BE-67443E8EF086}">
      <p15:sldGuideLst xmlns:p15="http://schemas.microsoft.com/office/powerpoint/2012/main">
        <p15:guide id="1" orient="horz" pos="3600" userDrawn="1">
          <p15:clr>
            <a:srgbClr val="FBAE40"/>
          </p15:clr>
        </p15:guide>
        <p15:guide id="2" pos="5384" userDrawn="1">
          <p15:clr>
            <a:srgbClr val="FBAE40"/>
          </p15:clr>
        </p15:guide>
        <p15:guide id="3" pos="374" userDrawn="1">
          <p15:clr>
            <a:srgbClr val="FBAE40"/>
          </p15:clr>
        </p15:guide>
        <p15:guide id="4" orient="horz" pos="408" userDrawn="1">
          <p15:clr>
            <a:srgbClr val="FBAE40"/>
          </p15:clr>
        </p15:guide>
        <p15:guide id="5" orient="horz" pos="12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ny History Page 1">
    <p:spTree>
      <p:nvGrpSpPr>
        <p:cNvPr id="1" name=""/>
        <p:cNvGrpSpPr/>
        <p:nvPr/>
      </p:nvGrpSpPr>
      <p:grpSpPr>
        <a:xfrm>
          <a:off x="0" y="0"/>
          <a:ext cx="0" cy="0"/>
          <a:chOff x="0" y="0"/>
          <a:chExt cx="0" cy="0"/>
        </a:xfrm>
      </p:grpSpPr>
      <p:sp>
        <p:nvSpPr>
          <p:cNvPr id="19" name="Picture Placeholder 9"/>
          <p:cNvSpPr>
            <a:spLocks noGrp="1"/>
          </p:cNvSpPr>
          <p:nvPr>
            <p:ph type="pic" sz="quarter" idx="12"/>
          </p:nvPr>
        </p:nvSpPr>
        <p:spPr>
          <a:xfrm>
            <a:off x="4199035" y="2611721"/>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0" name="Picture Placeholder 9"/>
          <p:cNvSpPr>
            <a:spLocks noGrp="1"/>
          </p:cNvSpPr>
          <p:nvPr>
            <p:ph type="pic" sz="quarter" idx="13"/>
          </p:nvPr>
        </p:nvSpPr>
        <p:spPr>
          <a:xfrm>
            <a:off x="1529885" y="4803175"/>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1" name="Picture Placeholder 9"/>
          <p:cNvSpPr>
            <a:spLocks noGrp="1"/>
          </p:cNvSpPr>
          <p:nvPr>
            <p:ph type="pic" sz="quarter" idx="14"/>
          </p:nvPr>
        </p:nvSpPr>
        <p:spPr>
          <a:xfrm>
            <a:off x="6916835" y="4803175"/>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3" name="Text Placeholder 9">
            <a:extLst>
              <a:ext uri="{FF2B5EF4-FFF2-40B4-BE49-F238E27FC236}">
                <a16:creationId xmlns:a16="http://schemas.microsoft.com/office/drawing/2014/main" id="{564B377F-598C-7D43-AC31-2A6886AA33D7}"/>
              </a:ext>
            </a:extLst>
          </p:cNvPr>
          <p:cNvSpPr>
            <a:spLocks noGrp="1"/>
          </p:cNvSpPr>
          <p:nvPr>
            <p:ph type="body" sz="quarter" idx="10"/>
          </p:nvPr>
        </p:nvSpPr>
        <p:spPr>
          <a:xfrm>
            <a:off x="593728" y="1401776"/>
            <a:ext cx="7953374" cy="511013"/>
          </a:xfrm>
          <a:prstGeom prst="rect">
            <a:avLst/>
          </a:prstGeom>
        </p:spPr>
        <p:txBody>
          <a:bodyPr lIns="0" tIns="0" rIns="0" bIns="0"/>
          <a:lstStyle>
            <a:lvl1pPr marL="0" indent="0" algn="l">
              <a:lnSpc>
                <a:spcPct val="100000"/>
              </a:lnSpc>
              <a:spcBef>
                <a:spcPts val="0"/>
              </a:spcBef>
              <a:buNone/>
              <a:defRPr sz="2400" b="1" i="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4" name="Text Placeholder 9">
            <a:extLst>
              <a:ext uri="{FF2B5EF4-FFF2-40B4-BE49-F238E27FC236}">
                <a16:creationId xmlns:a16="http://schemas.microsoft.com/office/drawing/2014/main" id="{F2CC2ABB-C44C-CA4F-97C9-5F71B7B6A549}"/>
              </a:ext>
            </a:extLst>
          </p:cNvPr>
          <p:cNvSpPr>
            <a:spLocks noGrp="1"/>
          </p:cNvSpPr>
          <p:nvPr>
            <p:ph type="body" sz="quarter" idx="11"/>
          </p:nvPr>
        </p:nvSpPr>
        <p:spPr>
          <a:xfrm>
            <a:off x="603251" y="1912789"/>
            <a:ext cx="7953374" cy="188459"/>
          </a:xfrm>
          <a:prstGeom prst="rect">
            <a:avLst/>
          </a:prstGeom>
        </p:spPr>
        <p:txBody>
          <a:bodyPr lIns="0" tIns="0" rIns="0" bIns="0">
            <a:normAutofit/>
          </a:bodyPr>
          <a:lstStyle>
            <a:lvl1pPr marL="0" indent="0" algn="l">
              <a:lnSpc>
                <a:spcPts val="1200"/>
              </a:lnSpc>
              <a:spcBef>
                <a:spcPts val="0"/>
              </a:spcBef>
              <a:buNone/>
              <a:defRPr sz="1200" b="0" i="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5" name="TextBox 14">
            <a:extLst>
              <a:ext uri="{FF2B5EF4-FFF2-40B4-BE49-F238E27FC236}">
                <a16:creationId xmlns:a16="http://schemas.microsoft.com/office/drawing/2014/main" id="{5A9AE139-211F-0C42-9F4B-85DFB65FCB49}"/>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a:solidFill>
                  <a:schemeClr val="tx2"/>
                </a:solidFill>
                <a:latin typeface="+mn-lt"/>
                <a:ea typeface="Segoe UI Symbol" panose="020B0502040204020203" pitchFamily="34" charset="0"/>
              </a:rPr>
              <a:t>IWIB</a:t>
            </a:r>
          </a:p>
        </p:txBody>
      </p:sp>
      <p:sp>
        <p:nvSpPr>
          <p:cNvPr id="22" name="TextBox 21">
            <a:extLst>
              <a:ext uri="{FF2B5EF4-FFF2-40B4-BE49-F238E27FC236}">
                <a16:creationId xmlns:a16="http://schemas.microsoft.com/office/drawing/2014/main" id="{AE79602B-7BC0-AA47-88B7-E243181EF231}"/>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Segoe UI Symbol" panose="020B0502040204020203" pitchFamily="34" charset="0"/>
                <a:ea typeface="Segoe UI Symbol" panose="020B0502040204020203" pitchFamily="34" charset="0"/>
              </a:rPr>
              <a:pPr algn="r"/>
              <a:t>‹#›</a:t>
            </a:fld>
            <a:endParaRPr lang="en-US" sz="800" b="0" spc="30" baseline="0">
              <a:solidFill>
                <a:schemeClr val="tx1">
                  <a:lumMod val="50000"/>
                  <a:lumOff val="50000"/>
                </a:schemeClr>
              </a:solidFill>
              <a:latin typeface="Segoe UI Symbol" panose="020B0502040204020203" pitchFamily="34" charset="0"/>
              <a:ea typeface="Segoe UI Symbol" panose="020B0502040204020203" pitchFamily="34" charset="0"/>
            </a:endParaRPr>
          </a:p>
        </p:txBody>
      </p:sp>
      <p:sp>
        <p:nvSpPr>
          <p:cNvPr id="23" name="Freeform 5">
            <a:hlinkClick r:id="" action="ppaction://hlinkshowjump?jump=nextslide"/>
            <a:extLst>
              <a:ext uri="{FF2B5EF4-FFF2-40B4-BE49-F238E27FC236}">
                <a16:creationId xmlns:a16="http://schemas.microsoft.com/office/drawing/2014/main" id="{6C7A4C18-8E88-FF42-8E68-9885D11AB6F7}"/>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24" name="Freeform 5">
            <a:hlinkClick r:id="" action="ppaction://hlinkshowjump?jump=previousslide"/>
            <a:extLst>
              <a:ext uri="{FF2B5EF4-FFF2-40B4-BE49-F238E27FC236}">
                <a16:creationId xmlns:a16="http://schemas.microsoft.com/office/drawing/2014/main" id="{49790A3C-E5CE-8D49-AAAE-156FFDD36123}"/>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28205262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3600" userDrawn="1">
          <p15:clr>
            <a:srgbClr val="FBAE40"/>
          </p15:clr>
        </p15:guide>
        <p15:guide id="2" pos="5384" userDrawn="1">
          <p15:clr>
            <a:srgbClr val="FBAE40"/>
          </p15:clr>
        </p15:guide>
        <p15:guide id="3" pos="374" userDrawn="1">
          <p15:clr>
            <a:srgbClr val="FBAE40"/>
          </p15:clr>
        </p15:guide>
        <p15:guide id="4" orient="horz" pos="408" userDrawn="1">
          <p15:clr>
            <a:srgbClr val="FBAE40"/>
          </p15:clr>
        </p15:guide>
        <p15:guide id="5" orient="horz" pos="12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ny History Page 2">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629041" y="1446424"/>
            <a:ext cx="7953374" cy="511013"/>
          </a:xfrm>
          <a:prstGeom prst="rect">
            <a:avLst/>
          </a:prstGeom>
        </p:spPr>
        <p:txBody>
          <a:bodyPr lIns="0" tIns="0" rIns="0" bIns="0"/>
          <a:lstStyle>
            <a:lvl1pPr marL="0" indent="0" algn="l">
              <a:lnSpc>
                <a:spcPct val="100000"/>
              </a:lnSpc>
              <a:spcBef>
                <a:spcPts val="0"/>
              </a:spcBef>
              <a:buNone/>
              <a:defRPr sz="2400" b="1" i="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3" name="Text Placeholder 9"/>
          <p:cNvSpPr>
            <a:spLocks noGrp="1"/>
          </p:cNvSpPr>
          <p:nvPr>
            <p:ph type="body" sz="quarter" idx="11"/>
          </p:nvPr>
        </p:nvSpPr>
        <p:spPr>
          <a:xfrm>
            <a:off x="638564" y="1957437"/>
            <a:ext cx="7953374" cy="188459"/>
          </a:xfrm>
          <a:prstGeom prst="rect">
            <a:avLst/>
          </a:prstGeom>
        </p:spPr>
        <p:txBody>
          <a:bodyPr lIns="0" tIns="0" rIns="0" bIns="0">
            <a:normAutofit/>
          </a:bodyPr>
          <a:lstStyle>
            <a:lvl1pPr marL="0" indent="0" algn="l">
              <a:lnSpc>
                <a:spcPts val="1200"/>
              </a:lnSpc>
              <a:spcBef>
                <a:spcPts val="0"/>
              </a:spcBef>
              <a:buNone/>
              <a:defRPr sz="1200" b="0" i="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3" name="Picture Placeholder 9"/>
          <p:cNvSpPr>
            <a:spLocks noGrp="1"/>
          </p:cNvSpPr>
          <p:nvPr>
            <p:ph type="pic" sz="quarter" idx="13"/>
          </p:nvPr>
        </p:nvSpPr>
        <p:spPr>
          <a:xfrm>
            <a:off x="1565198" y="2664491"/>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4" name="Picture Placeholder 9"/>
          <p:cNvSpPr>
            <a:spLocks noGrp="1"/>
          </p:cNvSpPr>
          <p:nvPr>
            <p:ph type="pic" sz="quarter" idx="14"/>
          </p:nvPr>
        </p:nvSpPr>
        <p:spPr>
          <a:xfrm>
            <a:off x="6952148" y="2664491"/>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5" name="Picture Placeholder 9"/>
          <p:cNvSpPr>
            <a:spLocks noGrp="1"/>
          </p:cNvSpPr>
          <p:nvPr>
            <p:ph type="pic" sz="quarter" idx="12"/>
          </p:nvPr>
        </p:nvSpPr>
        <p:spPr>
          <a:xfrm>
            <a:off x="4256573" y="2664491"/>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9" name="TextBox 8"/>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a:solidFill>
                  <a:schemeClr val="tx2"/>
                </a:solidFill>
                <a:latin typeface="+mn-lt"/>
                <a:ea typeface="Segoe UI Symbol" panose="020B0502040204020203" pitchFamily="34" charset="0"/>
              </a:rPr>
              <a:t>IWIB</a:t>
            </a:r>
          </a:p>
        </p:txBody>
      </p:sp>
      <p:sp>
        <p:nvSpPr>
          <p:cNvPr id="12" name="TextBox 11"/>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Segoe UI Symbol" panose="020B0502040204020203" pitchFamily="34" charset="0"/>
                <a:ea typeface="Segoe UI Symbol" panose="020B0502040204020203" pitchFamily="34" charset="0"/>
              </a:rPr>
              <a:pPr algn="r"/>
              <a:t>‹#›</a:t>
            </a:fld>
            <a:endParaRPr lang="en-US" sz="800" b="0" spc="30" baseline="0">
              <a:solidFill>
                <a:schemeClr val="tx1">
                  <a:lumMod val="50000"/>
                  <a:lumOff val="50000"/>
                </a:schemeClr>
              </a:solidFill>
              <a:latin typeface="Segoe UI Symbol" panose="020B0502040204020203" pitchFamily="34" charset="0"/>
              <a:ea typeface="Segoe UI Symbol" panose="020B0502040204020203" pitchFamily="34" charset="0"/>
            </a:endParaRPr>
          </a:p>
        </p:txBody>
      </p:sp>
      <p:sp>
        <p:nvSpPr>
          <p:cNvPr id="16" name="Freeform 5">
            <a:hlinkClick r:id="" action="ppaction://hlinkshowjump?jump=nextslide"/>
            <a:extLst>
              <a:ext uri="{FF2B5EF4-FFF2-40B4-BE49-F238E27FC236}">
                <a16:creationId xmlns:a16="http://schemas.microsoft.com/office/drawing/2014/main" id="{CAC8CDFF-9F4E-D941-99E5-C9CFFCC708D6}"/>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7" name="Freeform 5">
            <a:hlinkClick r:id="" action="ppaction://hlinkshowjump?jump=previousslide"/>
            <a:extLst>
              <a:ext uri="{FF2B5EF4-FFF2-40B4-BE49-F238E27FC236}">
                <a16:creationId xmlns:a16="http://schemas.microsoft.com/office/drawing/2014/main" id="{24B49551-9295-E947-800A-9A504B6DA1A2}"/>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17520563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15:guide id="1" orient="horz" pos="3600" userDrawn="1">
          <p15:clr>
            <a:srgbClr val="FBAE40"/>
          </p15:clr>
        </p15:guide>
        <p15:guide id="2" pos="5384" userDrawn="1">
          <p15:clr>
            <a:srgbClr val="FBAE40"/>
          </p15:clr>
        </p15:guide>
        <p15:guide id="3" pos="374" userDrawn="1">
          <p15:clr>
            <a:srgbClr val="FBAE40"/>
          </p15:clr>
        </p15:guide>
        <p15:guide id="4" orient="horz" pos="408" userDrawn="1">
          <p15:clr>
            <a:srgbClr val="FBAE40"/>
          </p15:clr>
        </p15:guide>
        <p15:guide id="5" orient="horz" pos="129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er Testimonials">
    <p:spTree>
      <p:nvGrpSpPr>
        <p:cNvPr id="1" name=""/>
        <p:cNvGrpSpPr/>
        <p:nvPr/>
      </p:nvGrpSpPr>
      <p:grpSpPr>
        <a:xfrm>
          <a:off x="0" y="0"/>
          <a:ext cx="0" cy="0"/>
          <a:chOff x="0" y="0"/>
          <a:chExt cx="0" cy="0"/>
        </a:xfrm>
      </p:grpSpPr>
      <p:sp>
        <p:nvSpPr>
          <p:cNvPr id="22" name="Picture Placeholder 9"/>
          <p:cNvSpPr>
            <a:spLocks noGrp="1"/>
          </p:cNvSpPr>
          <p:nvPr userDrawn="1">
            <p:ph type="pic" sz="quarter" idx="11"/>
          </p:nvPr>
        </p:nvSpPr>
        <p:spPr>
          <a:xfrm>
            <a:off x="591943" y="4171694"/>
            <a:ext cx="570159" cy="760212"/>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23" name="Picture Placeholder 9"/>
          <p:cNvSpPr>
            <a:spLocks noGrp="1"/>
          </p:cNvSpPr>
          <p:nvPr userDrawn="1">
            <p:ph type="pic" sz="quarter" idx="20"/>
          </p:nvPr>
        </p:nvSpPr>
        <p:spPr>
          <a:xfrm>
            <a:off x="3524301" y="4176451"/>
            <a:ext cx="570159" cy="760212"/>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24" name="Picture Placeholder 9"/>
          <p:cNvSpPr>
            <a:spLocks noGrp="1"/>
          </p:cNvSpPr>
          <p:nvPr userDrawn="1">
            <p:ph type="pic" sz="quarter" idx="21"/>
          </p:nvPr>
        </p:nvSpPr>
        <p:spPr>
          <a:xfrm>
            <a:off x="6426862" y="4176451"/>
            <a:ext cx="570159" cy="760212"/>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13" name="Text Placeholder 9">
            <a:extLst>
              <a:ext uri="{FF2B5EF4-FFF2-40B4-BE49-F238E27FC236}">
                <a16:creationId xmlns:a16="http://schemas.microsoft.com/office/drawing/2014/main" id="{0028C285-0AD5-4E49-8418-334AAEA88B05}"/>
              </a:ext>
            </a:extLst>
          </p:cNvPr>
          <p:cNvSpPr>
            <a:spLocks noGrp="1"/>
          </p:cNvSpPr>
          <p:nvPr>
            <p:ph type="body" sz="quarter" idx="10"/>
          </p:nvPr>
        </p:nvSpPr>
        <p:spPr>
          <a:xfrm>
            <a:off x="585790" y="1445750"/>
            <a:ext cx="7953374" cy="511013"/>
          </a:xfrm>
          <a:prstGeom prst="rect">
            <a:avLst/>
          </a:prstGeom>
        </p:spPr>
        <p:txBody>
          <a:bodyPr lIns="0" tIns="0" rIns="0" bIns="0"/>
          <a:lstStyle>
            <a:lvl1pPr marL="0" indent="0" algn="l">
              <a:lnSpc>
                <a:spcPct val="100000"/>
              </a:lnSpc>
              <a:spcBef>
                <a:spcPts val="0"/>
              </a:spcBef>
              <a:buNone/>
              <a:defRPr sz="2400" b="1" i="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4" name="Text Placeholder 9">
            <a:extLst>
              <a:ext uri="{FF2B5EF4-FFF2-40B4-BE49-F238E27FC236}">
                <a16:creationId xmlns:a16="http://schemas.microsoft.com/office/drawing/2014/main" id="{0486197D-2DB5-9D47-9406-78588F99E698}"/>
              </a:ext>
            </a:extLst>
          </p:cNvPr>
          <p:cNvSpPr>
            <a:spLocks noGrp="1"/>
          </p:cNvSpPr>
          <p:nvPr>
            <p:ph type="body" sz="quarter" idx="22"/>
          </p:nvPr>
        </p:nvSpPr>
        <p:spPr>
          <a:xfrm>
            <a:off x="595313" y="1956763"/>
            <a:ext cx="7953374" cy="188459"/>
          </a:xfrm>
          <a:prstGeom prst="rect">
            <a:avLst/>
          </a:prstGeom>
        </p:spPr>
        <p:txBody>
          <a:bodyPr lIns="0" tIns="0" rIns="0" bIns="0">
            <a:normAutofit/>
          </a:bodyPr>
          <a:lstStyle>
            <a:lvl1pPr marL="0" indent="0" algn="l">
              <a:lnSpc>
                <a:spcPts val="1200"/>
              </a:lnSpc>
              <a:spcBef>
                <a:spcPts val="0"/>
              </a:spcBef>
              <a:buNone/>
              <a:defRPr sz="1200" b="0" i="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5" name="TextBox 14">
            <a:extLst>
              <a:ext uri="{FF2B5EF4-FFF2-40B4-BE49-F238E27FC236}">
                <a16:creationId xmlns:a16="http://schemas.microsoft.com/office/drawing/2014/main" id="{08DDE2AF-CFE4-784D-934E-43E5E23BE159}"/>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a:solidFill>
                  <a:schemeClr val="tx2"/>
                </a:solidFill>
                <a:latin typeface="+mn-lt"/>
                <a:ea typeface="Segoe UI Symbol" panose="020B0502040204020203" pitchFamily="34" charset="0"/>
              </a:rPr>
              <a:t>IWIB</a:t>
            </a:r>
          </a:p>
        </p:txBody>
      </p:sp>
      <p:sp>
        <p:nvSpPr>
          <p:cNvPr id="17" name="TextBox 16">
            <a:extLst>
              <a:ext uri="{FF2B5EF4-FFF2-40B4-BE49-F238E27FC236}">
                <a16:creationId xmlns:a16="http://schemas.microsoft.com/office/drawing/2014/main" id="{D8260823-CB42-9C4E-831A-345865AFE106}"/>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a:solidFill>
                <a:schemeClr val="tx1">
                  <a:lumMod val="50000"/>
                  <a:lumOff val="50000"/>
                </a:schemeClr>
              </a:solidFill>
              <a:latin typeface="+mn-lt"/>
              <a:ea typeface="Segoe UI Symbol" panose="020B0502040204020203" pitchFamily="34" charset="0"/>
            </a:endParaRPr>
          </a:p>
        </p:txBody>
      </p:sp>
      <p:sp>
        <p:nvSpPr>
          <p:cNvPr id="18" name="Freeform 5">
            <a:hlinkClick r:id="" action="ppaction://hlinkshowjump?jump=nextslide"/>
            <a:extLst>
              <a:ext uri="{FF2B5EF4-FFF2-40B4-BE49-F238E27FC236}">
                <a16:creationId xmlns:a16="http://schemas.microsoft.com/office/drawing/2014/main" id="{F5DAA878-6585-C44A-83AF-A6E5394755D8}"/>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9" name="Freeform 5">
            <a:hlinkClick r:id="" action="ppaction://hlinkshowjump?jump=previousslide"/>
            <a:extLst>
              <a:ext uri="{FF2B5EF4-FFF2-40B4-BE49-F238E27FC236}">
                <a16:creationId xmlns:a16="http://schemas.microsoft.com/office/drawing/2014/main" id="{FFE7FB72-67FA-C447-A754-5DF4182E8D6D}"/>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12952422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A32D0-D765-6554-2395-E74717BB76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BE13DE-D99D-7C17-1954-A2072DA7E8B9}"/>
              </a:ext>
            </a:extLst>
          </p:cNvPr>
          <p:cNvSpPr>
            <a:spLocks noGrp="1"/>
          </p:cNvSpPr>
          <p:nvPr>
            <p:ph type="dt" sz="half" idx="10"/>
          </p:nvPr>
        </p:nvSpPr>
        <p:spPr/>
        <p:txBody>
          <a:bodyPr/>
          <a:lstStyle/>
          <a:p>
            <a:fld id="{21ACDAD4-D690-4DF4-83D1-4F7A6BB4D9C0}" type="datetime1">
              <a:rPr lang="en-US" smtClean="0"/>
              <a:t>10/1/2024</a:t>
            </a:fld>
            <a:endParaRPr lang="en-US"/>
          </a:p>
        </p:txBody>
      </p:sp>
      <p:sp>
        <p:nvSpPr>
          <p:cNvPr id="4" name="Footer Placeholder 3">
            <a:extLst>
              <a:ext uri="{FF2B5EF4-FFF2-40B4-BE49-F238E27FC236}">
                <a16:creationId xmlns:a16="http://schemas.microsoft.com/office/drawing/2014/main" id="{A39F5365-7BE2-5AAC-A680-5C31082E62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96CB49-16AA-3058-EB6B-660838562308}"/>
              </a:ext>
            </a:extLst>
          </p:cNvPr>
          <p:cNvSpPr>
            <a:spLocks noGrp="1"/>
          </p:cNvSpPr>
          <p:nvPr>
            <p:ph type="sldNum" sz="quarter" idx="12"/>
          </p:nvPr>
        </p:nvSpPr>
        <p:spPr/>
        <p:txBody>
          <a:bodyPr/>
          <a:lstStyle/>
          <a:p>
            <a:fld id="{9C2AC64F-AFED-4FD8-BDCF-B1A6E515CDA2}" type="slidenum">
              <a:rPr lang="en-US" smtClean="0"/>
              <a:t>‹#›</a:t>
            </a:fld>
            <a:endParaRPr lang="en-US"/>
          </a:p>
        </p:txBody>
      </p:sp>
    </p:spTree>
    <p:extLst>
      <p:ext uri="{BB962C8B-B14F-4D97-AF65-F5344CB8AC3E}">
        <p14:creationId xmlns:p14="http://schemas.microsoft.com/office/powerpoint/2010/main" val="2527635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3BAFF-6594-89C0-37DC-139D6799D1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E8800D-1818-DE5F-7872-510AD267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A0CCC-26E0-9677-8057-ACAB050BB6C8}"/>
              </a:ext>
            </a:extLst>
          </p:cNvPr>
          <p:cNvSpPr>
            <a:spLocks noGrp="1"/>
          </p:cNvSpPr>
          <p:nvPr>
            <p:ph type="dt" sz="half" idx="10"/>
          </p:nvPr>
        </p:nvSpPr>
        <p:spPr/>
        <p:txBody>
          <a:bodyPr/>
          <a:lstStyle/>
          <a:p>
            <a:fld id="{43ED9A22-89D8-4A1D-9D9D-E8E7A398BEA9}" type="datetime1">
              <a:rPr lang="en-US" smtClean="0"/>
              <a:t>10/1/2024</a:t>
            </a:fld>
            <a:endParaRPr lang="en-US"/>
          </a:p>
        </p:txBody>
      </p:sp>
      <p:sp>
        <p:nvSpPr>
          <p:cNvPr id="5" name="Footer Placeholder 4">
            <a:extLst>
              <a:ext uri="{FF2B5EF4-FFF2-40B4-BE49-F238E27FC236}">
                <a16:creationId xmlns:a16="http://schemas.microsoft.com/office/drawing/2014/main" id="{F2C14231-580E-E7A8-5A4D-7A9DE766C9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2D4403-8BD4-EBC8-AC9F-99C7A8CDA10F}"/>
              </a:ext>
            </a:extLst>
          </p:cNvPr>
          <p:cNvSpPr>
            <a:spLocks noGrp="1"/>
          </p:cNvSpPr>
          <p:nvPr>
            <p:ph type="sldNum" sz="quarter" idx="12"/>
          </p:nvPr>
        </p:nvSpPr>
        <p:spPr/>
        <p:txBody>
          <a:bodyPr/>
          <a:lstStyle/>
          <a:p>
            <a:fld id="{9C2AC64F-AFED-4FD8-BDCF-B1A6E515CDA2}" type="slidenum">
              <a:rPr lang="en-US" smtClean="0"/>
              <a:t>‹#›</a:t>
            </a:fld>
            <a:endParaRPr lang="en-US"/>
          </a:p>
        </p:txBody>
      </p:sp>
    </p:spTree>
    <p:extLst>
      <p:ext uri="{BB962C8B-B14F-4D97-AF65-F5344CB8AC3E}">
        <p14:creationId xmlns:p14="http://schemas.microsoft.com/office/powerpoint/2010/main" val="296486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BD9400-FAE6-E747-88CE-CBDBB84503B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16488"/>
            <a:ext cx="9144000" cy="1092200"/>
          </a:xfrm>
          <a:prstGeom prst="rect">
            <a:avLst/>
          </a:prstGeom>
        </p:spPr>
      </p:pic>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pic>
        <p:nvPicPr>
          <p:cNvPr id="7" name="Picture 6" descr="A picture containing text&#10;&#10;Description automatically generated">
            <a:extLst>
              <a:ext uri="{FF2B5EF4-FFF2-40B4-BE49-F238E27FC236}">
                <a16:creationId xmlns:a16="http://schemas.microsoft.com/office/drawing/2014/main" id="{06CAFE60-D00A-4AA8-B1DE-6BF598A51777}"/>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018982" y="277038"/>
            <a:ext cx="1582632" cy="899813"/>
          </a:xfrm>
          <a:prstGeom prst="rect">
            <a:avLst/>
          </a:prstGeom>
        </p:spPr>
      </p:pic>
    </p:spTree>
    <p:custDataLst>
      <p:tags r:id="rId10"/>
    </p:custDataLst>
    <p:extLst>
      <p:ext uri="{BB962C8B-B14F-4D97-AF65-F5344CB8AC3E}">
        <p14:creationId xmlns:p14="http://schemas.microsoft.com/office/powerpoint/2010/main" val="1904727546"/>
      </p:ext>
    </p:extLst>
  </p:cSld>
  <p:clrMap bg1="lt1" tx1="dk1" bg2="lt2" tx2="dk2" accent1="accent1" accent2="accent2" accent3="accent3" accent4="accent4" accent5="accent5" accent6="accent6" hlink="hlink" folHlink="folHlink"/>
  <p:sldLayoutIdLst>
    <p:sldLayoutId id="2147483701" r:id="rId1"/>
    <p:sldLayoutId id="2147483711" r:id="rId2"/>
    <p:sldLayoutId id="2147483673" r:id="rId3"/>
    <p:sldLayoutId id="2147483690" r:id="rId4"/>
    <p:sldLayoutId id="2147483691" r:id="rId5"/>
    <p:sldLayoutId id="2147483688" r:id="rId6"/>
    <p:sldLayoutId id="2147483712" r:id="rId7"/>
    <p:sldLayoutId id="2147483713" r:id="rId8"/>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sv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svg"/><Relationship Id="rId10" Type="http://schemas.openxmlformats.org/officeDocument/2006/relationships/image" Target="../media/image35.svg"/><Relationship Id="rId4" Type="http://schemas.openxmlformats.org/officeDocument/2006/relationships/image" Target="../media/image29.png"/><Relationship Id="rId9"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7.sv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25.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sv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able, drawing&#10;&#10;Description automatically generated">
            <a:extLst>
              <a:ext uri="{FF2B5EF4-FFF2-40B4-BE49-F238E27FC236}">
                <a16:creationId xmlns:a16="http://schemas.microsoft.com/office/drawing/2014/main" id="{667428FB-72DF-A44E-9063-A722D2782F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231" y="0"/>
            <a:ext cx="9144000" cy="6858000"/>
          </a:xfrm>
          <a:prstGeom prst="rect">
            <a:avLst/>
          </a:prstGeom>
        </p:spPr>
      </p:pic>
      <p:sp>
        <p:nvSpPr>
          <p:cNvPr id="5" name="Rectangle 4"/>
          <p:cNvSpPr/>
          <p:nvPr/>
        </p:nvSpPr>
        <p:spPr>
          <a:xfrm>
            <a:off x="0" y="5179869"/>
            <a:ext cx="9144000" cy="603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2712048" y="2992834"/>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341AC5E-DDCB-DD4F-BC81-E1385780537E}"/>
              </a:ext>
            </a:extLst>
          </p:cNvPr>
          <p:cNvSpPr txBox="1"/>
          <p:nvPr/>
        </p:nvSpPr>
        <p:spPr>
          <a:xfrm>
            <a:off x="262890" y="1491742"/>
            <a:ext cx="8618220" cy="1301382"/>
          </a:xfrm>
          <a:prstGeom prst="rect">
            <a:avLst/>
          </a:prstGeom>
          <a:noFill/>
        </p:spPr>
        <p:txBody>
          <a:bodyPr wrap="square" lIns="0" tIns="0" rIns="0" bIns="0" rtlCol="0">
            <a:spAutoFit/>
          </a:bodyPr>
          <a:lstStyle/>
          <a:p>
            <a:pPr algn="ctr">
              <a:lnSpc>
                <a:spcPts val="3467"/>
              </a:lnSpc>
            </a:pPr>
            <a:r>
              <a:rPr lang="en-US" sz="3467" b="1" cap="all" spc="54" dirty="0">
                <a:solidFill>
                  <a:schemeClr val="tx2"/>
                </a:solidFill>
                <a:latin typeface="Futura Std Heavy" panose="020B0502020204020303" pitchFamily="34" charset="77"/>
              </a:rPr>
              <a:t>Apprenticeship Bootcamp: </a:t>
            </a:r>
          </a:p>
          <a:p>
            <a:pPr algn="ctr">
              <a:lnSpc>
                <a:spcPts val="3467"/>
              </a:lnSpc>
            </a:pPr>
            <a:r>
              <a:rPr lang="en-US" sz="3467" b="1" cap="all" spc="54" dirty="0">
                <a:solidFill>
                  <a:schemeClr val="tx2"/>
                </a:solidFill>
                <a:latin typeface="Futura Std Heavy" panose="020B0502020204020303" pitchFamily="34" charset="77"/>
              </a:rPr>
              <a:t>fundamentals</a:t>
            </a:r>
          </a:p>
          <a:p>
            <a:pPr algn="ctr">
              <a:lnSpc>
                <a:spcPts val="3467"/>
              </a:lnSpc>
            </a:pPr>
            <a:r>
              <a:rPr lang="en-US" sz="2400" b="1" cap="all" spc="54" dirty="0">
                <a:solidFill>
                  <a:schemeClr val="tx2"/>
                </a:solidFill>
                <a:latin typeface="Futura Std Heavy" panose="020B0502020204020303" pitchFamily="34" charset="77"/>
              </a:rPr>
              <a:t>9/23/24</a:t>
            </a:r>
            <a:endParaRPr lang="en-US" sz="2400" b="1" cap="all" spc="54" dirty="0">
              <a:solidFill>
                <a:schemeClr val="accent1"/>
              </a:solidFill>
              <a:latin typeface="Futura Std Heavy" panose="020B0502020204020303" pitchFamily="34" charset="77"/>
            </a:endParaRPr>
          </a:p>
        </p:txBody>
      </p:sp>
      <p:pic>
        <p:nvPicPr>
          <p:cNvPr id="3" name="Picture 2" descr="A picture containing text&#10;&#10;Description automatically generated">
            <a:extLst>
              <a:ext uri="{FF2B5EF4-FFF2-40B4-BE49-F238E27FC236}">
                <a16:creationId xmlns:a16="http://schemas.microsoft.com/office/drawing/2014/main" id="{A08B0CB6-22BE-4074-BEB1-559449EC45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6480" y="2478934"/>
            <a:ext cx="5131039" cy="2917280"/>
          </a:xfrm>
          <a:prstGeom prst="rect">
            <a:avLst/>
          </a:prstGeom>
        </p:spPr>
      </p:pic>
      <p:pic>
        <p:nvPicPr>
          <p:cNvPr id="15" name="Picture 2">
            <a:extLst>
              <a:ext uri="{FF2B5EF4-FFF2-40B4-BE49-F238E27FC236}">
                <a16:creationId xmlns:a16="http://schemas.microsoft.com/office/drawing/2014/main" id="{0AF5CA38-B7A6-4AEC-A65D-BA7A7858FB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3689" y="5514451"/>
            <a:ext cx="2184643" cy="61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7BFFE1D-89F3-BDA6-E4FF-FBB49E634B0D}"/>
              </a:ext>
            </a:extLst>
          </p:cNvPr>
          <p:cNvSpPr txBox="1"/>
          <p:nvPr/>
        </p:nvSpPr>
        <p:spPr>
          <a:xfrm>
            <a:off x="259287" y="5464308"/>
            <a:ext cx="6125929" cy="386965"/>
          </a:xfrm>
          <a:prstGeom prst="rect">
            <a:avLst/>
          </a:prstGeom>
          <a:noFill/>
        </p:spPr>
        <p:txBody>
          <a:bodyPr wrap="square" lIns="0" tIns="0" rIns="0" bIns="0" rtlCol="0">
            <a:spAutoFit/>
          </a:bodyPr>
          <a:lstStyle/>
          <a:p>
            <a:pPr>
              <a:lnSpc>
                <a:spcPts val="3467"/>
              </a:lnSpc>
            </a:pPr>
            <a:r>
              <a:rPr lang="en-US" sz="1600" b="1" cap="all" spc="54" dirty="0">
                <a:solidFill>
                  <a:schemeClr val="accent1"/>
                </a:solidFill>
                <a:latin typeface="Futura Std Heavy" panose="020B0502020204020303" pitchFamily="34" charset="77"/>
              </a:rPr>
              <a:t>Nate Carlson, State Apprenticeship Mentor</a:t>
            </a:r>
          </a:p>
        </p:txBody>
      </p:sp>
    </p:spTree>
    <p:custDataLst>
      <p:tags r:id="rId1"/>
    </p:custDataLst>
    <p:extLst>
      <p:ext uri="{BB962C8B-B14F-4D97-AF65-F5344CB8AC3E}">
        <p14:creationId xmlns:p14="http://schemas.microsoft.com/office/powerpoint/2010/main" val="114043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grpId="0" nodeType="afterEffect" nodePh="1">
                                  <p:stCondLst>
                                    <p:cond delay="0"/>
                                  </p:stCondLst>
                                  <p:endCondLst>
                                    <p:cond evt="begin" delay="0">
                                      <p:tn val="11"/>
                                    </p:cond>
                                  </p:end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2. Apprenticeships are...</a:t>
            </a:r>
          </a:p>
          <a:p>
            <a:r>
              <a:rPr lang="en-US" sz="2800" dirty="0">
                <a:solidFill>
                  <a:schemeClr val="tx2"/>
                </a:solidFill>
                <a:cs typeface="+mn-cs"/>
              </a:rPr>
              <a:t>    A paid job.</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730673" y="1859279"/>
            <a:ext cx="5300476" cy="4512337"/>
          </a:xfrm>
        </p:spPr>
        <p:txBody>
          <a:bodyPr>
            <a:noAutofit/>
          </a:bodyPr>
          <a:lstStyle/>
          <a:p>
            <a:pPr marL="342900" indent="-342900">
              <a:lnSpc>
                <a:spcPct val="100000"/>
              </a:lnSpc>
              <a:spcAft>
                <a:spcPts val="1200"/>
              </a:spcAft>
            </a:pPr>
            <a:r>
              <a:rPr lang="en-US" sz="2400" b="1" i="1" dirty="0">
                <a:latin typeface="Futura Std Book" panose="020B0502020204020303"/>
              </a:rPr>
              <a:t>What does this mean?</a:t>
            </a:r>
          </a:p>
          <a:p>
            <a:pPr marL="742950" marR="0" lvl="1" indent="-285750">
              <a:spcBef>
                <a:spcPts val="0"/>
              </a:spcBef>
              <a:spcAft>
                <a:spcPts val="1200"/>
              </a:spcAft>
              <a:buFont typeface="Courier New" panose="02070309020205020404" pitchFamily="49" charset="0"/>
              <a:buChar char="o"/>
            </a:pPr>
            <a:r>
              <a:rPr lang="en-US" sz="2000" b="1" dirty="0">
                <a:effectLst/>
                <a:latin typeface="Futura Std Book" panose="020B0502020204020303"/>
                <a:ea typeface="Times New Roman" panose="02020603050405020304" pitchFamily="18" charset="0"/>
                <a:cs typeface="Calibri" panose="020F0502020204030204" pitchFamily="34" charset="0"/>
              </a:rPr>
              <a:t>Apprentices earn a progressive wage schedule</a:t>
            </a:r>
          </a:p>
          <a:p>
            <a:pPr marL="742950" marR="0" lvl="1" indent="-285750">
              <a:spcBef>
                <a:spcPts val="0"/>
              </a:spcBef>
              <a:spcAft>
                <a:spcPts val="1200"/>
              </a:spcAft>
              <a:buFont typeface="Courier New" panose="02070309020205020404" pitchFamily="49" charset="0"/>
              <a:buChar char="o"/>
            </a:pPr>
            <a:r>
              <a:rPr lang="en-US" sz="1800" dirty="0">
                <a:latin typeface="Futura Std Book" panose="020B0502020204020303"/>
                <a:ea typeface="Calibri" panose="020F0502020204030204" pitchFamily="34" charset="0"/>
                <a:cs typeface="Times New Roman" panose="02020603050405020304" pitchFamily="18" charset="0"/>
              </a:rPr>
              <a:t>Apprentices earn a percentage of the journeyworker or experienced worker hourly rate.</a:t>
            </a:r>
          </a:p>
          <a:p>
            <a:pPr marL="742950" lvl="1" indent="-285750">
              <a:spcBef>
                <a:spcPts val="0"/>
              </a:spcBef>
              <a:spcAft>
                <a:spcPts val="1200"/>
              </a:spcAft>
              <a:buFont typeface="Courier New" panose="02070309020205020404" pitchFamily="49" charset="0"/>
              <a:buChar char="o"/>
            </a:pPr>
            <a:r>
              <a:rPr lang="en-US" sz="1800" dirty="0">
                <a:effectLst/>
                <a:latin typeface="Futura Std Book" panose="020B0502020204020303"/>
                <a:ea typeface="Calibri" panose="020F0502020204030204" pitchFamily="34" charset="0"/>
                <a:cs typeface="Times New Roman" panose="02020603050405020304" pitchFamily="18" charset="0"/>
              </a:rPr>
              <a:t>Wage reflects skill-gains in real time</a:t>
            </a:r>
            <a:endParaRPr lang="en-US" sz="2000" dirty="0">
              <a:effectLst/>
              <a:latin typeface="Futura Std Book" panose="020B0502020204020303"/>
              <a:ea typeface="Calibri" panose="020F0502020204030204" pitchFamily="34" charset="0"/>
            </a:endParaRPr>
          </a:p>
          <a:p>
            <a:pPr marL="742950" marR="0" lvl="1" indent="-285750">
              <a:spcBef>
                <a:spcPts val="0"/>
              </a:spcBef>
              <a:spcAft>
                <a:spcPts val="1200"/>
              </a:spcAft>
              <a:buFont typeface="Courier New" panose="02070309020205020404" pitchFamily="49" charset="0"/>
              <a:buChar char="o"/>
            </a:pPr>
            <a:r>
              <a:rPr lang="en-US" sz="2000" b="1" dirty="0">
                <a:latin typeface="Futura Std Book" panose="020B0502020204020303"/>
                <a:ea typeface="Times New Roman" panose="02020603050405020304" pitchFamily="18" charset="0"/>
                <a:cs typeface="Calibri" panose="020F0502020204030204" pitchFamily="34" charset="0"/>
              </a:rPr>
              <a:t>Wage Schedules are entirely customizable</a:t>
            </a:r>
          </a:p>
          <a:p>
            <a:pPr marL="742950" marR="0" lvl="1" indent="-285750">
              <a:spcBef>
                <a:spcPts val="0"/>
              </a:spcBef>
              <a:spcAft>
                <a:spcPts val="1200"/>
              </a:spcAft>
              <a:buFont typeface="Courier New" panose="02070309020205020404" pitchFamily="49" charset="0"/>
              <a:buChar char="o"/>
            </a:pPr>
            <a:r>
              <a:rPr lang="en-US" sz="2000" b="1" dirty="0">
                <a:latin typeface="Futura Std Book" panose="020B0502020204020303"/>
                <a:ea typeface="Calibri" panose="020F0502020204030204" pitchFamily="34" charset="0"/>
              </a:rPr>
              <a:t>ONET data is useful for determining wage competitiveness</a:t>
            </a:r>
            <a:endParaRPr lang="en-US" sz="2000" b="1" dirty="0">
              <a:effectLst/>
              <a:latin typeface="Futura Std Book" panose="020B0502020204020303"/>
              <a:ea typeface="Calibri" panose="020F0502020204030204" pitchFamily="34" charset="0"/>
            </a:endParaRPr>
          </a:p>
          <a:p>
            <a:pPr marL="457200" marR="0" lvl="1" indent="0">
              <a:spcBef>
                <a:spcPts val="0"/>
              </a:spcBef>
              <a:spcAft>
                <a:spcPts val="1200"/>
              </a:spcAft>
              <a:buNone/>
            </a:pPr>
            <a:endParaRPr lang="en-US" sz="2000"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4" name="Graphic 3" descr="Money with solid fill">
            <a:extLst>
              <a:ext uri="{FF2B5EF4-FFF2-40B4-BE49-F238E27FC236}">
                <a16:creationId xmlns:a16="http://schemas.microsoft.com/office/drawing/2014/main" id="{FABFFAEF-123F-6B29-AF23-76495CB820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31149" y="2767518"/>
            <a:ext cx="2198451" cy="2198451"/>
          </a:xfrm>
          <a:prstGeom prst="rect">
            <a:avLst/>
          </a:prstGeom>
        </p:spPr>
      </p:pic>
    </p:spTree>
    <p:extLst>
      <p:ext uri="{BB962C8B-B14F-4D97-AF65-F5344CB8AC3E}">
        <p14:creationId xmlns:p14="http://schemas.microsoft.com/office/powerpoint/2010/main" val="3675621354"/>
      </p:ext>
    </p:extLst>
  </p:cSld>
  <p:clrMapOvr>
    <a:masterClrMapping/>
  </p:clrMapOvr>
  <p:transition spd="slow" advClick="0" advTm="30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5772B1F-E5C4-8897-5B06-20FD7511D594}"/>
              </a:ext>
            </a:extLst>
          </p:cNvPr>
          <p:cNvGraphicFramePr>
            <a:graphicFrameLocks noGrp="1"/>
          </p:cNvGraphicFramePr>
          <p:nvPr>
            <p:extLst>
              <p:ext uri="{D42A27DB-BD31-4B8C-83A1-F6EECF244321}">
                <p14:modId xmlns:p14="http://schemas.microsoft.com/office/powerpoint/2010/main" val="125767861"/>
              </p:ext>
            </p:extLst>
          </p:nvPr>
        </p:nvGraphicFramePr>
        <p:xfrm>
          <a:off x="463685" y="4398122"/>
          <a:ext cx="6096000" cy="1854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300323386"/>
                    </a:ext>
                  </a:extLst>
                </a:gridCol>
                <a:gridCol w="3048000">
                  <a:extLst>
                    <a:ext uri="{9D8B030D-6E8A-4147-A177-3AD203B41FA5}">
                      <a16:colId xmlns:a16="http://schemas.microsoft.com/office/drawing/2014/main" val="2346898336"/>
                    </a:ext>
                  </a:extLst>
                </a:gridCol>
              </a:tblGrid>
              <a:tr h="370840">
                <a:tc>
                  <a:txBody>
                    <a:bodyPr/>
                    <a:lstStyle/>
                    <a:p>
                      <a:pPr algn="ctr"/>
                      <a:r>
                        <a:rPr lang="en-US" dirty="0"/>
                        <a:t>Competencies Completed</a:t>
                      </a:r>
                    </a:p>
                  </a:txBody>
                  <a:tcPr/>
                </a:tc>
                <a:tc>
                  <a:txBody>
                    <a:bodyPr/>
                    <a:lstStyle/>
                    <a:p>
                      <a:pPr algn="r"/>
                      <a:r>
                        <a:rPr lang="en-US" dirty="0"/>
                        <a:t>Hourly Wage</a:t>
                      </a:r>
                    </a:p>
                  </a:txBody>
                  <a:tcPr/>
                </a:tc>
                <a:extLst>
                  <a:ext uri="{0D108BD9-81ED-4DB2-BD59-A6C34878D82A}">
                    <a16:rowId xmlns:a16="http://schemas.microsoft.com/office/drawing/2014/main" val="933462856"/>
                  </a:ext>
                </a:extLst>
              </a:tr>
              <a:tr h="370840">
                <a:tc>
                  <a:txBody>
                    <a:bodyPr/>
                    <a:lstStyle/>
                    <a:p>
                      <a:pPr algn="ctr"/>
                      <a:r>
                        <a:rPr lang="en-US" dirty="0"/>
                        <a:t>0-10</a:t>
                      </a:r>
                    </a:p>
                  </a:txBody>
                  <a:tcPr/>
                </a:tc>
                <a:tc>
                  <a:txBody>
                    <a:bodyPr/>
                    <a:lstStyle/>
                    <a:p>
                      <a:pPr algn="r"/>
                      <a:r>
                        <a:rPr lang="en-US" dirty="0"/>
                        <a:t>$15</a:t>
                      </a:r>
                    </a:p>
                  </a:txBody>
                  <a:tcPr/>
                </a:tc>
                <a:extLst>
                  <a:ext uri="{0D108BD9-81ED-4DB2-BD59-A6C34878D82A}">
                    <a16:rowId xmlns:a16="http://schemas.microsoft.com/office/drawing/2014/main" val="1174457669"/>
                  </a:ext>
                </a:extLst>
              </a:tr>
              <a:tr h="370840">
                <a:tc>
                  <a:txBody>
                    <a:bodyPr/>
                    <a:lstStyle/>
                    <a:p>
                      <a:pPr algn="ctr"/>
                      <a:r>
                        <a:rPr lang="en-US" dirty="0"/>
                        <a:t>10-25</a:t>
                      </a:r>
                    </a:p>
                  </a:txBody>
                  <a:tcPr/>
                </a:tc>
                <a:tc>
                  <a:txBody>
                    <a:bodyPr/>
                    <a:lstStyle/>
                    <a:p>
                      <a:pPr algn="r"/>
                      <a:r>
                        <a:rPr lang="en-US" dirty="0"/>
                        <a:t>$17</a:t>
                      </a:r>
                    </a:p>
                  </a:txBody>
                  <a:tcPr/>
                </a:tc>
                <a:extLst>
                  <a:ext uri="{0D108BD9-81ED-4DB2-BD59-A6C34878D82A}">
                    <a16:rowId xmlns:a16="http://schemas.microsoft.com/office/drawing/2014/main" val="2247150950"/>
                  </a:ext>
                </a:extLst>
              </a:tr>
              <a:tr h="370840">
                <a:tc>
                  <a:txBody>
                    <a:bodyPr/>
                    <a:lstStyle/>
                    <a:p>
                      <a:pPr algn="ctr"/>
                      <a:r>
                        <a:rPr lang="en-US" dirty="0"/>
                        <a:t>25-40</a:t>
                      </a:r>
                    </a:p>
                  </a:txBody>
                  <a:tcPr/>
                </a:tc>
                <a:tc>
                  <a:txBody>
                    <a:bodyPr/>
                    <a:lstStyle/>
                    <a:p>
                      <a:pPr algn="r"/>
                      <a:r>
                        <a:rPr lang="en-US" dirty="0"/>
                        <a:t>$21</a:t>
                      </a:r>
                    </a:p>
                  </a:txBody>
                  <a:tcPr/>
                </a:tc>
                <a:extLst>
                  <a:ext uri="{0D108BD9-81ED-4DB2-BD59-A6C34878D82A}">
                    <a16:rowId xmlns:a16="http://schemas.microsoft.com/office/drawing/2014/main" val="163896594"/>
                  </a:ext>
                </a:extLst>
              </a:tr>
              <a:tr h="370840">
                <a:tc>
                  <a:txBody>
                    <a:bodyPr/>
                    <a:lstStyle/>
                    <a:p>
                      <a:pPr algn="ctr"/>
                      <a:r>
                        <a:rPr lang="en-US" dirty="0"/>
                        <a:t>60 (Completion)</a:t>
                      </a:r>
                    </a:p>
                  </a:txBody>
                  <a:tcPr/>
                </a:tc>
                <a:tc>
                  <a:txBody>
                    <a:bodyPr/>
                    <a:lstStyle/>
                    <a:p>
                      <a:pPr algn="r"/>
                      <a:r>
                        <a:rPr lang="en-US" dirty="0"/>
                        <a:t>$26</a:t>
                      </a:r>
                    </a:p>
                  </a:txBody>
                  <a:tcPr/>
                </a:tc>
                <a:extLst>
                  <a:ext uri="{0D108BD9-81ED-4DB2-BD59-A6C34878D82A}">
                    <a16:rowId xmlns:a16="http://schemas.microsoft.com/office/drawing/2014/main" val="3789433366"/>
                  </a:ext>
                </a:extLst>
              </a:tr>
            </a:tbl>
          </a:graphicData>
        </a:graphic>
      </p:graphicFrame>
      <p:graphicFrame>
        <p:nvGraphicFramePr>
          <p:cNvPr id="3" name="Table 2">
            <a:extLst>
              <a:ext uri="{FF2B5EF4-FFF2-40B4-BE49-F238E27FC236}">
                <a16:creationId xmlns:a16="http://schemas.microsoft.com/office/drawing/2014/main" id="{A2646DD5-6109-6125-168F-6BA3D0D4D997}"/>
              </a:ext>
            </a:extLst>
          </p:cNvPr>
          <p:cNvGraphicFramePr>
            <a:graphicFrameLocks noGrp="1"/>
          </p:cNvGraphicFramePr>
          <p:nvPr>
            <p:extLst>
              <p:ext uri="{D42A27DB-BD31-4B8C-83A1-F6EECF244321}">
                <p14:modId xmlns:p14="http://schemas.microsoft.com/office/powerpoint/2010/main" val="3994620974"/>
              </p:ext>
            </p:extLst>
          </p:nvPr>
        </p:nvGraphicFramePr>
        <p:xfrm>
          <a:off x="463685" y="2875280"/>
          <a:ext cx="6096000" cy="11074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511843040"/>
                    </a:ext>
                  </a:extLst>
                </a:gridCol>
                <a:gridCol w="3048000">
                  <a:extLst>
                    <a:ext uri="{9D8B030D-6E8A-4147-A177-3AD203B41FA5}">
                      <a16:colId xmlns:a16="http://schemas.microsoft.com/office/drawing/2014/main" val="1806646948"/>
                    </a:ext>
                  </a:extLst>
                </a:gridCol>
              </a:tblGrid>
              <a:tr h="328147">
                <a:tc>
                  <a:txBody>
                    <a:bodyPr/>
                    <a:lstStyle/>
                    <a:p>
                      <a:pPr algn="ctr"/>
                      <a:r>
                        <a:rPr lang="en-US" dirty="0"/>
                        <a:t>Competencies Completed</a:t>
                      </a:r>
                    </a:p>
                  </a:txBody>
                  <a:tcPr/>
                </a:tc>
                <a:tc>
                  <a:txBody>
                    <a:bodyPr/>
                    <a:lstStyle/>
                    <a:p>
                      <a:pPr algn="r"/>
                      <a:r>
                        <a:rPr lang="en-US" dirty="0"/>
                        <a:t>Hourly Wage</a:t>
                      </a:r>
                    </a:p>
                  </a:txBody>
                  <a:tcPr/>
                </a:tc>
                <a:extLst>
                  <a:ext uri="{0D108BD9-81ED-4DB2-BD59-A6C34878D82A}">
                    <a16:rowId xmlns:a16="http://schemas.microsoft.com/office/drawing/2014/main" val="3559373966"/>
                  </a:ext>
                </a:extLst>
              </a:tr>
              <a:tr h="370840">
                <a:tc>
                  <a:txBody>
                    <a:bodyPr/>
                    <a:lstStyle/>
                    <a:p>
                      <a:pPr algn="ctr"/>
                      <a:r>
                        <a:rPr lang="en-US" dirty="0"/>
                        <a:t>0 (Program Start)</a:t>
                      </a:r>
                    </a:p>
                  </a:txBody>
                  <a:tcPr/>
                </a:tc>
                <a:tc>
                  <a:txBody>
                    <a:bodyPr/>
                    <a:lstStyle/>
                    <a:p>
                      <a:pPr algn="r"/>
                      <a:r>
                        <a:rPr lang="en-US" dirty="0"/>
                        <a:t>$15</a:t>
                      </a:r>
                    </a:p>
                  </a:txBody>
                  <a:tcPr/>
                </a:tc>
                <a:extLst>
                  <a:ext uri="{0D108BD9-81ED-4DB2-BD59-A6C34878D82A}">
                    <a16:rowId xmlns:a16="http://schemas.microsoft.com/office/drawing/2014/main" val="2683348547"/>
                  </a:ext>
                </a:extLst>
              </a:tr>
              <a:tr h="370840">
                <a:tc>
                  <a:txBody>
                    <a:bodyPr/>
                    <a:lstStyle/>
                    <a:p>
                      <a:pPr algn="ctr"/>
                      <a:r>
                        <a:rPr lang="en-US" dirty="0"/>
                        <a:t>60 (Completion)</a:t>
                      </a:r>
                    </a:p>
                  </a:txBody>
                  <a:tcPr/>
                </a:tc>
                <a:tc>
                  <a:txBody>
                    <a:bodyPr/>
                    <a:lstStyle/>
                    <a:p>
                      <a:pPr algn="r"/>
                      <a:r>
                        <a:rPr lang="en-US" dirty="0"/>
                        <a:t>$26</a:t>
                      </a:r>
                    </a:p>
                  </a:txBody>
                  <a:tcPr/>
                </a:tc>
                <a:extLst>
                  <a:ext uri="{0D108BD9-81ED-4DB2-BD59-A6C34878D82A}">
                    <a16:rowId xmlns:a16="http://schemas.microsoft.com/office/drawing/2014/main" val="3492390896"/>
                  </a:ext>
                </a:extLst>
              </a:tr>
            </a:tbl>
          </a:graphicData>
        </a:graphic>
      </p:graphicFrame>
      <p:sp>
        <p:nvSpPr>
          <p:cNvPr id="4" name="TextBox 3">
            <a:extLst>
              <a:ext uri="{FF2B5EF4-FFF2-40B4-BE49-F238E27FC236}">
                <a16:creationId xmlns:a16="http://schemas.microsoft.com/office/drawing/2014/main" id="{ED9612B1-2BD1-A6E3-6CEB-64AC6049FF20}"/>
              </a:ext>
            </a:extLst>
          </p:cNvPr>
          <p:cNvSpPr txBox="1"/>
          <p:nvPr/>
        </p:nvSpPr>
        <p:spPr>
          <a:xfrm>
            <a:off x="463685" y="1594896"/>
            <a:ext cx="6096000" cy="1015663"/>
          </a:xfrm>
          <a:prstGeom prst="rect">
            <a:avLst/>
          </a:prstGeom>
          <a:noFill/>
        </p:spPr>
        <p:txBody>
          <a:bodyPr wrap="square" rtlCol="0">
            <a:spAutoFit/>
          </a:bodyPr>
          <a:lstStyle/>
          <a:p>
            <a:r>
              <a:rPr lang="en-US" sz="2000" b="1" dirty="0">
                <a:latin typeface="Futura Std Book"/>
              </a:rPr>
              <a:t>Both Wage Schedules below meet DOL requirements and end at the same wage, but which is more likely to incentivize retention?</a:t>
            </a:r>
          </a:p>
        </p:txBody>
      </p:sp>
      <p:sp>
        <p:nvSpPr>
          <p:cNvPr id="5" name="TextBox 4">
            <a:extLst>
              <a:ext uri="{FF2B5EF4-FFF2-40B4-BE49-F238E27FC236}">
                <a16:creationId xmlns:a16="http://schemas.microsoft.com/office/drawing/2014/main" id="{1D095C2C-63BF-6158-21D0-C9F9E27D0317}"/>
              </a:ext>
            </a:extLst>
          </p:cNvPr>
          <p:cNvSpPr txBox="1"/>
          <p:nvPr/>
        </p:nvSpPr>
        <p:spPr>
          <a:xfrm>
            <a:off x="262647" y="710119"/>
            <a:ext cx="5671225" cy="523220"/>
          </a:xfrm>
          <a:prstGeom prst="rect">
            <a:avLst/>
          </a:prstGeom>
          <a:noFill/>
        </p:spPr>
        <p:txBody>
          <a:bodyPr wrap="square" rtlCol="0">
            <a:spAutoFit/>
          </a:bodyPr>
          <a:lstStyle/>
          <a:p>
            <a:r>
              <a:rPr lang="en-US" sz="2800" b="1" dirty="0">
                <a:solidFill>
                  <a:schemeClr val="tx2"/>
                </a:solidFill>
                <a:latin typeface="Futura Std Book" panose="020B0502020204020303"/>
              </a:rPr>
              <a:t>QUICK COMPARISON:</a:t>
            </a:r>
          </a:p>
        </p:txBody>
      </p:sp>
    </p:spTree>
    <p:extLst>
      <p:ext uri="{BB962C8B-B14F-4D97-AF65-F5344CB8AC3E}">
        <p14:creationId xmlns:p14="http://schemas.microsoft.com/office/powerpoint/2010/main" val="1370957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08357E-6225-D6DA-07A5-6511FEE3B216}"/>
              </a:ext>
            </a:extLst>
          </p:cNvPr>
          <p:cNvSpPr>
            <a:spLocks noGrp="1"/>
          </p:cNvSpPr>
          <p:nvPr>
            <p:ph type="body" sz="quarter" idx="10"/>
          </p:nvPr>
        </p:nvSpPr>
        <p:spPr>
          <a:xfrm>
            <a:off x="486926" y="900095"/>
            <a:ext cx="7953374" cy="511013"/>
          </a:xfrm>
        </p:spPr>
        <p:txBody>
          <a:bodyPr/>
          <a:lstStyle/>
          <a:p>
            <a:r>
              <a:rPr lang="en-US" sz="2800" dirty="0">
                <a:solidFill>
                  <a:schemeClr val="tx2"/>
                </a:solidFill>
              </a:rPr>
              <a:t>STAYING COMPETITIVE</a:t>
            </a:r>
          </a:p>
        </p:txBody>
      </p:sp>
      <p:sp>
        <p:nvSpPr>
          <p:cNvPr id="3" name="Text Placeholder 2">
            <a:extLst>
              <a:ext uri="{FF2B5EF4-FFF2-40B4-BE49-F238E27FC236}">
                <a16:creationId xmlns:a16="http://schemas.microsoft.com/office/drawing/2014/main" id="{55A9108D-2A8D-C6F7-9483-E30C44358623}"/>
              </a:ext>
            </a:extLst>
          </p:cNvPr>
          <p:cNvSpPr>
            <a:spLocks noGrp="1"/>
          </p:cNvSpPr>
          <p:nvPr>
            <p:ph type="body" sz="quarter" idx="11"/>
          </p:nvPr>
        </p:nvSpPr>
        <p:spPr>
          <a:xfrm>
            <a:off x="642568" y="1446077"/>
            <a:ext cx="8170691" cy="878130"/>
          </a:xfrm>
        </p:spPr>
        <p:txBody>
          <a:bodyPr>
            <a:normAutofit/>
          </a:bodyPr>
          <a:lstStyle/>
          <a:p>
            <a:pPr>
              <a:lnSpc>
                <a:spcPct val="100000"/>
              </a:lnSpc>
            </a:pPr>
            <a:r>
              <a:rPr lang="en-US" sz="1800" b="1" dirty="0"/>
              <a:t>The chart below from onetonline.org shows the median hourly wage for Registered Nurses in a specific region. We can use this data to ensure that programs we develop are competitive and likely to retain completers. </a:t>
            </a:r>
          </a:p>
        </p:txBody>
      </p:sp>
      <p:pic>
        <p:nvPicPr>
          <p:cNvPr id="4" name="Picture 3">
            <a:extLst>
              <a:ext uri="{FF2B5EF4-FFF2-40B4-BE49-F238E27FC236}">
                <a16:creationId xmlns:a16="http://schemas.microsoft.com/office/drawing/2014/main" id="{69B6971A-4B62-8BC1-57F3-0063075D69D0}"/>
              </a:ext>
            </a:extLst>
          </p:cNvPr>
          <p:cNvPicPr>
            <a:picLocks noChangeAspect="1"/>
          </p:cNvPicPr>
          <p:nvPr/>
        </p:nvPicPr>
        <p:blipFill>
          <a:blip r:embed="rId2"/>
          <a:stretch>
            <a:fillRect/>
          </a:stretch>
        </p:blipFill>
        <p:spPr>
          <a:xfrm>
            <a:off x="486383" y="2324207"/>
            <a:ext cx="7431512" cy="4111311"/>
          </a:xfrm>
          <a:prstGeom prst="rect">
            <a:avLst/>
          </a:prstGeom>
        </p:spPr>
      </p:pic>
    </p:spTree>
    <p:extLst>
      <p:ext uri="{BB962C8B-B14F-4D97-AF65-F5344CB8AC3E}">
        <p14:creationId xmlns:p14="http://schemas.microsoft.com/office/powerpoint/2010/main" val="1157001779"/>
      </p:ext>
    </p:extLst>
  </p:cSld>
  <p:clrMapOvr>
    <a:masterClrMapping/>
  </p:clrMapOvr>
  <p:transition spd="slow" advClick="0" advTm="30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3. Apprenticeships include...</a:t>
            </a:r>
          </a:p>
          <a:p>
            <a:r>
              <a:rPr lang="en-US" sz="2800" dirty="0">
                <a:solidFill>
                  <a:schemeClr val="tx2"/>
                </a:solidFill>
                <a:cs typeface="+mn-cs"/>
              </a:rPr>
              <a:t>    on-the-job mentorship.</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29" y="1804546"/>
            <a:ext cx="5572849" cy="4163308"/>
          </a:xfrm>
        </p:spPr>
        <p:txBody>
          <a:bodyPr>
            <a:noAutofit/>
          </a:bodyPr>
          <a:lstStyle/>
          <a:p>
            <a:pPr marL="342900" indent="-342900">
              <a:lnSpc>
                <a:spcPct val="100000"/>
              </a:lnSpc>
              <a:spcAft>
                <a:spcPts val="1200"/>
              </a:spcAft>
            </a:pPr>
            <a:r>
              <a:rPr lang="en-US" sz="2400" b="1" dirty="0">
                <a:latin typeface="Futura Std Book" panose="020B0502020204020303"/>
              </a:rPr>
              <a:t>What does this mean?</a:t>
            </a:r>
            <a:endParaRPr lang="en-US" sz="2400" dirty="0">
              <a:latin typeface="Futura Std Book" panose="020B0502020204020303"/>
            </a:endParaRPr>
          </a:p>
          <a:p>
            <a:pPr marL="742950" marR="0" lvl="1" indent="-285750">
              <a:spcBef>
                <a:spcPts val="0"/>
              </a:spcBef>
              <a:spcAft>
                <a:spcPts val="1200"/>
              </a:spcAft>
              <a:buFont typeface="Courier New" panose="02070309020205020404" pitchFamily="49" charset="0"/>
              <a:buChar char="o"/>
            </a:pPr>
            <a:r>
              <a:rPr lang="en-US" b="1" dirty="0">
                <a:effectLst/>
                <a:latin typeface="Futura Std Book" panose="020B0502020204020303"/>
                <a:ea typeface="Times New Roman" panose="02020603050405020304" pitchFamily="18" charset="0"/>
                <a:cs typeface="Calibri" panose="020F0502020204030204" pitchFamily="34" charset="0"/>
              </a:rPr>
              <a:t>Employers assign each apprentice an on-the-job mentor</a:t>
            </a:r>
          </a:p>
          <a:p>
            <a:pPr marL="742950" marR="0" lvl="1" indent="-285750">
              <a:spcBef>
                <a:spcPts val="0"/>
              </a:spcBef>
              <a:spcAft>
                <a:spcPts val="1200"/>
              </a:spcAft>
              <a:buFont typeface="Courier New" panose="02070309020205020404" pitchFamily="49" charset="0"/>
              <a:buChar char="o"/>
            </a:pPr>
            <a:r>
              <a:rPr lang="en-US" sz="2000" dirty="0">
                <a:latin typeface="Futura Std Book" panose="020B0502020204020303"/>
                <a:ea typeface="Times New Roman" panose="02020603050405020304" pitchFamily="18" charset="0"/>
                <a:cs typeface="Calibri" panose="020F0502020204030204" pitchFamily="34" charset="0"/>
              </a:rPr>
              <a:t>Apprentices may work alongside mentors or have regular check-ins/training sessions with them</a:t>
            </a:r>
          </a:p>
          <a:p>
            <a:pPr marL="742950" marR="0" lvl="1" indent="-285750">
              <a:spcBef>
                <a:spcPts val="0"/>
              </a:spcBef>
              <a:spcAft>
                <a:spcPts val="1200"/>
              </a:spcAft>
              <a:buFont typeface="Courier New" panose="02070309020205020404" pitchFamily="49" charset="0"/>
              <a:buChar char="o"/>
            </a:pPr>
            <a:r>
              <a:rPr lang="en-US" sz="2000" dirty="0">
                <a:effectLst/>
                <a:latin typeface="Futura Std Book" panose="020B0502020204020303"/>
                <a:ea typeface="Times New Roman" panose="02020603050405020304" pitchFamily="18" charset="0"/>
                <a:cs typeface="Calibri" panose="020F0502020204030204" pitchFamily="34" charset="0"/>
              </a:rPr>
              <a:t>Mentors monitor apprentices’ progress through their program, signing off on competencies.</a:t>
            </a:r>
            <a:r>
              <a:rPr lang="en-US" sz="1800" dirty="0">
                <a:effectLst/>
                <a:latin typeface="Futura Std Book" panose="020B0502020204020303"/>
                <a:ea typeface="Calibri" panose="020F0502020204030204" pitchFamily="34" charset="0"/>
                <a:cs typeface="Times New Roman" panose="02020603050405020304" pitchFamily="18" charset="0"/>
              </a:rPr>
              <a:t>	</a:t>
            </a:r>
            <a:endParaRPr lang="en-US" dirty="0">
              <a:effectLst/>
              <a:latin typeface="Futura Std Book" panose="020B0502020204020303"/>
              <a:ea typeface="Calibri" panose="020F0502020204030204" pitchFamily="34" charset="0"/>
            </a:endParaRPr>
          </a:p>
          <a:p>
            <a:pPr marL="742950" marR="0" lvl="1" indent="-285750">
              <a:spcBef>
                <a:spcPts val="0"/>
              </a:spcBef>
              <a:spcAft>
                <a:spcPts val="1200"/>
              </a:spcAft>
              <a:buFont typeface="Courier New" panose="02070309020205020404" pitchFamily="49" charset="0"/>
              <a:buChar char="o"/>
            </a:pPr>
            <a:r>
              <a:rPr lang="en-US" b="1" dirty="0">
                <a:effectLst/>
                <a:latin typeface="Futura Std Book" panose="020B0502020204020303"/>
                <a:ea typeface="Times New Roman" panose="02020603050405020304" pitchFamily="18" charset="0"/>
                <a:cs typeface="Calibri" panose="020F0502020204030204" pitchFamily="34" charset="0"/>
              </a:rPr>
              <a:t>Each program must establish a ratio of journeyworkers to apprentices</a:t>
            </a:r>
          </a:p>
          <a:p>
            <a:pPr marL="457200" marR="0" lvl="1" indent="0">
              <a:spcBef>
                <a:spcPts val="0"/>
              </a:spcBef>
              <a:spcAft>
                <a:spcPts val="0"/>
              </a:spcAft>
              <a:buNone/>
            </a:pPr>
            <a:r>
              <a:rPr lang="en-US" sz="1800" dirty="0">
                <a:effectLst/>
                <a:latin typeface="Futura Std Book" panose="020B0502020204020303"/>
                <a:ea typeface="Calibri" panose="020F0502020204030204" pitchFamily="34" charset="0"/>
                <a:cs typeface="Times New Roman" panose="02020603050405020304" pitchFamily="18" charset="0"/>
              </a:rPr>
              <a:t>	</a:t>
            </a: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5" name="Graphic 4" descr="Questions with solid fill">
            <a:extLst>
              <a:ext uri="{FF2B5EF4-FFF2-40B4-BE49-F238E27FC236}">
                <a16:creationId xmlns:a16="http://schemas.microsoft.com/office/drawing/2014/main" id="{86D73931-532E-E563-65D3-234762B990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65778" y="2648355"/>
            <a:ext cx="2475689" cy="2475689"/>
          </a:xfrm>
          <a:prstGeom prst="rect">
            <a:avLst/>
          </a:prstGeom>
        </p:spPr>
      </p:pic>
    </p:spTree>
    <p:extLst>
      <p:ext uri="{BB962C8B-B14F-4D97-AF65-F5344CB8AC3E}">
        <p14:creationId xmlns:p14="http://schemas.microsoft.com/office/powerpoint/2010/main" val="318746132"/>
      </p:ext>
    </p:extLst>
  </p:cSld>
  <p:clrMapOvr>
    <a:masterClrMapping/>
  </p:clrMapOvr>
  <p:transition spd="slow" advClick="0" advTm="3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4. Apprenticeships include...</a:t>
            </a:r>
          </a:p>
          <a:p>
            <a:r>
              <a:rPr lang="en-US" sz="2800" dirty="0">
                <a:solidFill>
                  <a:schemeClr val="tx2"/>
                </a:solidFill>
                <a:cs typeface="+mn-cs"/>
              </a:rPr>
              <a:t>    supplemental education.</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1804546"/>
            <a:ext cx="5232380" cy="4163308"/>
          </a:xfrm>
        </p:spPr>
        <p:txBody>
          <a:bodyPr>
            <a:noAutofit/>
          </a:bodyPr>
          <a:lstStyle/>
          <a:p>
            <a:pPr marL="342900" indent="-342900">
              <a:lnSpc>
                <a:spcPct val="100000"/>
              </a:lnSpc>
              <a:spcAft>
                <a:spcPts val="1200"/>
              </a:spcAft>
            </a:pPr>
            <a:r>
              <a:rPr lang="en-US" sz="2400" b="1" dirty="0">
                <a:latin typeface="Futura Std Book" panose="020B0502020204020303"/>
              </a:rPr>
              <a:t>What does this mean?</a:t>
            </a:r>
            <a:endParaRPr lang="en-US" sz="2400" dirty="0">
              <a:latin typeface="Futura Std Book" panose="020B0502020204020303"/>
            </a:endParaRPr>
          </a:p>
          <a:p>
            <a:pPr marL="742950" marR="0" lvl="1" indent="-285750">
              <a:spcBef>
                <a:spcPts val="0"/>
              </a:spcBef>
              <a:spcAft>
                <a:spcPts val="1200"/>
              </a:spcAft>
              <a:buFont typeface="Courier New" panose="02070309020205020404" pitchFamily="49" charset="0"/>
              <a:buChar char="o"/>
            </a:pPr>
            <a:r>
              <a:rPr lang="en-US" b="1" dirty="0">
                <a:effectLst/>
                <a:latin typeface="Futura Std Book" panose="020B0502020204020303"/>
                <a:ea typeface="Times New Roman" panose="02020603050405020304" pitchFamily="18" charset="0"/>
                <a:cs typeface="Calibri" panose="020F0502020204030204" pitchFamily="34" charset="0"/>
              </a:rPr>
              <a:t>Apprentices must receive at least 144 hours of classroom learning per year</a:t>
            </a:r>
          </a:p>
          <a:p>
            <a:pPr marL="742950" marR="0" lvl="1" indent="-285750">
              <a:spcBef>
                <a:spcPts val="0"/>
              </a:spcBef>
              <a:spcAft>
                <a:spcPts val="1200"/>
              </a:spcAft>
              <a:buFont typeface="Courier New" panose="02070309020205020404" pitchFamily="49" charset="0"/>
              <a:buChar char="o"/>
            </a:pPr>
            <a:r>
              <a:rPr lang="en-US" sz="2000" dirty="0">
                <a:effectLst/>
                <a:latin typeface="Futura Std Book" panose="020B0502020204020303"/>
                <a:ea typeface="Times New Roman" panose="02020603050405020304" pitchFamily="18" charset="0"/>
                <a:cs typeface="Calibri" panose="020F0502020204030204" pitchFamily="34" charset="0"/>
              </a:rPr>
              <a:t>In most programs, this training is fully funded up-front by the employer</a:t>
            </a:r>
            <a:endParaRPr lang="en-US" dirty="0">
              <a:effectLst/>
              <a:latin typeface="Futura Std Book" panose="020B0502020204020303"/>
              <a:ea typeface="Calibri" panose="020F0502020204030204" pitchFamily="34" charset="0"/>
            </a:endParaRP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Community Colleges and industry-recognized third parties are the most common RAP training providers</a:t>
            </a: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Calibri" panose="020F0502020204030204" pitchFamily="34" charset="0"/>
                <a:cs typeface="Calibri" panose="020F0502020204030204" pitchFamily="34" charset="0"/>
              </a:rPr>
              <a:t>Training can be front-loaded as necessary (CNA, CDL, etc.)</a:t>
            </a: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4" name="Graphic 3" descr="Classroom with solid fill">
            <a:extLst>
              <a:ext uri="{FF2B5EF4-FFF2-40B4-BE49-F238E27FC236}">
                <a16:creationId xmlns:a16="http://schemas.microsoft.com/office/drawing/2014/main" id="{43FF0931-6D69-BEEB-D74F-F60D6F2074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94961" y="2665379"/>
            <a:ext cx="2441642" cy="2441642"/>
          </a:xfrm>
          <a:prstGeom prst="rect">
            <a:avLst/>
          </a:prstGeom>
        </p:spPr>
      </p:pic>
    </p:spTree>
    <p:extLst>
      <p:ext uri="{BB962C8B-B14F-4D97-AF65-F5344CB8AC3E}">
        <p14:creationId xmlns:p14="http://schemas.microsoft.com/office/powerpoint/2010/main" val="482537842"/>
      </p:ext>
    </p:extLst>
  </p:cSld>
  <p:clrMapOvr>
    <a:masterClrMapping/>
  </p:clrMapOvr>
  <p:transition spd="slow" advClick="0" advTm="300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5. Apprenticeships facilitate...</a:t>
            </a:r>
          </a:p>
          <a:p>
            <a:r>
              <a:rPr lang="en-US" sz="2800" dirty="0">
                <a:solidFill>
                  <a:schemeClr val="tx2"/>
                </a:solidFill>
                <a:cs typeface="+mn-cs"/>
              </a:rPr>
              <a:t>    diversity.</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29" y="1804546"/>
            <a:ext cx="5485299" cy="4163308"/>
          </a:xfrm>
        </p:spPr>
        <p:txBody>
          <a:bodyPr>
            <a:noAutofit/>
          </a:bodyPr>
          <a:lstStyle/>
          <a:p>
            <a:pPr marL="342900" indent="-342900">
              <a:lnSpc>
                <a:spcPct val="100000"/>
              </a:lnSpc>
              <a:spcAft>
                <a:spcPts val="1200"/>
              </a:spcAft>
            </a:pPr>
            <a:r>
              <a:rPr lang="en-US" sz="2400" b="1" dirty="0">
                <a:latin typeface="Futura Std Book" panose="020B0502020204020303"/>
              </a:rPr>
              <a:t>What does this mean?</a:t>
            </a:r>
            <a:endParaRPr lang="en-US" sz="2400" dirty="0">
              <a:latin typeface="Futura Std Book" panose="020B0502020204020303"/>
            </a:endParaRPr>
          </a:p>
          <a:p>
            <a:pPr marL="742950" marR="0" lvl="1" indent="-285750">
              <a:spcBef>
                <a:spcPts val="0"/>
              </a:spcBef>
              <a:spcAft>
                <a:spcPts val="1200"/>
              </a:spcAft>
              <a:buFont typeface="Courier New" panose="02070309020205020404" pitchFamily="49" charset="0"/>
              <a:buChar char="o"/>
            </a:pPr>
            <a:r>
              <a:rPr lang="en-US" dirty="0">
                <a:effectLst/>
                <a:latin typeface="Futura Std Book" panose="020B0502020204020303"/>
                <a:ea typeface="Times New Roman" panose="02020603050405020304" pitchFamily="18" charset="0"/>
                <a:cs typeface="Calibri" panose="020F0502020204030204" pitchFamily="34" charset="0"/>
              </a:rPr>
              <a:t>Programs are designed to </a:t>
            </a:r>
            <a:r>
              <a:rPr lang="en-US" b="1" dirty="0">
                <a:effectLst/>
                <a:latin typeface="Futura Std Book" panose="020B0502020204020303"/>
                <a:ea typeface="Times New Roman" panose="02020603050405020304" pitchFamily="18" charset="0"/>
                <a:cs typeface="Calibri" panose="020F0502020204030204" pitchFamily="34" charset="0"/>
              </a:rPr>
              <a:t>reflect the communities in which they are located </a:t>
            </a:r>
            <a:r>
              <a:rPr lang="en-US" dirty="0">
                <a:effectLst/>
                <a:latin typeface="Futura Std Book" panose="020B0502020204020303"/>
                <a:ea typeface="Times New Roman" panose="02020603050405020304" pitchFamily="18" charset="0"/>
                <a:cs typeface="Calibri" panose="020F0502020204030204" pitchFamily="34" charset="0"/>
              </a:rPr>
              <a:t>through strong non-discrimination, anti-harassment, and recruitment practices that ensure access, equity, and inclusion.</a:t>
            </a:r>
            <a:endParaRPr lang="en-US" dirty="0">
              <a:effectLst/>
              <a:latin typeface="Futura Std Book" panose="020B0502020204020303"/>
              <a:ea typeface="Calibri" panose="020F0502020204030204" pitchFamily="34" charset="0"/>
            </a:endParaRPr>
          </a:p>
          <a:p>
            <a:pPr marL="742950" marR="0" lvl="1" indent="-285750">
              <a:spcBef>
                <a:spcPts val="0"/>
              </a:spcBef>
              <a:spcAft>
                <a:spcPts val="1200"/>
              </a:spcAft>
              <a:buFont typeface="Courier New" panose="02070309020205020404" pitchFamily="49" charset="0"/>
              <a:buChar char="o"/>
            </a:pPr>
            <a:r>
              <a:rPr lang="en-US" dirty="0">
                <a:effectLst/>
                <a:latin typeface="Futura Std Book" panose="020B0502020204020303"/>
                <a:ea typeface="Times New Roman" panose="02020603050405020304" pitchFamily="18" charset="0"/>
                <a:cs typeface="Calibri" panose="020F0502020204030204" pitchFamily="34" charset="0"/>
              </a:rPr>
              <a:t>Program Sponsors must work with their DOL ATR to </a:t>
            </a:r>
            <a:r>
              <a:rPr lang="en-US" b="1" dirty="0">
                <a:effectLst/>
                <a:latin typeface="Futura Std Book" panose="020B0502020204020303"/>
                <a:ea typeface="Times New Roman" panose="02020603050405020304" pitchFamily="18" charset="0"/>
                <a:cs typeface="Calibri" panose="020F0502020204030204" pitchFamily="34" charset="0"/>
              </a:rPr>
              <a:t>develop an Affirmative Action Plan within two years </a:t>
            </a:r>
            <a:r>
              <a:rPr lang="en-US" dirty="0">
                <a:effectLst/>
                <a:latin typeface="Futura Std Book" panose="020B0502020204020303"/>
                <a:ea typeface="Times New Roman" panose="02020603050405020304" pitchFamily="18" charset="0"/>
                <a:cs typeface="Calibri" panose="020F0502020204030204" pitchFamily="34" charset="0"/>
              </a:rPr>
              <a:t>of registration.</a:t>
            </a:r>
          </a:p>
          <a:p>
            <a:pPr marL="457200" marR="0" lvl="1" indent="0">
              <a:spcBef>
                <a:spcPts val="0"/>
              </a:spcBef>
              <a:spcAft>
                <a:spcPts val="0"/>
              </a:spcAft>
              <a:buNone/>
            </a:pPr>
            <a:r>
              <a:rPr lang="en-US" sz="1800" dirty="0">
                <a:effectLst/>
                <a:latin typeface="Futura Std Book" panose="020B0502020204020303"/>
                <a:ea typeface="Calibri" panose="020F0502020204030204" pitchFamily="34" charset="0"/>
                <a:cs typeface="Times New Roman" panose="02020603050405020304" pitchFamily="18" charset="0"/>
              </a:rPr>
              <a:t>	</a:t>
            </a: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5" name="Graphic 4" descr="Business Growth with solid fill">
            <a:extLst>
              <a:ext uri="{FF2B5EF4-FFF2-40B4-BE49-F238E27FC236}">
                <a16:creationId xmlns:a16="http://schemas.microsoft.com/office/drawing/2014/main" id="{F8843352-0B86-2538-22B8-D6502D9322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5974" y="2803998"/>
            <a:ext cx="2164404" cy="2164404"/>
          </a:xfrm>
          <a:prstGeom prst="rect">
            <a:avLst/>
          </a:prstGeom>
        </p:spPr>
      </p:pic>
    </p:spTree>
    <p:extLst>
      <p:ext uri="{BB962C8B-B14F-4D97-AF65-F5344CB8AC3E}">
        <p14:creationId xmlns:p14="http://schemas.microsoft.com/office/powerpoint/2010/main" val="2289003326"/>
      </p:ext>
    </p:extLst>
  </p:cSld>
  <p:clrMapOvr>
    <a:masterClrMapping/>
  </p:clrMapOvr>
  <p:transition spd="slow" advClick="0" advTm="300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6. Apprenticeships ensure...</a:t>
            </a:r>
          </a:p>
          <a:p>
            <a:r>
              <a:rPr lang="en-US" sz="2800" dirty="0">
                <a:solidFill>
                  <a:schemeClr val="tx2"/>
                </a:solidFill>
                <a:cs typeface="+mn-cs"/>
              </a:rPr>
              <a:t>    quality and safety.</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29" y="1804546"/>
            <a:ext cx="5679853" cy="4163308"/>
          </a:xfrm>
        </p:spPr>
        <p:txBody>
          <a:bodyPr>
            <a:noAutofit/>
          </a:bodyPr>
          <a:lstStyle/>
          <a:p>
            <a:pPr marL="342900" indent="-342900">
              <a:lnSpc>
                <a:spcPct val="100000"/>
              </a:lnSpc>
              <a:spcAft>
                <a:spcPts val="1200"/>
              </a:spcAft>
            </a:pPr>
            <a:r>
              <a:rPr lang="en-US" sz="2400" b="1" dirty="0">
                <a:latin typeface="Futura Std Book" panose="020B0502020204020303"/>
              </a:rPr>
              <a:t>What does this mean?</a:t>
            </a:r>
            <a:endParaRPr lang="en-US" sz="2400" dirty="0">
              <a:latin typeface="Futura Std Book" panose="020B0502020204020303"/>
            </a:endParaRPr>
          </a:p>
          <a:p>
            <a:pPr marL="742950" marR="0" lvl="1" indent="-285750">
              <a:spcBef>
                <a:spcPts val="0"/>
              </a:spcBef>
              <a:spcAft>
                <a:spcPts val="1200"/>
              </a:spcAft>
              <a:buFont typeface="Courier New" panose="02070309020205020404" pitchFamily="49" charset="0"/>
              <a:buChar char="o"/>
            </a:pPr>
            <a:r>
              <a:rPr lang="en-US" dirty="0">
                <a:effectLst/>
                <a:latin typeface="Futura Std Book" panose="020B0502020204020303"/>
                <a:ea typeface="Times New Roman" panose="02020603050405020304" pitchFamily="18" charset="0"/>
                <a:cs typeface="Calibri" panose="020F0502020204030204" pitchFamily="34" charset="0"/>
              </a:rPr>
              <a:t>Skill Competencies are standardized for each occupation to ensure quality of training outcomes</a:t>
            </a:r>
            <a:endParaRPr lang="en-US" dirty="0">
              <a:effectLst/>
              <a:latin typeface="Futura Std Book" panose="020B0502020204020303"/>
              <a:ea typeface="Calibri" panose="020F0502020204030204" pitchFamily="34" charset="0"/>
            </a:endParaRPr>
          </a:p>
          <a:p>
            <a:pPr marL="742950" marR="0" lvl="1" indent="-285750">
              <a:spcBef>
                <a:spcPts val="0"/>
              </a:spcBef>
              <a:spcAft>
                <a:spcPts val="1200"/>
              </a:spcAft>
              <a:buFont typeface="Courier New" panose="02070309020205020404" pitchFamily="49" charset="0"/>
              <a:buChar char="o"/>
            </a:pPr>
            <a:r>
              <a:rPr lang="en-US" sz="2000" dirty="0">
                <a:effectLst/>
                <a:latin typeface="Futura Std Book" panose="020B0502020204020303"/>
                <a:ea typeface="Times New Roman" panose="02020603050405020304" pitchFamily="18" charset="0"/>
                <a:cs typeface="Calibri" panose="020F0502020204030204" pitchFamily="34" charset="0"/>
              </a:rPr>
              <a:t>Mentor-Apprentice ratio encourages worksite safety</a:t>
            </a:r>
            <a:endParaRPr lang="en-US" sz="2000" dirty="0">
              <a:latin typeface="Futura Std Book" panose="020B0502020204020303"/>
              <a:ea typeface="Times New Roman" panose="02020603050405020304" pitchFamily="18" charset="0"/>
              <a:cs typeface="Calibri" panose="020F0502020204030204" pitchFamily="34" charset="0"/>
            </a:endParaRP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Calibri" panose="020F0502020204030204" pitchFamily="34" charset="0"/>
                <a:cs typeface="Calibri" panose="020F0502020204030204" pitchFamily="34" charset="0"/>
              </a:rPr>
              <a:t>Specialists take on an advisory role to help employers design programs with </a:t>
            </a:r>
            <a:r>
              <a:rPr lang="en-US" b="1" dirty="0">
                <a:latin typeface="Futura Std Book" panose="020B0502020204020303"/>
                <a:ea typeface="Calibri" panose="020F0502020204030204" pitchFamily="34" charset="0"/>
                <a:cs typeface="Calibri" panose="020F0502020204030204" pitchFamily="34" charset="0"/>
              </a:rPr>
              <a:t>high-quality apprentice outcomes</a:t>
            </a:r>
            <a:endParaRPr lang="en-US" sz="2800" b="1"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4" name="Graphic 3" descr="Construction worker female with solid fill">
            <a:extLst>
              <a:ext uri="{FF2B5EF4-FFF2-40B4-BE49-F238E27FC236}">
                <a16:creationId xmlns:a16="http://schemas.microsoft.com/office/drawing/2014/main" id="{CD61D8D2-A24C-4486-41D3-4C3C1D5E23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26283" y="2704289"/>
            <a:ext cx="2363821" cy="2363821"/>
          </a:xfrm>
          <a:prstGeom prst="rect">
            <a:avLst/>
          </a:prstGeom>
        </p:spPr>
      </p:pic>
    </p:spTree>
    <p:extLst>
      <p:ext uri="{BB962C8B-B14F-4D97-AF65-F5344CB8AC3E}">
        <p14:creationId xmlns:p14="http://schemas.microsoft.com/office/powerpoint/2010/main" val="2735850828"/>
      </p:ext>
    </p:extLst>
  </p:cSld>
  <p:clrMapOvr>
    <a:masterClrMapping/>
  </p:clrMapOvr>
  <p:transition spd="slow" advClick="0" advTm="300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7. Apprenticeships provide...</a:t>
            </a:r>
          </a:p>
          <a:p>
            <a:r>
              <a:rPr lang="en-US" sz="2800" dirty="0">
                <a:solidFill>
                  <a:schemeClr val="tx2"/>
                </a:solidFill>
                <a:cs typeface="+mn-cs"/>
              </a:rPr>
              <a:t>    credentials.</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29" y="1804546"/>
            <a:ext cx="5621487" cy="4163308"/>
          </a:xfrm>
        </p:spPr>
        <p:txBody>
          <a:bodyPr>
            <a:noAutofit/>
          </a:bodyPr>
          <a:lstStyle/>
          <a:p>
            <a:pPr marL="342900" indent="-342900">
              <a:lnSpc>
                <a:spcPct val="100000"/>
              </a:lnSpc>
              <a:spcAft>
                <a:spcPts val="1200"/>
              </a:spcAft>
            </a:pPr>
            <a:r>
              <a:rPr lang="en-US" sz="2400" b="1" dirty="0">
                <a:latin typeface="Futura Std Book" panose="020B0502020204020303"/>
              </a:rPr>
              <a:t>What does this mean?</a:t>
            </a:r>
            <a:endParaRPr lang="en-US" sz="2400" dirty="0">
              <a:latin typeface="Futura Std Book" panose="020B0502020204020303"/>
            </a:endParaRPr>
          </a:p>
          <a:p>
            <a:pPr marL="742950" marR="0" lvl="1" indent="-285750">
              <a:spcBef>
                <a:spcPts val="0"/>
              </a:spcBef>
              <a:spcAft>
                <a:spcPts val="1200"/>
              </a:spcAft>
              <a:buFont typeface="Courier New" panose="02070309020205020404" pitchFamily="49" charset="0"/>
              <a:buChar char="o"/>
            </a:pPr>
            <a:r>
              <a:rPr lang="en-US" dirty="0">
                <a:effectLst/>
                <a:latin typeface="Futura Std Book" panose="020B0502020204020303"/>
                <a:ea typeface="Times New Roman" panose="02020603050405020304" pitchFamily="18" charset="0"/>
                <a:cs typeface="Calibri" panose="020F0502020204030204" pitchFamily="34" charset="0"/>
              </a:rPr>
              <a:t>Apprentices who complete their program receive a </a:t>
            </a:r>
            <a:r>
              <a:rPr lang="en-US" b="1" dirty="0">
                <a:effectLst/>
                <a:latin typeface="Futura Std Book" panose="020B0502020204020303"/>
                <a:ea typeface="Times New Roman" panose="02020603050405020304" pitchFamily="18" charset="0"/>
                <a:cs typeface="Calibri" panose="020F0502020204030204" pitchFamily="34" charset="0"/>
              </a:rPr>
              <a:t>nationally-recognized Journeyworker certificate </a:t>
            </a:r>
            <a:r>
              <a:rPr lang="en-US" dirty="0">
                <a:effectLst/>
                <a:latin typeface="Futura Std Book" panose="020B0502020204020303"/>
                <a:ea typeface="Times New Roman" panose="02020603050405020304" pitchFamily="18" charset="0"/>
                <a:cs typeface="Calibri" panose="020F0502020204030204" pitchFamily="34" charset="0"/>
              </a:rPr>
              <a:t>from US DOL</a:t>
            </a:r>
            <a:endParaRPr lang="en-US" dirty="0">
              <a:effectLst/>
              <a:latin typeface="Futura Std Book" panose="020B0502020204020303"/>
              <a:ea typeface="Calibri" panose="020F0502020204030204" pitchFamily="34" charset="0"/>
            </a:endParaRP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Additional credentials such as licenses, degrees, and certificates are often built into apprenticeships as part of program development.</a:t>
            </a:r>
          </a:p>
          <a:p>
            <a:pPr marL="742950" marR="0" lvl="1" indent="-285750">
              <a:spcBef>
                <a:spcPts val="0"/>
              </a:spcBef>
              <a:spcAft>
                <a:spcPts val="1200"/>
              </a:spcAft>
              <a:buFont typeface="Courier New" panose="02070309020205020404" pitchFamily="49" charset="0"/>
              <a:buChar char="o"/>
            </a:pPr>
            <a:r>
              <a:rPr lang="en-US" sz="2000" dirty="0">
                <a:latin typeface="Futura Std Book" panose="020B0502020204020303"/>
                <a:ea typeface="Times New Roman" panose="02020603050405020304" pitchFamily="18" charset="0"/>
                <a:cs typeface="Calibri" panose="020F0502020204030204" pitchFamily="34" charset="0"/>
              </a:rPr>
              <a:t>Better credentials = better value add for apprentices</a:t>
            </a:r>
          </a:p>
          <a:p>
            <a:pPr marL="457200" marR="0" lvl="1" indent="0">
              <a:spcBef>
                <a:spcPts val="0"/>
              </a:spcBef>
              <a:spcAft>
                <a:spcPts val="0"/>
              </a:spcAft>
              <a:buNone/>
            </a:pPr>
            <a:r>
              <a:rPr lang="en-US" sz="1800" dirty="0">
                <a:effectLst/>
                <a:latin typeface="Futura Std Book" panose="020B0502020204020303"/>
                <a:ea typeface="Calibri" panose="020F0502020204030204" pitchFamily="34" charset="0"/>
                <a:cs typeface="Times New Roman" panose="02020603050405020304" pitchFamily="18" charset="0"/>
              </a:rPr>
              <a:t>	</a:t>
            </a: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5" name="Graphic 4" descr="Diploma with solid fill">
            <a:extLst>
              <a:ext uri="{FF2B5EF4-FFF2-40B4-BE49-F238E27FC236}">
                <a16:creationId xmlns:a16="http://schemas.microsoft.com/office/drawing/2014/main" id="{EEB86255-BE19-55AB-684C-9391E466E2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81316" y="2825885"/>
            <a:ext cx="2120630" cy="2120630"/>
          </a:xfrm>
          <a:prstGeom prst="rect">
            <a:avLst/>
          </a:prstGeom>
        </p:spPr>
      </p:pic>
    </p:spTree>
    <p:extLst>
      <p:ext uri="{BB962C8B-B14F-4D97-AF65-F5344CB8AC3E}">
        <p14:creationId xmlns:p14="http://schemas.microsoft.com/office/powerpoint/2010/main" val="2948685927"/>
      </p:ext>
    </p:extLst>
  </p:cSld>
  <p:clrMapOvr>
    <a:masterClrMapping/>
  </p:clrMapOvr>
  <p:transition spd="slow" advClick="0" advTm="300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F1A830-42B9-9E66-62F8-FEAE8488CE9A}"/>
              </a:ext>
            </a:extLst>
          </p:cNvPr>
          <p:cNvSpPr>
            <a:spLocks noGrp="1"/>
          </p:cNvSpPr>
          <p:nvPr>
            <p:ph type="body" sz="quarter" idx="10"/>
          </p:nvPr>
        </p:nvSpPr>
        <p:spPr>
          <a:xfrm>
            <a:off x="595313" y="2064541"/>
            <a:ext cx="7953374" cy="511013"/>
          </a:xfrm>
        </p:spPr>
        <p:txBody>
          <a:bodyPr/>
          <a:lstStyle/>
          <a:p>
            <a:pPr algn="ctr"/>
            <a:r>
              <a:rPr lang="en-US" sz="3200" dirty="0"/>
              <a:t>Roles in the registered apprenticeship ecosystem</a:t>
            </a:r>
          </a:p>
        </p:txBody>
      </p:sp>
      <p:pic>
        <p:nvPicPr>
          <p:cNvPr id="3" name="Graphic 2" descr="Checklist with solid fill">
            <a:extLst>
              <a:ext uri="{FF2B5EF4-FFF2-40B4-BE49-F238E27FC236}">
                <a16:creationId xmlns:a16="http://schemas.microsoft.com/office/drawing/2014/main" id="{39F16CD0-9BE5-B391-0AFB-DF313D95CD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143" y="3728573"/>
            <a:ext cx="1945532" cy="1945532"/>
          </a:xfrm>
          <a:prstGeom prst="rect">
            <a:avLst/>
          </a:prstGeom>
        </p:spPr>
      </p:pic>
      <p:pic>
        <p:nvPicPr>
          <p:cNvPr id="8" name="Graphic 7" descr="Cheers with solid fill">
            <a:extLst>
              <a:ext uri="{FF2B5EF4-FFF2-40B4-BE49-F238E27FC236}">
                <a16:creationId xmlns:a16="http://schemas.microsoft.com/office/drawing/2014/main" id="{DB8585ED-62E2-02C4-103D-381666D7C2A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52710" y="3784057"/>
            <a:ext cx="1945532" cy="1945532"/>
          </a:xfrm>
          <a:prstGeom prst="rect">
            <a:avLst/>
          </a:prstGeom>
        </p:spPr>
      </p:pic>
      <p:pic>
        <p:nvPicPr>
          <p:cNvPr id="11" name="Picture 10">
            <a:extLst>
              <a:ext uri="{FF2B5EF4-FFF2-40B4-BE49-F238E27FC236}">
                <a16:creationId xmlns:a16="http://schemas.microsoft.com/office/drawing/2014/main" id="{37C11079-ADF6-47BD-1BE2-BA1EE111B1AC}"/>
              </a:ext>
            </a:extLst>
          </p:cNvPr>
          <p:cNvPicPr>
            <a:picLocks noChangeAspect="1"/>
          </p:cNvPicPr>
          <p:nvPr/>
        </p:nvPicPr>
        <p:blipFill>
          <a:blip r:embed="rId6"/>
          <a:stretch>
            <a:fillRect/>
          </a:stretch>
        </p:blipFill>
        <p:spPr>
          <a:xfrm>
            <a:off x="3407563" y="3536902"/>
            <a:ext cx="2328874" cy="2328874"/>
          </a:xfrm>
          <a:prstGeom prst="rect">
            <a:avLst/>
          </a:prstGeom>
        </p:spPr>
      </p:pic>
      <p:pic>
        <p:nvPicPr>
          <p:cNvPr id="13" name="Graphic 12" descr="Inbox Check with solid fill">
            <a:extLst>
              <a:ext uri="{FF2B5EF4-FFF2-40B4-BE49-F238E27FC236}">
                <a16:creationId xmlns:a16="http://schemas.microsoft.com/office/drawing/2014/main" id="{197A523A-EDC3-16BC-A430-DC6A75A7AEA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02266" y="3784057"/>
            <a:ext cx="2081719" cy="2081719"/>
          </a:xfrm>
          <a:prstGeom prst="rect">
            <a:avLst/>
          </a:prstGeom>
        </p:spPr>
      </p:pic>
      <p:pic>
        <p:nvPicPr>
          <p:cNvPr id="14" name="Graphic 13" descr="Connections with solid fill">
            <a:extLst>
              <a:ext uri="{FF2B5EF4-FFF2-40B4-BE49-F238E27FC236}">
                <a16:creationId xmlns:a16="http://schemas.microsoft.com/office/drawing/2014/main" id="{950587DA-9724-75D1-BDE2-06B62724FD4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7466" y="3660480"/>
            <a:ext cx="2226534" cy="2226534"/>
          </a:xfrm>
          <a:prstGeom prst="rect">
            <a:avLst/>
          </a:prstGeom>
        </p:spPr>
      </p:pic>
    </p:spTree>
    <p:extLst>
      <p:ext uri="{BB962C8B-B14F-4D97-AF65-F5344CB8AC3E}">
        <p14:creationId xmlns:p14="http://schemas.microsoft.com/office/powerpoint/2010/main" val="2527189819"/>
      </p:ext>
    </p:extLst>
  </p:cSld>
  <p:clrMapOvr>
    <a:masterClrMapping/>
  </p:clrMapOvr>
  <p:transition spd="slow" advClick="0" advTm="300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Roles in the RAP Ecosystem:</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1712067"/>
            <a:ext cx="6331606" cy="4669277"/>
          </a:xfrm>
        </p:spPr>
        <p:txBody>
          <a:bodyPr>
            <a:noAutofit/>
          </a:bodyPr>
          <a:lstStyle/>
          <a:p>
            <a:pPr marL="342900" indent="-342900">
              <a:lnSpc>
                <a:spcPct val="100000"/>
              </a:lnSpc>
              <a:spcAft>
                <a:spcPts val="1200"/>
              </a:spcAft>
            </a:pPr>
            <a:r>
              <a:rPr lang="en-US" sz="2400" b="1" dirty="0">
                <a:latin typeface="Futura Std Book" panose="020B0502020204020303"/>
              </a:rPr>
              <a:t>Program Sponsor:</a:t>
            </a:r>
            <a:endParaRPr lang="en-US" sz="2400" dirty="0">
              <a:latin typeface="Futura Std Book" panose="020B0502020204020303"/>
            </a:endParaRPr>
          </a:p>
          <a:p>
            <a:pPr marL="742950" marR="0" lvl="1" indent="-285750">
              <a:spcBef>
                <a:spcPts val="0"/>
              </a:spcBef>
              <a:spcAft>
                <a:spcPts val="1200"/>
              </a:spcAft>
              <a:buFont typeface="Courier New" panose="02070309020205020404" pitchFamily="49" charset="0"/>
              <a:buChar char="o"/>
            </a:pPr>
            <a:r>
              <a:rPr lang="en-US" dirty="0">
                <a:effectLst/>
                <a:latin typeface="Futura Std Book" panose="020B0502020204020303"/>
                <a:ea typeface="Times New Roman" panose="02020603050405020304" pitchFamily="18" charset="0"/>
                <a:cs typeface="Calibri" panose="020F0502020204030204" pitchFamily="34" charset="0"/>
              </a:rPr>
              <a:t>The entity that is </a:t>
            </a:r>
            <a:r>
              <a:rPr lang="en-US" b="1" dirty="0">
                <a:effectLst/>
                <a:latin typeface="Futura Std Book" panose="020B0502020204020303"/>
                <a:ea typeface="Times New Roman" panose="02020603050405020304" pitchFamily="18" charset="0"/>
                <a:cs typeface="Calibri" panose="020F0502020204030204" pitchFamily="34" charset="0"/>
              </a:rPr>
              <a:t>legally responsible </a:t>
            </a:r>
            <a:r>
              <a:rPr lang="en-US" dirty="0">
                <a:effectLst/>
                <a:latin typeface="Futura Std Book" panose="020B0502020204020303"/>
                <a:ea typeface="Times New Roman" panose="02020603050405020304" pitchFamily="18" charset="0"/>
                <a:cs typeface="Calibri" panose="020F0502020204030204" pitchFamily="34" charset="0"/>
              </a:rPr>
              <a:t>for the apprenticeship program and maintains its documentation</a:t>
            </a: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Employers, LWIAs, Community Colleges, and CBOs can all be sponsors on behalf of an employer</a:t>
            </a:r>
          </a:p>
          <a:p>
            <a:pPr marL="742950" marR="0" lvl="1" indent="-285750">
              <a:spcBef>
                <a:spcPts val="0"/>
              </a:spcBef>
              <a:spcAft>
                <a:spcPts val="1200"/>
              </a:spcAft>
              <a:buFont typeface="Courier New" panose="02070309020205020404" pitchFamily="49" charset="0"/>
              <a:buChar char="o"/>
            </a:pPr>
            <a:r>
              <a:rPr lang="en-US" sz="2000" dirty="0">
                <a:effectLst/>
                <a:latin typeface="Futura Std Book" panose="020B0502020204020303"/>
                <a:ea typeface="Times New Roman" panose="02020603050405020304" pitchFamily="18" charset="0"/>
                <a:cs typeface="Calibri" panose="020F0502020204030204" pitchFamily="34" charset="0"/>
              </a:rPr>
              <a:t>The primary responsibility of an apprenticeship </a:t>
            </a:r>
            <a:r>
              <a:rPr lang="en-US" sz="2000" dirty="0">
                <a:latin typeface="Futura Std Book" panose="020B0502020204020303"/>
                <a:ea typeface="Times New Roman" panose="02020603050405020304" pitchFamily="18" charset="0"/>
                <a:cs typeface="Calibri" panose="020F0502020204030204" pitchFamily="34" charset="0"/>
              </a:rPr>
              <a:t>sponsor is to ensure apprentice information is kept up to date in RAPIDS (Registered Apprenticeship Partners Information Database System)</a:t>
            </a:r>
            <a:endParaRPr lang="en-US" sz="2000" dirty="0">
              <a:effectLst/>
              <a:latin typeface="Futura Std Book" panose="020B0502020204020303"/>
              <a:ea typeface="Times New Roman" panose="02020603050405020304" pitchFamily="18" charset="0"/>
              <a:cs typeface="Calibri" panose="020F0502020204030204" pitchFamily="34" charset="0"/>
            </a:endParaRPr>
          </a:p>
          <a:p>
            <a:pPr marL="457200" marR="0" lvl="1" indent="0">
              <a:spcBef>
                <a:spcPts val="0"/>
              </a:spcBef>
              <a:spcAft>
                <a:spcPts val="0"/>
              </a:spcAft>
              <a:buNone/>
            </a:pPr>
            <a:r>
              <a:rPr lang="en-US" sz="1800" dirty="0">
                <a:effectLst/>
                <a:latin typeface="Futura Std Book" panose="020B0502020204020303"/>
                <a:ea typeface="Calibri" panose="020F0502020204030204" pitchFamily="34" charset="0"/>
                <a:cs typeface="Times New Roman" panose="02020603050405020304" pitchFamily="18" charset="0"/>
              </a:rPr>
              <a:t>	</a:t>
            </a:r>
            <a:endParaRPr lang="en-US" dirty="0">
              <a:effectLst/>
              <a:latin typeface="Futura Std Book" panose="020B0502020204020303"/>
              <a:ea typeface="Calibri" panose="020F0502020204030204" pitchFamily="34" charset="0"/>
            </a:endParaRPr>
          </a:p>
          <a:p>
            <a:pPr marL="457200" marR="0" lvl="1" indent="0">
              <a:spcBef>
                <a:spcPts val="0"/>
              </a:spcBef>
              <a:spcAft>
                <a:spcPts val="0"/>
              </a:spcAft>
              <a:buNone/>
            </a:pP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4" name="Graphic 3" descr="Checklist with solid fill">
            <a:extLst>
              <a:ext uri="{FF2B5EF4-FFF2-40B4-BE49-F238E27FC236}">
                <a16:creationId xmlns:a16="http://schemas.microsoft.com/office/drawing/2014/main" id="{1C5ACEC2-44ED-64B3-0BF7-43915E8CE8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1268" y="2728609"/>
            <a:ext cx="1945532" cy="1945532"/>
          </a:xfrm>
          <a:prstGeom prst="rect">
            <a:avLst/>
          </a:prstGeom>
        </p:spPr>
      </p:pic>
    </p:spTree>
    <p:extLst>
      <p:ext uri="{BB962C8B-B14F-4D97-AF65-F5344CB8AC3E}">
        <p14:creationId xmlns:p14="http://schemas.microsoft.com/office/powerpoint/2010/main" val="3715616841"/>
      </p:ext>
    </p:extLst>
  </p:cSld>
  <p:clrMapOvr>
    <a:masterClrMapping/>
  </p:clrMapOvr>
  <p:transition spd="slow" advClick="0" advTm="3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491208" y="936592"/>
            <a:ext cx="6742712" cy="511013"/>
          </a:xfrm>
        </p:spPr>
        <p:txBody>
          <a:bodyPr/>
          <a:lstStyle/>
          <a:p>
            <a:r>
              <a:rPr lang="en-US" sz="2800" dirty="0">
                <a:solidFill>
                  <a:schemeClr val="tx2"/>
                </a:solidFill>
                <a:cs typeface="+mn-cs"/>
              </a:rPr>
              <a:t>Learning Objectives</a:t>
            </a: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491208" y="2070625"/>
            <a:ext cx="8154028" cy="4141249"/>
          </a:xfrm>
        </p:spPr>
        <p:txBody>
          <a:bodyPr>
            <a:noAutofit/>
          </a:bodyPr>
          <a:lstStyle/>
          <a:p>
            <a:pPr marL="457200" indent="-457200">
              <a:lnSpc>
                <a:spcPct val="106000"/>
              </a:lnSpc>
              <a:spcAft>
                <a:spcPts val="1800"/>
              </a:spcAft>
              <a:buFont typeface="+mj-lt"/>
              <a:buAutoNum type="arabicPeriod"/>
            </a:pPr>
            <a:r>
              <a:rPr lang="en-US" sz="2400" dirty="0">
                <a:solidFill>
                  <a:srgbClr val="000000"/>
                </a:solidFill>
                <a:latin typeface="Futura Std Book" panose="020B0502020204020303"/>
                <a:ea typeface="Calibri" panose="020F0502020204030204" pitchFamily="34" charset="0"/>
              </a:rPr>
              <a:t>We will understand the seven components of the USDOL Registered Apprenticeship Program model.</a:t>
            </a:r>
          </a:p>
          <a:p>
            <a:pPr marL="457200" indent="-457200">
              <a:lnSpc>
                <a:spcPct val="106000"/>
              </a:lnSpc>
              <a:spcAft>
                <a:spcPts val="1800"/>
              </a:spcAft>
              <a:buFont typeface="+mj-lt"/>
              <a:buAutoNum type="arabicPeriod"/>
            </a:pPr>
            <a:r>
              <a:rPr lang="en-US" sz="2400" dirty="0">
                <a:solidFill>
                  <a:srgbClr val="000000"/>
                </a:solidFill>
                <a:latin typeface="Futura Std Book" panose="020B0502020204020303"/>
                <a:ea typeface="Calibri" panose="020F0502020204030204" pitchFamily="34" charset="0"/>
              </a:rPr>
              <a:t>We will be able to utilize the “3 C’s” model of apprenticeship outreach and development.</a:t>
            </a:r>
          </a:p>
          <a:p>
            <a:pPr marL="457200" indent="-457200">
              <a:lnSpc>
                <a:spcPct val="106000"/>
              </a:lnSpc>
              <a:spcAft>
                <a:spcPts val="1800"/>
              </a:spcAft>
              <a:buFont typeface="+mj-lt"/>
              <a:buAutoNum type="arabicPeriod"/>
            </a:pPr>
            <a:r>
              <a:rPr lang="en-US" sz="2400" dirty="0">
                <a:solidFill>
                  <a:srgbClr val="000000"/>
                </a:solidFill>
                <a:latin typeface="Futura Std Book" panose="020B0502020204020303"/>
                <a:ea typeface="Calibri" panose="020F0502020204030204" pitchFamily="34" charset="0"/>
              </a:rPr>
              <a:t>We will strategize on how to address employer misconceptions about registered apprenticeship.</a:t>
            </a:r>
          </a:p>
          <a:p>
            <a:pPr marL="457200" indent="-457200">
              <a:lnSpc>
                <a:spcPct val="106000"/>
              </a:lnSpc>
              <a:spcAft>
                <a:spcPts val="1800"/>
              </a:spcAft>
              <a:buFont typeface="+mj-lt"/>
              <a:buAutoNum type="arabicPeriod"/>
            </a:pPr>
            <a:r>
              <a:rPr lang="en-US" sz="2400" dirty="0">
                <a:solidFill>
                  <a:srgbClr val="000000"/>
                </a:solidFill>
                <a:latin typeface="Futura Std Book" panose="020B0502020204020303"/>
                <a:ea typeface="Calibri" panose="020F0502020204030204" pitchFamily="34" charset="0"/>
              </a:rPr>
              <a:t>We will identify key roles in the Illinois apprenticeship ecosystem.</a:t>
            </a:r>
          </a:p>
          <a:p>
            <a:pPr marL="342900" indent="-342900">
              <a:lnSpc>
                <a:spcPct val="106000"/>
              </a:lnSpc>
              <a:spcAft>
                <a:spcPts val="1800"/>
              </a:spcAft>
              <a:buFont typeface="Arial" panose="020B0604020202020204" pitchFamily="34" charset="0"/>
              <a:buChar char="•"/>
            </a:pPr>
            <a:endParaRPr lang="en-US" sz="2400" dirty="0">
              <a:solidFill>
                <a:srgbClr val="000000"/>
              </a:solidFill>
              <a:latin typeface="Futura Std Book" panose="020B0502020204020303"/>
              <a:ea typeface="Calibri" panose="020F0502020204030204" pitchFamily="34" charset="0"/>
            </a:endParaRPr>
          </a:p>
          <a:p>
            <a:pPr marL="342900" indent="-342900">
              <a:lnSpc>
                <a:spcPct val="106000"/>
              </a:lnSpc>
              <a:spcAft>
                <a:spcPts val="1800"/>
              </a:spcAft>
              <a:buFont typeface="Arial" panose="020B0604020202020204" pitchFamily="34" charset="0"/>
              <a:buChar char="•"/>
            </a:pPr>
            <a:endParaRPr lang="en-US" sz="2400" dirty="0">
              <a:solidFill>
                <a:srgbClr val="000000"/>
              </a:solidFill>
              <a:latin typeface="Calibri" panose="020F0502020204030204" pitchFamily="34" charset="0"/>
              <a:ea typeface="Calibri" panose="020F0502020204030204" pitchFamily="34" charset="0"/>
            </a:endParaRPr>
          </a:p>
          <a:p>
            <a:pPr marL="342900" indent="-342900">
              <a:lnSpc>
                <a:spcPct val="106000"/>
              </a:lnSpc>
              <a:spcAft>
                <a:spcPts val="1800"/>
              </a:spcAft>
              <a:buFont typeface="Arial" panose="020B0604020202020204" pitchFamily="34" charset="0"/>
              <a:buChar char="•"/>
            </a:pPr>
            <a:endParaRPr lang="en-US" sz="2400" dirty="0">
              <a:solidFill>
                <a:srgbClr val="000000"/>
              </a:solidFill>
              <a:latin typeface="Calibri" panose="020F0502020204030204" pitchFamily="34" charset="0"/>
              <a:ea typeface="Calibri" panose="020F0502020204030204" pitchFamily="34" charset="0"/>
            </a:endParaRPr>
          </a:p>
          <a:p>
            <a:pPr marL="342900" indent="-342900">
              <a:lnSpc>
                <a:spcPct val="106000"/>
              </a:lnSpc>
              <a:buFont typeface="Arial" panose="020B0604020202020204" pitchFamily="34" charset="0"/>
              <a:buChar char="•"/>
            </a:pPr>
            <a:endParaRPr lang="en-US" sz="2400" dirty="0">
              <a:solidFill>
                <a:srgbClr val="000000"/>
              </a:solidFill>
              <a:latin typeface="Calibri" panose="020F0502020204030204" pitchFamily="34" charset="0"/>
              <a:ea typeface="Calibri" panose="020F0502020204030204" pitchFamily="34" charset="0"/>
            </a:endParaRPr>
          </a:p>
          <a:p>
            <a:pPr>
              <a:lnSpc>
                <a:spcPct val="106000"/>
              </a:lnSpc>
            </a:pPr>
            <a:endParaRPr lang="en-US" sz="2400" dirty="0">
              <a:solidFill>
                <a:srgbClr val="000000"/>
              </a:solidFill>
              <a:latin typeface="Calibri" panose="020F0502020204030204" pitchFamily="34" charset="0"/>
              <a:ea typeface="Calibri" panose="020F0502020204030204" pitchFamily="34" charset="0"/>
            </a:endParaRPr>
          </a:p>
          <a:p>
            <a:pPr>
              <a:lnSpc>
                <a:spcPct val="106000"/>
              </a:lnSpc>
            </a:pPr>
            <a:endParaRPr lang="en-US" sz="2400" dirty="0">
              <a:solidFill>
                <a:srgbClr val="000000"/>
              </a:solidFill>
              <a:latin typeface="Calibri" panose="020F0502020204030204" pitchFamily="34" charset="0"/>
              <a:ea typeface="Calibri" panose="020F0502020204030204" pitchFamily="34" charset="0"/>
            </a:endParaRPr>
          </a:p>
          <a:p>
            <a:pPr>
              <a:lnSpc>
                <a:spcPct val="106000"/>
              </a:lnSpc>
            </a:pPr>
            <a:endParaRPr lang="en-US" sz="2400" dirty="0">
              <a:solidFill>
                <a:srgbClr val="00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7138020"/>
      </p:ext>
    </p:extLst>
  </p:cSld>
  <p:clrMapOvr>
    <a:masterClrMapping/>
  </p:clrMapOvr>
  <p:transition spd="slow" advClick="0" advTm="300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Roles in the RAP Ecosystem:</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1546698"/>
            <a:ext cx="6331606" cy="4669277"/>
          </a:xfrm>
        </p:spPr>
        <p:txBody>
          <a:bodyPr>
            <a:noAutofit/>
          </a:bodyPr>
          <a:lstStyle/>
          <a:p>
            <a:pPr marL="342900" indent="-342900">
              <a:lnSpc>
                <a:spcPct val="100000"/>
              </a:lnSpc>
              <a:spcAft>
                <a:spcPts val="1200"/>
              </a:spcAft>
            </a:pPr>
            <a:r>
              <a:rPr lang="en-US" sz="2400" b="1" dirty="0">
                <a:latin typeface="Futura Std Book" panose="020B0502020204020303"/>
              </a:rPr>
              <a:t>Intermediary:</a:t>
            </a:r>
            <a:endParaRPr lang="en-US" sz="2400" dirty="0">
              <a:latin typeface="Futura Std Book" panose="020B0502020204020303"/>
            </a:endParaRPr>
          </a:p>
          <a:p>
            <a:pPr marL="742950" marR="0" lvl="1" indent="-285750">
              <a:spcBef>
                <a:spcPts val="0"/>
              </a:spcBef>
              <a:spcAft>
                <a:spcPts val="1200"/>
              </a:spcAft>
              <a:buFont typeface="Courier New" panose="02070309020205020404" pitchFamily="49" charset="0"/>
              <a:buChar char="o"/>
            </a:pPr>
            <a:r>
              <a:rPr lang="en-US" dirty="0">
                <a:effectLst/>
                <a:latin typeface="Futura Std Book" panose="020B0502020204020303"/>
                <a:ea typeface="Times New Roman" panose="02020603050405020304" pitchFamily="18" charset="0"/>
                <a:cs typeface="Calibri" panose="020F0502020204030204" pitchFamily="34" charset="0"/>
              </a:rPr>
              <a:t>An organization which </a:t>
            </a:r>
            <a:r>
              <a:rPr lang="en-US" b="1" dirty="0">
                <a:effectLst/>
                <a:latin typeface="Futura Std Book" panose="020B0502020204020303"/>
                <a:ea typeface="Times New Roman" panose="02020603050405020304" pitchFamily="18" charset="0"/>
                <a:cs typeface="Calibri" panose="020F0502020204030204" pitchFamily="34" charset="0"/>
              </a:rPr>
              <a:t>provides services </a:t>
            </a:r>
            <a:r>
              <a:rPr lang="en-US" dirty="0">
                <a:effectLst/>
                <a:latin typeface="Futura Std Book" panose="020B0502020204020303"/>
                <a:ea typeface="Times New Roman" panose="02020603050405020304" pitchFamily="18" charset="0"/>
                <a:cs typeface="Calibri" panose="020F0502020204030204" pitchFamily="34" charset="0"/>
              </a:rPr>
              <a:t>to registered apprentices and apprenticeship employers.</a:t>
            </a: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Services may include:</a:t>
            </a:r>
          </a:p>
          <a:p>
            <a:pPr marL="1200150" lvl="2"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Case Management</a:t>
            </a:r>
          </a:p>
          <a:p>
            <a:pPr marL="1200150" lvl="2"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Wraparound/Supportive Services</a:t>
            </a:r>
          </a:p>
          <a:p>
            <a:pPr marL="1200150" lvl="2"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Pre-Apprenticeship Skills Training</a:t>
            </a:r>
          </a:p>
          <a:p>
            <a:pPr marL="1200150" lvl="2"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Classroom Instruction</a:t>
            </a:r>
            <a:endParaRPr lang="en-US" dirty="0">
              <a:effectLst/>
              <a:latin typeface="Futura Std Book" panose="020B0502020204020303"/>
              <a:ea typeface="Times New Roman" panose="02020603050405020304" pitchFamily="18" charset="0"/>
              <a:cs typeface="Calibri" panose="020F0502020204030204" pitchFamily="34" charset="0"/>
            </a:endParaRPr>
          </a:p>
          <a:p>
            <a:pPr marL="74295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High-Impact Intermediaries such as Community Colleges, may function as both a Sponsor and an Intermediary.</a:t>
            </a:r>
            <a:endParaRPr lang="en-US" dirty="0">
              <a:effectLst/>
              <a:latin typeface="Futura Std Book" panose="020B0502020204020303"/>
              <a:ea typeface="Times New Roman" panose="02020603050405020304" pitchFamily="18" charset="0"/>
              <a:cs typeface="Calibri" panose="020F0502020204030204" pitchFamily="34" charset="0"/>
            </a:endParaRPr>
          </a:p>
          <a:p>
            <a:pPr marL="1200150" lvl="2" indent="-285750">
              <a:spcBef>
                <a:spcPts val="0"/>
              </a:spcBef>
              <a:spcAft>
                <a:spcPts val="1200"/>
              </a:spcAft>
              <a:buFont typeface="Courier New" panose="02070309020205020404" pitchFamily="49" charset="0"/>
              <a:buChar char="o"/>
            </a:pPr>
            <a:endParaRPr lang="en-US" dirty="0">
              <a:latin typeface="Futura Std Book" panose="020B0502020204020303"/>
              <a:ea typeface="Times New Roman" panose="02020603050405020304" pitchFamily="18" charset="0"/>
              <a:cs typeface="Calibri" panose="020F0502020204030204" pitchFamily="34" charset="0"/>
            </a:endParaRPr>
          </a:p>
          <a:p>
            <a:pPr marL="1200150" lvl="2" indent="-285750">
              <a:spcBef>
                <a:spcPts val="0"/>
              </a:spcBef>
              <a:spcAft>
                <a:spcPts val="1200"/>
              </a:spcAft>
              <a:buFont typeface="Courier New" panose="02070309020205020404" pitchFamily="49" charset="0"/>
              <a:buChar char="o"/>
            </a:pPr>
            <a:endParaRPr lang="en-US" dirty="0">
              <a:latin typeface="Futura Std Book" panose="020B0502020204020303"/>
              <a:ea typeface="Times New Roman" panose="02020603050405020304" pitchFamily="18" charset="0"/>
              <a:cs typeface="Calibri" panose="020F0502020204030204" pitchFamily="34" charset="0"/>
            </a:endParaRPr>
          </a:p>
          <a:p>
            <a:pPr marL="1200150" lvl="2" indent="-285750">
              <a:spcBef>
                <a:spcPts val="0"/>
              </a:spcBef>
              <a:spcAft>
                <a:spcPts val="1200"/>
              </a:spcAft>
              <a:buFont typeface="Courier New" panose="02070309020205020404" pitchFamily="49" charset="0"/>
              <a:buChar char="o"/>
            </a:pPr>
            <a:endParaRPr lang="en-US" dirty="0">
              <a:effectLst/>
              <a:latin typeface="Futura Std Book" panose="020B0502020204020303"/>
              <a:ea typeface="Times New Roman" panose="02020603050405020304" pitchFamily="18" charset="0"/>
              <a:cs typeface="Calibri" panose="020F0502020204030204" pitchFamily="34" charset="0"/>
            </a:endParaRPr>
          </a:p>
          <a:p>
            <a:pPr marL="457200" marR="0" lvl="1" indent="0">
              <a:spcBef>
                <a:spcPts val="0"/>
              </a:spcBef>
              <a:spcAft>
                <a:spcPts val="0"/>
              </a:spcAft>
              <a:buNone/>
            </a:pPr>
            <a:r>
              <a:rPr lang="en-US" sz="1800" dirty="0">
                <a:effectLst/>
                <a:latin typeface="Futura Std Book" panose="020B0502020204020303"/>
                <a:ea typeface="Calibri" panose="020F0502020204030204" pitchFamily="34" charset="0"/>
                <a:cs typeface="Times New Roman" panose="02020603050405020304" pitchFamily="18" charset="0"/>
              </a:rPr>
              <a:t>	</a:t>
            </a:r>
            <a:endParaRPr lang="en-US" dirty="0">
              <a:effectLst/>
              <a:latin typeface="Futura Std Book" panose="020B0502020204020303"/>
              <a:ea typeface="Calibri" panose="020F0502020204030204" pitchFamily="34" charset="0"/>
            </a:endParaRPr>
          </a:p>
          <a:p>
            <a:pPr marL="457200" marR="0" lvl="1" indent="0">
              <a:spcBef>
                <a:spcPts val="0"/>
              </a:spcBef>
              <a:spcAft>
                <a:spcPts val="0"/>
              </a:spcAft>
              <a:buNone/>
            </a:pP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5" name="Graphic 4" descr="Cheers with solid fill">
            <a:extLst>
              <a:ext uri="{FF2B5EF4-FFF2-40B4-BE49-F238E27FC236}">
                <a16:creationId xmlns:a16="http://schemas.microsoft.com/office/drawing/2014/main" id="{D17A1E62-A8CB-125D-E571-4FAE8DC917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10527" y="2923160"/>
            <a:ext cx="2110903" cy="2110903"/>
          </a:xfrm>
          <a:prstGeom prst="rect">
            <a:avLst/>
          </a:prstGeom>
        </p:spPr>
      </p:pic>
    </p:spTree>
    <p:extLst>
      <p:ext uri="{BB962C8B-B14F-4D97-AF65-F5344CB8AC3E}">
        <p14:creationId xmlns:p14="http://schemas.microsoft.com/office/powerpoint/2010/main" val="889006924"/>
      </p:ext>
    </p:extLst>
  </p:cSld>
  <p:clrMapOvr>
    <a:masterClrMapping/>
  </p:clrMapOvr>
  <p:transition spd="slow" advClick="0" advTm="300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Roles in the RAP Ecosystem:</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1546698"/>
            <a:ext cx="5893861" cy="4669277"/>
          </a:xfrm>
        </p:spPr>
        <p:txBody>
          <a:bodyPr>
            <a:noAutofit/>
          </a:bodyPr>
          <a:lstStyle/>
          <a:p>
            <a:pPr marL="342900" indent="-342900">
              <a:lnSpc>
                <a:spcPct val="100000"/>
              </a:lnSpc>
              <a:spcAft>
                <a:spcPts val="1200"/>
              </a:spcAft>
            </a:pPr>
            <a:r>
              <a:rPr lang="en-US" sz="2000" b="1" dirty="0">
                <a:latin typeface="Futura Std Book" panose="020B0502020204020303"/>
              </a:rPr>
              <a:t>Apprenticeship Training Representatives (ATRs):</a:t>
            </a:r>
            <a:endParaRPr lang="en-US" sz="2000" dirty="0">
              <a:latin typeface="Futura Std Book" panose="020B0502020204020303"/>
            </a:endParaRP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Illinois is a DOL Office of Apprenticeship (OA) state</a:t>
            </a: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Programs are registered and monitored through the US Department of Labor</a:t>
            </a: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ATRs…</a:t>
            </a:r>
          </a:p>
          <a:p>
            <a:pPr marL="1200150" lvl="2"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Help program sponsors develop or revise a program for registration</a:t>
            </a:r>
          </a:p>
          <a:p>
            <a:pPr marL="1200150" lvl="2"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Keep sponsors aware of any relevant policy changes</a:t>
            </a:r>
          </a:p>
          <a:p>
            <a:pPr marL="1200150" lvl="2"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Assist sponsors with Affirmative Action planning</a:t>
            </a:r>
          </a:p>
          <a:p>
            <a:pPr marL="1200150" lvl="2" indent="-285750">
              <a:spcBef>
                <a:spcPts val="0"/>
              </a:spcBef>
              <a:spcAft>
                <a:spcPts val="1200"/>
              </a:spcAft>
              <a:buFont typeface="Courier New" panose="02070309020205020404" pitchFamily="49" charset="0"/>
              <a:buChar char="o"/>
            </a:pPr>
            <a:endParaRPr lang="en-US" dirty="0">
              <a:latin typeface="Futura Std Book" panose="020B0502020204020303"/>
              <a:ea typeface="Times New Roman" panose="02020603050405020304" pitchFamily="18" charset="0"/>
              <a:cs typeface="Calibri" panose="020F0502020204030204" pitchFamily="34" charset="0"/>
            </a:endParaRPr>
          </a:p>
          <a:p>
            <a:pPr marL="1200150" lvl="2" indent="-285750">
              <a:spcBef>
                <a:spcPts val="0"/>
              </a:spcBef>
              <a:spcAft>
                <a:spcPts val="1200"/>
              </a:spcAft>
              <a:buFont typeface="Courier New" panose="02070309020205020404" pitchFamily="49" charset="0"/>
              <a:buChar char="o"/>
            </a:pPr>
            <a:endParaRPr lang="en-US" dirty="0">
              <a:latin typeface="Futura Std Book" panose="020B0502020204020303"/>
              <a:ea typeface="Times New Roman" panose="02020603050405020304" pitchFamily="18" charset="0"/>
              <a:cs typeface="Calibri" panose="020F0502020204030204" pitchFamily="34" charset="0"/>
            </a:endParaRPr>
          </a:p>
          <a:p>
            <a:pPr marL="1200150" lvl="2" indent="-285750">
              <a:spcBef>
                <a:spcPts val="0"/>
              </a:spcBef>
              <a:spcAft>
                <a:spcPts val="1200"/>
              </a:spcAft>
              <a:buFont typeface="Courier New" panose="02070309020205020404" pitchFamily="49" charset="0"/>
              <a:buChar char="o"/>
            </a:pPr>
            <a:endParaRPr lang="en-US" dirty="0">
              <a:effectLst/>
              <a:latin typeface="Futura Std Book" panose="020B0502020204020303"/>
              <a:ea typeface="Times New Roman" panose="02020603050405020304" pitchFamily="18" charset="0"/>
              <a:cs typeface="Calibri" panose="020F0502020204030204" pitchFamily="34" charset="0"/>
            </a:endParaRPr>
          </a:p>
          <a:p>
            <a:pPr marL="457200" marR="0" lvl="1" indent="0">
              <a:spcBef>
                <a:spcPts val="0"/>
              </a:spcBef>
              <a:spcAft>
                <a:spcPts val="0"/>
              </a:spcAft>
              <a:buNone/>
            </a:pPr>
            <a:r>
              <a:rPr lang="en-US" sz="1800" dirty="0">
                <a:effectLst/>
                <a:latin typeface="Futura Std Book" panose="020B0502020204020303"/>
                <a:ea typeface="Calibri" panose="020F0502020204030204" pitchFamily="34" charset="0"/>
                <a:cs typeface="Times New Roman" panose="02020603050405020304" pitchFamily="18" charset="0"/>
              </a:rPr>
              <a:t>	</a:t>
            </a:r>
            <a:endParaRPr lang="en-US" dirty="0">
              <a:effectLst/>
              <a:latin typeface="Futura Std Book" panose="020B0502020204020303"/>
              <a:ea typeface="Calibri" panose="020F0502020204030204" pitchFamily="34" charset="0"/>
            </a:endParaRPr>
          </a:p>
          <a:p>
            <a:pPr marL="457200" marR="0" lvl="1" indent="0">
              <a:spcBef>
                <a:spcPts val="0"/>
              </a:spcBef>
              <a:spcAft>
                <a:spcPts val="0"/>
              </a:spcAft>
              <a:buNone/>
            </a:pP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4" name="Graphic 3" descr="Clipboard Badge with solid fill">
            <a:extLst>
              <a:ext uri="{FF2B5EF4-FFF2-40B4-BE49-F238E27FC236}">
                <a16:creationId xmlns:a16="http://schemas.microsoft.com/office/drawing/2014/main" id="{F89D99B9-9CBE-5415-0E6E-C8B5D5AC70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6791" y="2539541"/>
            <a:ext cx="2329775" cy="2329775"/>
          </a:xfrm>
          <a:prstGeom prst="rect">
            <a:avLst/>
          </a:prstGeom>
        </p:spPr>
      </p:pic>
    </p:spTree>
    <p:extLst>
      <p:ext uri="{BB962C8B-B14F-4D97-AF65-F5344CB8AC3E}">
        <p14:creationId xmlns:p14="http://schemas.microsoft.com/office/powerpoint/2010/main" val="2001202168"/>
      </p:ext>
    </p:extLst>
  </p:cSld>
  <p:clrMapOvr>
    <a:masterClrMapping/>
  </p:clrMapOvr>
  <p:transition spd="slow" advClick="0" advTm="300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Roles in the RAP Ecosystem:</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1459150"/>
            <a:ext cx="6331606" cy="4669277"/>
          </a:xfrm>
        </p:spPr>
        <p:txBody>
          <a:bodyPr>
            <a:noAutofit/>
          </a:bodyPr>
          <a:lstStyle/>
          <a:p>
            <a:pPr marL="342900" indent="-342900">
              <a:lnSpc>
                <a:spcPct val="100000"/>
              </a:lnSpc>
              <a:spcAft>
                <a:spcPts val="1200"/>
              </a:spcAft>
            </a:pPr>
            <a:r>
              <a:rPr lang="en-US" sz="2400" b="1" dirty="0">
                <a:latin typeface="Futura Std Book" panose="020B0502020204020303"/>
              </a:rPr>
              <a:t>Regional Specialists:</a:t>
            </a:r>
            <a:endParaRPr lang="en-US" sz="2400" dirty="0">
              <a:latin typeface="Futura Std Book" panose="020B0502020204020303"/>
            </a:endParaRP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Funded by the Apprenticeship Illinois grant program through awards provided to Local Workforce Areas (LWIAs)</a:t>
            </a: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Specialists provide an end-to-end concierge service to employers looking to develop or join a registered apprenticeship program.</a:t>
            </a: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The primary function of the apprenticeship specialist is to work with ATRs to register programs on behalf of interested employers</a:t>
            </a:r>
          </a:p>
          <a:p>
            <a:pPr marL="742950" marR="0" lvl="1" indent="-285750">
              <a:spcBef>
                <a:spcPts val="0"/>
              </a:spcBef>
              <a:spcAft>
                <a:spcPts val="1200"/>
              </a:spcAft>
              <a:buFont typeface="Courier New" panose="02070309020205020404" pitchFamily="49" charset="0"/>
              <a:buChar char="o"/>
            </a:pPr>
            <a:endParaRPr lang="en-US" dirty="0">
              <a:latin typeface="Futura Std Book" panose="020B0502020204020303"/>
              <a:ea typeface="Times New Roman" panose="02020603050405020304" pitchFamily="18" charset="0"/>
              <a:cs typeface="Calibri" panose="020F0502020204030204" pitchFamily="34" charset="0"/>
            </a:endParaRPr>
          </a:p>
          <a:p>
            <a:pPr marL="1200150" lvl="2" indent="-285750">
              <a:spcBef>
                <a:spcPts val="0"/>
              </a:spcBef>
              <a:spcAft>
                <a:spcPts val="1200"/>
              </a:spcAft>
              <a:buFont typeface="Courier New" panose="02070309020205020404" pitchFamily="49" charset="0"/>
              <a:buChar char="o"/>
            </a:pPr>
            <a:endParaRPr lang="en-US" dirty="0">
              <a:latin typeface="Futura Std Book" panose="020B0502020204020303"/>
              <a:ea typeface="Times New Roman" panose="02020603050405020304" pitchFamily="18" charset="0"/>
              <a:cs typeface="Calibri" panose="020F0502020204030204" pitchFamily="34" charset="0"/>
            </a:endParaRPr>
          </a:p>
          <a:p>
            <a:pPr marL="1200150" lvl="2" indent="-285750">
              <a:spcBef>
                <a:spcPts val="0"/>
              </a:spcBef>
              <a:spcAft>
                <a:spcPts val="1200"/>
              </a:spcAft>
              <a:buFont typeface="Courier New" panose="02070309020205020404" pitchFamily="49" charset="0"/>
              <a:buChar char="o"/>
            </a:pPr>
            <a:endParaRPr lang="en-US" dirty="0">
              <a:effectLst/>
              <a:latin typeface="Futura Std Book" panose="020B0502020204020303"/>
              <a:ea typeface="Times New Roman" panose="02020603050405020304" pitchFamily="18" charset="0"/>
              <a:cs typeface="Calibri" panose="020F0502020204030204" pitchFamily="34" charset="0"/>
            </a:endParaRPr>
          </a:p>
          <a:p>
            <a:pPr marL="457200" marR="0" lvl="1" indent="0">
              <a:spcBef>
                <a:spcPts val="0"/>
              </a:spcBef>
              <a:spcAft>
                <a:spcPts val="0"/>
              </a:spcAft>
              <a:buNone/>
            </a:pPr>
            <a:r>
              <a:rPr lang="en-US" sz="1800" dirty="0">
                <a:effectLst/>
                <a:latin typeface="Futura Std Book" panose="020B0502020204020303"/>
                <a:ea typeface="Calibri" panose="020F0502020204030204" pitchFamily="34" charset="0"/>
                <a:cs typeface="Times New Roman" panose="02020603050405020304" pitchFamily="18" charset="0"/>
              </a:rPr>
              <a:t>	</a:t>
            </a:r>
            <a:endParaRPr lang="en-US" dirty="0">
              <a:effectLst/>
              <a:latin typeface="Futura Std Book" panose="020B0502020204020303"/>
              <a:ea typeface="Calibri" panose="020F0502020204030204" pitchFamily="34" charset="0"/>
            </a:endParaRPr>
          </a:p>
          <a:p>
            <a:pPr marL="457200" marR="0" lvl="1" indent="0">
              <a:spcBef>
                <a:spcPts val="0"/>
              </a:spcBef>
              <a:spcAft>
                <a:spcPts val="0"/>
              </a:spcAft>
              <a:buNone/>
            </a:pP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8" name="Graphic 7" descr="Inbox Check with solid fill">
            <a:extLst>
              <a:ext uri="{FF2B5EF4-FFF2-40B4-BE49-F238E27FC236}">
                <a16:creationId xmlns:a16="http://schemas.microsoft.com/office/drawing/2014/main" id="{2FE7FF27-78E5-2C6B-1614-1386D355D7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536" y="2752928"/>
            <a:ext cx="2081719" cy="2081719"/>
          </a:xfrm>
          <a:prstGeom prst="rect">
            <a:avLst/>
          </a:prstGeom>
        </p:spPr>
      </p:pic>
    </p:spTree>
    <p:extLst>
      <p:ext uri="{BB962C8B-B14F-4D97-AF65-F5344CB8AC3E}">
        <p14:creationId xmlns:p14="http://schemas.microsoft.com/office/powerpoint/2010/main" val="186953921"/>
      </p:ext>
    </p:extLst>
  </p:cSld>
  <p:clrMapOvr>
    <a:masterClrMapping/>
  </p:clrMapOvr>
  <p:transition spd="slow" advClick="0" advTm="300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Roles in the RAP Ecosystem:</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1459150"/>
            <a:ext cx="6331606" cy="4669277"/>
          </a:xfrm>
        </p:spPr>
        <p:txBody>
          <a:bodyPr>
            <a:noAutofit/>
          </a:bodyPr>
          <a:lstStyle/>
          <a:p>
            <a:pPr marL="342900" indent="-342900">
              <a:lnSpc>
                <a:spcPct val="100000"/>
              </a:lnSpc>
              <a:spcAft>
                <a:spcPts val="1200"/>
              </a:spcAft>
            </a:pPr>
            <a:r>
              <a:rPr lang="en-US" sz="2400" b="1" dirty="0">
                <a:latin typeface="Futura Std Book" panose="020B0502020204020303"/>
              </a:rPr>
              <a:t>Regional Specialists will…</a:t>
            </a:r>
            <a:endParaRPr lang="en-US" sz="2400" dirty="0">
              <a:latin typeface="Futura Std Book" panose="020B0502020204020303"/>
            </a:endParaRP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Conduct in-person and virtual apprenticeship outreach through events and employer consultations</a:t>
            </a: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Receive and pursue referrals received to the Apprenticeship Illinois website</a:t>
            </a: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Work with employers to fully develop and register their apprenticeship programs from start to finish</a:t>
            </a: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Connect employers to intermediary partners and other applicable services</a:t>
            </a:r>
          </a:p>
          <a:p>
            <a:pPr marL="1200150" lvl="2" indent="-285750">
              <a:spcBef>
                <a:spcPts val="0"/>
              </a:spcBef>
              <a:spcAft>
                <a:spcPts val="1200"/>
              </a:spcAft>
              <a:buFont typeface="Courier New" panose="02070309020205020404" pitchFamily="49" charset="0"/>
              <a:buChar char="o"/>
            </a:pPr>
            <a:endParaRPr lang="en-US" dirty="0">
              <a:latin typeface="Futura Std Book" panose="020B0502020204020303"/>
              <a:ea typeface="Times New Roman" panose="02020603050405020304" pitchFamily="18" charset="0"/>
              <a:cs typeface="Calibri" panose="020F0502020204030204" pitchFamily="34" charset="0"/>
            </a:endParaRPr>
          </a:p>
          <a:p>
            <a:pPr marL="1200150" lvl="2" indent="-285750">
              <a:spcBef>
                <a:spcPts val="0"/>
              </a:spcBef>
              <a:spcAft>
                <a:spcPts val="1200"/>
              </a:spcAft>
              <a:buFont typeface="Courier New" panose="02070309020205020404" pitchFamily="49" charset="0"/>
              <a:buChar char="o"/>
            </a:pPr>
            <a:endParaRPr lang="en-US" dirty="0">
              <a:effectLst/>
              <a:latin typeface="Futura Std Book" panose="020B0502020204020303"/>
              <a:ea typeface="Times New Roman" panose="02020603050405020304" pitchFamily="18" charset="0"/>
              <a:cs typeface="Calibri" panose="020F0502020204030204" pitchFamily="34" charset="0"/>
            </a:endParaRPr>
          </a:p>
          <a:p>
            <a:pPr marL="457200" marR="0" lvl="1" indent="0">
              <a:spcBef>
                <a:spcPts val="0"/>
              </a:spcBef>
              <a:spcAft>
                <a:spcPts val="0"/>
              </a:spcAft>
              <a:buNone/>
            </a:pPr>
            <a:r>
              <a:rPr lang="en-US" sz="1800" dirty="0">
                <a:effectLst/>
                <a:latin typeface="Futura Std Book" panose="020B0502020204020303"/>
                <a:ea typeface="Calibri" panose="020F0502020204030204" pitchFamily="34" charset="0"/>
                <a:cs typeface="Times New Roman" panose="02020603050405020304" pitchFamily="18" charset="0"/>
              </a:rPr>
              <a:t>	</a:t>
            </a:r>
            <a:endParaRPr lang="en-US" dirty="0">
              <a:effectLst/>
              <a:latin typeface="Futura Std Book" panose="020B0502020204020303"/>
              <a:ea typeface="Calibri" panose="020F0502020204030204" pitchFamily="34" charset="0"/>
            </a:endParaRPr>
          </a:p>
          <a:p>
            <a:pPr marL="457200" marR="0" lvl="1" indent="0">
              <a:spcBef>
                <a:spcPts val="0"/>
              </a:spcBef>
              <a:spcAft>
                <a:spcPts val="0"/>
              </a:spcAft>
              <a:buNone/>
            </a:pP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4" name="Graphic 3" descr="Social network with solid fill">
            <a:extLst>
              <a:ext uri="{FF2B5EF4-FFF2-40B4-BE49-F238E27FC236}">
                <a16:creationId xmlns:a16="http://schemas.microsoft.com/office/drawing/2014/main" id="{7416F490-40FE-75BF-B43D-48085114EB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38515" y="2916922"/>
            <a:ext cx="2201203" cy="2201203"/>
          </a:xfrm>
          <a:prstGeom prst="rect">
            <a:avLst/>
          </a:prstGeom>
        </p:spPr>
      </p:pic>
    </p:spTree>
    <p:extLst>
      <p:ext uri="{BB962C8B-B14F-4D97-AF65-F5344CB8AC3E}">
        <p14:creationId xmlns:p14="http://schemas.microsoft.com/office/powerpoint/2010/main" val="3472960438"/>
      </p:ext>
    </p:extLst>
  </p:cSld>
  <p:clrMapOvr>
    <a:masterClrMapping/>
  </p:clrMapOvr>
  <p:transition spd="slow" advClick="0" advTm="3000">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Roles in the RAP Ecosystem:</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1459150"/>
            <a:ext cx="6331606" cy="4669277"/>
          </a:xfrm>
        </p:spPr>
        <p:txBody>
          <a:bodyPr>
            <a:noAutofit/>
          </a:bodyPr>
          <a:lstStyle/>
          <a:p>
            <a:pPr marL="342900" indent="-342900">
              <a:lnSpc>
                <a:spcPct val="100000"/>
              </a:lnSpc>
              <a:spcAft>
                <a:spcPts val="1200"/>
              </a:spcAft>
            </a:pPr>
            <a:r>
              <a:rPr lang="en-US" sz="2400" b="1" dirty="0">
                <a:latin typeface="Futura Std Book" panose="020B0502020204020303"/>
              </a:rPr>
              <a:t>Integrated Business Services Team:</a:t>
            </a:r>
            <a:endParaRPr lang="en-US" sz="2400" dirty="0">
              <a:latin typeface="Futura Std Book" panose="020B0502020204020303"/>
            </a:endParaRPr>
          </a:p>
          <a:p>
            <a:pPr marL="742950" marR="0" lvl="1" indent="-285750">
              <a:spcBef>
                <a:spcPts val="0"/>
              </a:spcBef>
              <a:spcAft>
                <a:spcPts val="1200"/>
              </a:spcAft>
              <a:buFont typeface="Courier New" panose="02070309020205020404" pitchFamily="49" charset="0"/>
              <a:buChar char="o"/>
            </a:pPr>
            <a:r>
              <a:rPr lang="en-US" sz="2300" dirty="0">
                <a:latin typeface="Futura Std Book" panose="020B0502020204020303"/>
                <a:ea typeface="Times New Roman" panose="02020603050405020304" pitchFamily="18" charset="0"/>
                <a:cs typeface="Calibri" panose="020F0502020204030204" pitchFamily="34" charset="0"/>
              </a:rPr>
              <a:t>Comprised of WIOA Title partners, local economic development organizations, CBOs, K-12 educators, post-secondary education institutions, municipalities, state agency partners, LWIB staff</a:t>
            </a:r>
          </a:p>
          <a:p>
            <a:pPr marL="742950" marR="0" lvl="1" indent="-285750">
              <a:spcBef>
                <a:spcPts val="0"/>
              </a:spcBef>
              <a:spcAft>
                <a:spcPts val="1200"/>
              </a:spcAft>
              <a:buFont typeface="Courier New" panose="02070309020205020404" pitchFamily="49" charset="0"/>
              <a:buChar char="o"/>
            </a:pPr>
            <a:r>
              <a:rPr lang="en-US" sz="2300" dirty="0">
                <a:latin typeface="Futura Std Book" panose="020B0502020204020303"/>
                <a:ea typeface="Times New Roman" panose="02020603050405020304" pitchFamily="18" charset="0"/>
                <a:cs typeface="Calibri" panose="020F0502020204030204" pitchFamily="34" charset="0"/>
              </a:rPr>
              <a:t>Pivotal in providing referral of services for employers and apprentices looking to get involved in registered apprenticeship </a:t>
            </a:r>
          </a:p>
          <a:p>
            <a:pPr marL="742950" marR="0" lvl="1" indent="-285750">
              <a:spcBef>
                <a:spcPts val="0"/>
              </a:spcBef>
              <a:spcAft>
                <a:spcPts val="1200"/>
              </a:spcAft>
              <a:buFont typeface="Courier New" panose="02070309020205020404" pitchFamily="49" charset="0"/>
              <a:buChar char="o"/>
            </a:pPr>
            <a:r>
              <a:rPr lang="en-US" sz="2300" dirty="0">
                <a:latin typeface="Futura Std Book" panose="020B0502020204020303"/>
                <a:ea typeface="Times New Roman" panose="02020603050405020304" pitchFamily="18" charset="0"/>
                <a:cs typeface="Calibri" panose="020F0502020204030204" pitchFamily="34" charset="0"/>
              </a:rPr>
              <a:t>Everyone has a role to play: Frontline staff can recruit and refer apprentices; Business Services Staff can recruit and refer businesses!</a:t>
            </a:r>
          </a:p>
          <a:p>
            <a:pPr marL="742950" marR="0" lvl="1" indent="-285750">
              <a:spcBef>
                <a:spcPts val="0"/>
              </a:spcBef>
              <a:spcAft>
                <a:spcPts val="1200"/>
              </a:spcAft>
              <a:buFont typeface="Courier New" panose="02070309020205020404" pitchFamily="49" charset="0"/>
              <a:buChar char="o"/>
            </a:pPr>
            <a:endParaRPr lang="en-US" dirty="0">
              <a:latin typeface="Futura Std Book" panose="020B0502020204020303"/>
              <a:ea typeface="Times New Roman" panose="02020603050405020304" pitchFamily="18" charset="0"/>
              <a:cs typeface="Calibri" panose="020F0502020204030204" pitchFamily="34" charset="0"/>
            </a:endParaRPr>
          </a:p>
          <a:p>
            <a:pPr marL="742950" marR="0" lvl="1" indent="-285750">
              <a:spcBef>
                <a:spcPts val="0"/>
              </a:spcBef>
              <a:spcAft>
                <a:spcPts val="1200"/>
              </a:spcAft>
              <a:buFont typeface="Courier New" panose="02070309020205020404" pitchFamily="49" charset="0"/>
              <a:buChar char="o"/>
            </a:pPr>
            <a:endParaRPr lang="en-US" dirty="0">
              <a:latin typeface="Futura Std Book" panose="020B0502020204020303"/>
              <a:ea typeface="Times New Roman" panose="02020603050405020304" pitchFamily="18" charset="0"/>
              <a:cs typeface="Calibri" panose="020F0502020204030204" pitchFamily="34" charset="0"/>
            </a:endParaRPr>
          </a:p>
          <a:p>
            <a:pPr marL="1200150" lvl="2" indent="-285750">
              <a:spcBef>
                <a:spcPts val="0"/>
              </a:spcBef>
              <a:spcAft>
                <a:spcPts val="1200"/>
              </a:spcAft>
              <a:buFont typeface="Courier New" panose="02070309020205020404" pitchFamily="49" charset="0"/>
              <a:buChar char="o"/>
            </a:pPr>
            <a:endParaRPr lang="en-US" dirty="0">
              <a:latin typeface="Futura Std Book" panose="020B0502020204020303"/>
              <a:ea typeface="Times New Roman" panose="02020603050405020304" pitchFamily="18" charset="0"/>
              <a:cs typeface="Calibri" panose="020F0502020204030204" pitchFamily="34" charset="0"/>
            </a:endParaRPr>
          </a:p>
          <a:p>
            <a:pPr marL="1200150" lvl="2" indent="-285750">
              <a:spcBef>
                <a:spcPts val="0"/>
              </a:spcBef>
              <a:spcAft>
                <a:spcPts val="1200"/>
              </a:spcAft>
              <a:buFont typeface="Courier New" panose="02070309020205020404" pitchFamily="49" charset="0"/>
              <a:buChar char="o"/>
            </a:pPr>
            <a:endParaRPr lang="en-US" dirty="0">
              <a:effectLst/>
              <a:latin typeface="Futura Std Book" panose="020B0502020204020303"/>
              <a:ea typeface="Times New Roman" panose="02020603050405020304" pitchFamily="18" charset="0"/>
              <a:cs typeface="Calibri" panose="020F0502020204030204" pitchFamily="34" charset="0"/>
            </a:endParaRPr>
          </a:p>
          <a:p>
            <a:pPr marL="457200" marR="0" lvl="1" indent="0">
              <a:spcBef>
                <a:spcPts val="0"/>
              </a:spcBef>
              <a:spcAft>
                <a:spcPts val="0"/>
              </a:spcAft>
              <a:buNone/>
            </a:pPr>
            <a:r>
              <a:rPr lang="en-US" sz="1800" dirty="0">
                <a:effectLst/>
                <a:latin typeface="Futura Std Book" panose="020B0502020204020303"/>
                <a:ea typeface="Calibri" panose="020F0502020204030204" pitchFamily="34" charset="0"/>
                <a:cs typeface="Times New Roman" panose="02020603050405020304" pitchFamily="18" charset="0"/>
              </a:rPr>
              <a:t>	</a:t>
            </a:r>
            <a:endParaRPr lang="en-US" dirty="0">
              <a:effectLst/>
              <a:latin typeface="Futura Std Book" panose="020B0502020204020303"/>
              <a:ea typeface="Calibri" panose="020F0502020204030204" pitchFamily="34" charset="0"/>
            </a:endParaRPr>
          </a:p>
          <a:p>
            <a:pPr marL="457200" marR="0" lvl="1" indent="0">
              <a:spcBef>
                <a:spcPts val="0"/>
              </a:spcBef>
              <a:spcAft>
                <a:spcPts val="0"/>
              </a:spcAft>
              <a:buNone/>
            </a:pP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7" name="Graphic 6" descr="Connections with solid fill">
            <a:extLst>
              <a:ext uri="{FF2B5EF4-FFF2-40B4-BE49-F238E27FC236}">
                <a16:creationId xmlns:a16="http://schemas.microsoft.com/office/drawing/2014/main" id="{37DBF832-D268-F2D9-2514-06686D33F7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536" y="2680521"/>
            <a:ext cx="2226534" cy="2226534"/>
          </a:xfrm>
          <a:prstGeom prst="rect">
            <a:avLst/>
          </a:prstGeom>
        </p:spPr>
      </p:pic>
    </p:spTree>
    <p:extLst>
      <p:ext uri="{BB962C8B-B14F-4D97-AF65-F5344CB8AC3E}">
        <p14:creationId xmlns:p14="http://schemas.microsoft.com/office/powerpoint/2010/main" val="594627079"/>
      </p:ext>
    </p:extLst>
  </p:cSld>
  <p:clrMapOvr>
    <a:masterClrMapping/>
  </p:clrMapOvr>
  <p:transition spd="slow" advClick="0" advTm="300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F1A830-42B9-9E66-62F8-FEAE8488CE9A}"/>
              </a:ext>
            </a:extLst>
          </p:cNvPr>
          <p:cNvSpPr>
            <a:spLocks noGrp="1"/>
          </p:cNvSpPr>
          <p:nvPr>
            <p:ph type="body" sz="quarter" idx="10"/>
          </p:nvPr>
        </p:nvSpPr>
        <p:spPr>
          <a:xfrm>
            <a:off x="595313" y="2298004"/>
            <a:ext cx="7953374" cy="511013"/>
          </a:xfrm>
        </p:spPr>
        <p:txBody>
          <a:bodyPr/>
          <a:lstStyle/>
          <a:p>
            <a:pPr algn="ctr"/>
            <a:r>
              <a:rPr lang="en-US" sz="3200" dirty="0"/>
              <a:t>registered apprenticeship: </a:t>
            </a:r>
          </a:p>
          <a:p>
            <a:pPr algn="ctr"/>
            <a:r>
              <a:rPr lang="en-US" sz="3200" dirty="0"/>
              <a:t>outreach &amp; Development</a:t>
            </a:r>
          </a:p>
        </p:txBody>
      </p:sp>
      <p:pic>
        <p:nvPicPr>
          <p:cNvPr id="5" name="Graphic 4" descr="Megaphone1 with solid fill">
            <a:extLst>
              <a:ext uri="{FF2B5EF4-FFF2-40B4-BE49-F238E27FC236}">
                <a16:creationId xmlns:a16="http://schemas.microsoft.com/office/drawing/2014/main" id="{A9DBEF4E-1B17-C4DE-65F1-318C5330E3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2534" y="3672191"/>
            <a:ext cx="1979578" cy="1979578"/>
          </a:xfrm>
          <a:prstGeom prst="rect">
            <a:avLst/>
          </a:prstGeom>
        </p:spPr>
      </p:pic>
      <p:pic>
        <p:nvPicPr>
          <p:cNvPr id="7" name="Graphic 6" descr="Architecture with solid fill">
            <a:extLst>
              <a:ext uri="{FF2B5EF4-FFF2-40B4-BE49-F238E27FC236}">
                <a16:creationId xmlns:a16="http://schemas.microsoft.com/office/drawing/2014/main" id="{EE06189E-0F3B-E604-676B-A5F661BF9D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2000" y="3591938"/>
            <a:ext cx="2140085" cy="2140085"/>
          </a:xfrm>
          <a:prstGeom prst="rect">
            <a:avLst/>
          </a:prstGeom>
        </p:spPr>
      </p:pic>
    </p:spTree>
    <p:extLst>
      <p:ext uri="{BB962C8B-B14F-4D97-AF65-F5344CB8AC3E}">
        <p14:creationId xmlns:p14="http://schemas.microsoft.com/office/powerpoint/2010/main" val="1161313014"/>
      </p:ext>
    </p:extLst>
  </p:cSld>
  <p:clrMapOvr>
    <a:masterClrMapping/>
  </p:clrMapOvr>
  <p:transition spd="slow" advClick="0" advTm="3000">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Goals of Outreach </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2311076"/>
            <a:ext cx="8610294" cy="2747307"/>
          </a:xfrm>
        </p:spPr>
        <p:txBody>
          <a:bodyPr>
            <a:noAutofit/>
          </a:bodyPr>
          <a:lstStyle/>
          <a:p>
            <a:pPr marL="457200" marR="0" lvl="1" indent="0">
              <a:spcBef>
                <a:spcPts val="0"/>
              </a:spcBef>
              <a:spcAft>
                <a:spcPts val="0"/>
              </a:spcAft>
              <a:buNone/>
            </a:pPr>
            <a:r>
              <a:rPr lang="en-US" dirty="0">
                <a:latin typeface="Futura Std Book" panose="020B0502020204020303"/>
                <a:ea typeface="Calibri" panose="020F0502020204030204" pitchFamily="34" charset="0"/>
              </a:rPr>
              <a:t>Abstract                                         Tangible</a:t>
            </a:r>
          </a:p>
          <a:p>
            <a:pPr marL="457200" marR="0" lvl="1" indent="0">
              <a:spcBef>
                <a:spcPts val="0"/>
              </a:spcBef>
              <a:spcAft>
                <a:spcPts val="0"/>
              </a:spcAft>
              <a:buNone/>
            </a:pPr>
            <a:endParaRPr lang="en-US" dirty="0">
              <a:latin typeface="Futura Std Book" panose="020B0502020204020303"/>
              <a:ea typeface="Calibri" panose="020F0502020204030204" pitchFamily="34" charset="0"/>
            </a:endParaRPr>
          </a:p>
          <a:p>
            <a:pPr marL="457200" marR="0" lvl="1" indent="0">
              <a:spcBef>
                <a:spcPts val="0"/>
              </a:spcBef>
              <a:spcAft>
                <a:spcPts val="0"/>
              </a:spcAft>
              <a:buNone/>
            </a:pPr>
            <a:r>
              <a:rPr lang="en-US" dirty="0">
                <a:latin typeface="Futura Std Book" panose="020B0502020204020303"/>
                <a:ea typeface="Calibri" panose="020F0502020204030204" pitchFamily="34" charset="0"/>
              </a:rPr>
              <a:t>Bureaucratic                                  Concise</a:t>
            </a:r>
          </a:p>
          <a:p>
            <a:pPr marL="457200" marR="0" lvl="1" indent="0">
              <a:spcBef>
                <a:spcPts val="0"/>
              </a:spcBef>
              <a:spcAft>
                <a:spcPts val="0"/>
              </a:spcAft>
              <a:buNone/>
            </a:pPr>
            <a:endParaRPr lang="en-US" dirty="0">
              <a:latin typeface="Futura Std Book" panose="020B0502020204020303"/>
              <a:ea typeface="Calibri" panose="020F0502020204030204" pitchFamily="34" charset="0"/>
            </a:endParaRPr>
          </a:p>
          <a:p>
            <a:pPr marL="457200" marR="0" lvl="1" indent="0">
              <a:spcBef>
                <a:spcPts val="0"/>
              </a:spcBef>
              <a:spcAft>
                <a:spcPts val="0"/>
              </a:spcAft>
              <a:buNone/>
            </a:pPr>
            <a:r>
              <a:rPr lang="en-US" dirty="0">
                <a:latin typeface="Futura Std Book" panose="020B0502020204020303"/>
                <a:ea typeface="Calibri" panose="020F0502020204030204" pitchFamily="34" charset="0"/>
              </a:rPr>
              <a:t>Consideration Mindset                 Design Mindset</a:t>
            </a:r>
          </a:p>
          <a:p>
            <a:pPr marL="457200" marR="0" lvl="1" indent="0">
              <a:spcBef>
                <a:spcPts val="0"/>
              </a:spcBef>
              <a:spcAft>
                <a:spcPts val="0"/>
              </a:spcAft>
              <a:buNone/>
            </a:pPr>
            <a:endParaRPr lang="en-US" dirty="0">
              <a:latin typeface="Futura Std Book" panose="020B0502020204020303"/>
              <a:ea typeface="Calibri" panose="020F0502020204030204" pitchFamily="34" charset="0"/>
            </a:endParaRPr>
          </a:p>
          <a:p>
            <a:pPr marL="457200" marR="0" lvl="1" indent="0">
              <a:spcBef>
                <a:spcPts val="0"/>
              </a:spcBef>
              <a:spcAft>
                <a:spcPts val="0"/>
              </a:spcAft>
              <a:buNone/>
            </a:pPr>
            <a:r>
              <a:rPr lang="en-US" dirty="0">
                <a:latin typeface="Futura Std Book" panose="020B0502020204020303"/>
                <a:ea typeface="Calibri" panose="020F0502020204030204" pitchFamily="34" charset="0"/>
              </a:rPr>
              <a:t>Isolation                                          Interconnectivity</a:t>
            </a:r>
          </a:p>
          <a:p>
            <a:pPr marL="457200" marR="0" lvl="1" indent="0">
              <a:spcBef>
                <a:spcPts val="0"/>
              </a:spcBef>
              <a:spcAft>
                <a:spcPts val="0"/>
              </a:spcAft>
              <a:buNone/>
            </a:pPr>
            <a:endParaRPr lang="en-US" dirty="0">
              <a:latin typeface="Futura Std Book" panose="020B0502020204020303"/>
              <a:ea typeface="Calibri" panose="020F0502020204030204" pitchFamily="34" charset="0"/>
            </a:endParaRPr>
          </a:p>
          <a:p>
            <a:pPr marL="457200" marR="0" lvl="1" indent="0">
              <a:spcBef>
                <a:spcPts val="0"/>
              </a:spcBef>
              <a:spcAft>
                <a:spcPts val="0"/>
              </a:spcAft>
              <a:buNone/>
            </a:pPr>
            <a:r>
              <a:rPr lang="en-US" dirty="0">
                <a:latin typeface="Futura Std Book" panose="020B0502020204020303"/>
                <a:ea typeface="Calibri" panose="020F0502020204030204" pitchFamily="34" charset="0"/>
              </a:rPr>
              <a:t>Interest                                            Investment</a:t>
            </a:r>
          </a:p>
        </p:txBody>
      </p:sp>
      <p:cxnSp>
        <p:nvCxnSpPr>
          <p:cNvPr id="4" name="Straight Arrow Connector 3">
            <a:extLst>
              <a:ext uri="{FF2B5EF4-FFF2-40B4-BE49-F238E27FC236}">
                <a16:creationId xmlns:a16="http://schemas.microsoft.com/office/drawing/2014/main" id="{9DEE8D1A-E656-75A6-1710-13F0BF0548B9}"/>
              </a:ext>
            </a:extLst>
          </p:cNvPr>
          <p:cNvCxnSpPr>
            <a:cxnSpLocks/>
          </p:cNvCxnSpPr>
          <p:nvPr/>
        </p:nvCxnSpPr>
        <p:spPr>
          <a:xfrm>
            <a:off x="2120629" y="2500008"/>
            <a:ext cx="32004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341EFF32-C02F-BF5A-993E-6C5767B5B4A8}"/>
              </a:ext>
            </a:extLst>
          </p:cNvPr>
          <p:cNvCxnSpPr>
            <a:cxnSpLocks/>
          </p:cNvCxnSpPr>
          <p:nvPr/>
        </p:nvCxnSpPr>
        <p:spPr>
          <a:xfrm>
            <a:off x="2733472" y="3129063"/>
            <a:ext cx="258755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9797710F-5FC4-AA0D-61C1-31AC1D51B238}"/>
              </a:ext>
            </a:extLst>
          </p:cNvPr>
          <p:cNvCxnSpPr>
            <a:cxnSpLocks/>
          </p:cNvCxnSpPr>
          <p:nvPr/>
        </p:nvCxnSpPr>
        <p:spPr>
          <a:xfrm>
            <a:off x="2120629" y="4461752"/>
            <a:ext cx="32004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83AD4BC1-AE27-BAD4-2B99-D2243BE50602}"/>
              </a:ext>
            </a:extLst>
          </p:cNvPr>
          <p:cNvCxnSpPr>
            <a:cxnSpLocks/>
          </p:cNvCxnSpPr>
          <p:nvPr/>
        </p:nvCxnSpPr>
        <p:spPr>
          <a:xfrm>
            <a:off x="4192621" y="3818106"/>
            <a:ext cx="112840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E3387D07-6D34-7F47-A3D0-A0BE6DA40D51}"/>
              </a:ext>
            </a:extLst>
          </p:cNvPr>
          <p:cNvCxnSpPr>
            <a:cxnSpLocks/>
          </p:cNvCxnSpPr>
          <p:nvPr/>
        </p:nvCxnSpPr>
        <p:spPr>
          <a:xfrm>
            <a:off x="1922833" y="5142689"/>
            <a:ext cx="339819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23023926"/>
      </p:ext>
    </p:extLst>
  </p:cSld>
  <p:clrMapOvr>
    <a:masterClrMapping/>
  </p:clrMapOvr>
  <p:transition spd="slow" advClick="0" advTm="3000">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Registering an apprenticeship</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1673157"/>
            <a:ext cx="8610294" cy="4451031"/>
          </a:xfrm>
        </p:spPr>
        <p:txBody>
          <a:bodyPr>
            <a:noAutofit/>
          </a:bodyPr>
          <a:lstStyle/>
          <a:p>
            <a:pPr marL="342900" indent="-342900">
              <a:lnSpc>
                <a:spcPct val="100000"/>
              </a:lnSpc>
              <a:spcAft>
                <a:spcPts val="1200"/>
              </a:spcAft>
            </a:pPr>
            <a:r>
              <a:rPr lang="en-US" sz="2400" b="1" dirty="0">
                <a:latin typeface="Futura Std Book" panose="020B0502020204020303"/>
              </a:rPr>
              <a:t>We can simplify the pieces of information needed to register an apprenticeship program into three easy categories: </a:t>
            </a:r>
          </a:p>
          <a:p>
            <a:pPr marL="342900" indent="-342900">
              <a:lnSpc>
                <a:spcPct val="100000"/>
              </a:lnSpc>
              <a:spcAft>
                <a:spcPts val="1200"/>
              </a:spcAft>
            </a:pPr>
            <a:endParaRPr lang="en-US" sz="2400" b="1" dirty="0">
              <a:latin typeface="Futura Std Book" panose="020B0502020204020303"/>
            </a:endParaRPr>
          </a:p>
          <a:p>
            <a:pPr marL="342900" indent="-342900">
              <a:lnSpc>
                <a:spcPct val="100000"/>
              </a:lnSpc>
              <a:spcAft>
                <a:spcPts val="1200"/>
              </a:spcAft>
            </a:pPr>
            <a:r>
              <a:rPr lang="en-US" sz="3200" u="sng" dirty="0">
                <a:solidFill>
                  <a:schemeClr val="tx2"/>
                </a:solidFill>
                <a:latin typeface="Futura Std Book" panose="020B0502020204020303"/>
                <a:ea typeface="Calibri" panose="020F0502020204030204" pitchFamily="34" charset="0"/>
              </a:rPr>
              <a:t>The 3 C’s of Registered Apprenticeship!</a:t>
            </a:r>
            <a:endParaRPr lang="en-US" sz="3200" u="sng" dirty="0">
              <a:solidFill>
                <a:schemeClr val="tx2"/>
              </a:solidFill>
              <a:latin typeface="Futura Std Book" panose="020B0502020204020303"/>
            </a:endParaRPr>
          </a:p>
          <a:p>
            <a:pPr marL="1028700" lvl="1" indent="-342900">
              <a:lnSpc>
                <a:spcPct val="100000"/>
              </a:lnSpc>
              <a:spcAft>
                <a:spcPts val="1200"/>
              </a:spcAft>
              <a:buFont typeface="+mj-lt"/>
              <a:buAutoNum type="arabicPeriod"/>
            </a:pPr>
            <a:r>
              <a:rPr lang="en-US" sz="3600" dirty="0">
                <a:solidFill>
                  <a:schemeClr val="tx2"/>
                </a:solidFill>
                <a:latin typeface="Futura Std Book" panose="020B0502020204020303"/>
                <a:ea typeface="Calibri" panose="020F0502020204030204" pitchFamily="34" charset="0"/>
              </a:rPr>
              <a:t> Competencies</a:t>
            </a:r>
          </a:p>
          <a:p>
            <a:pPr marL="1028700" lvl="1" indent="-342900">
              <a:lnSpc>
                <a:spcPct val="100000"/>
              </a:lnSpc>
              <a:spcAft>
                <a:spcPts val="1200"/>
              </a:spcAft>
              <a:buFont typeface="+mj-lt"/>
              <a:buAutoNum type="arabicPeriod"/>
            </a:pPr>
            <a:r>
              <a:rPr lang="en-US" sz="3600" dirty="0">
                <a:solidFill>
                  <a:schemeClr val="tx2"/>
                </a:solidFill>
                <a:effectLst/>
                <a:latin typeface="Futura Std Book" panose="020B0502020204020303"/>
                <a:ea typeface="Calibri" panose="020F0502020204030204" pitchFamily="34" charset="0"/>
              </a:rPr>
              <a:t> Coursework</a:t>
            </a:r>
          </a:p>
          <a:p>
            <a:pPr marL="1028700" lvl="1" indent="-342900">
              <a:lnSpc>
                <a:spcPct val="100000"/>
              </a:lnSpc>
              <a:spcAft>
                <a:spcPts val="1200"/>
              </a:spcAft>
              <a:buFont typeface="+mj-lt"/>
              <a:buAutoNum type="arabicPeriod"/>
            </a:pPr>
            <a:r>
              <a:rPr lang="en-US" sz="3600" dirty="0">
                <a:solidFill>
                  <a:schemeClr val="tx2"/>
                </a:solidFill>
                <a:latin typeface="Futura Std Book" panose="020B0502020204020303"/>
                <a:ea typeface="Calibri" panose="020F0502020204030204" pitchFamily="34" charset="0"/>
              </a:rPr>
              <a:t> Compensation</a:t>
            </a:r>
          </a:p>
          <a:p>
            <a:pPr>
              <a:lnSpc>
                <a:spcPct val="100000"/>
              </a:lnSpc>
              <a:spcAft>
                <a:spcPts val="3000"/>
              </a:spcAft>
            </a:pPr>
            <a:r>
              <a:rPr lang="en-US" sz="2400" dirty="0">
                <a:latin typeface="Futura Std Book" panose="020B0502020204020303"/>
              </a:rPr>
              <a:t>	</a:t>
            </a:r>
          </a:p>
        </p:txBody>
      </p:sp>
    </p:spTree>
    <p:extLst>
      <p:ext uri="{BB962C8B-B14F-4D97-AF65-F5344CB8AC3E}">
        <p14:creationId xmlns:p14="http://schemas.microsoft.com/office/powerpoint/2010/main" val="3836824401"/>
      </p:ext>
    </p:extLst>
  </p:cSld>
  <p:clrMapOvr>
    <a:masterClrMapping/>
  </p:clrMapOvr>
  <p:transition spd="slow" advClick="0" advTm="3000">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Defining the 3 c’s</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1906621"/>
            <a:ext cx="8610294" cy="4451031"/>
          </a:xfrm>
        </p:spPr>
        <p:txBody>
          <a:bodyPr>
            <a:noAutofit/>
          </a:bodyPr>
          <a:lstStyle/>
          <a:p>
            <a:pPr algn="ctr">
              <a:lnSpc>
                <a:spcPct val="100000"/>
              </a:lnSpc>
              <a:spcAft>
                <a:spcPts val="1200"/>
              </a:spcAft>
            </a:pPr>
            <a:r>
              <a:rPr lang="en-US" sz="6000" b="1" dirty="0">
                <a:latin typeface="Futura Std Book" panose="020B0502020204020303"/>
              </a:rPr>
              <a:t>COMPETENCIES</a:t>
            </a:r>
          </a:p>
          <a:p>
            <a:pPr algn="ctr">
              <a:lnSpc>
                <a:spcPct val="100000"/>
              </a:lnSpc>
              <a:spcAft>
                <a:spcPts val="1200"/>
              </a:spcAft>
            </a:pPr>
            <a:r>
              <a:rPr lang="en-US" sz="4400" dirty="0">
                <a:solidFill>
                  <a:schemeClr val="tx2"/>
                </a:solidFill>
                <a:latin typeface="Futura Std Book" panose="020B0502020204020303"/>
              </a:rPr>
              <a:t>What skills should the apprentice have by the time they have completed their apprenticeship?</a:t>
            </a:r>
          </a:p>
        </p:txBody>
      </p:sp>
    </p:spTree>
    <p:extLst>
      <p:ext uri="{BB962C8B-B14F-4D97-AF65-F5344CB8AC3E}">
        <p14:creationId xmlns:p14="http://schemas.microsoft.com/office/powerpoint/2010/main" val="2918617698"/>
      </p:ext>
    </p:extLst>
  </p:cSld>
  <p:clrMapOvr>
    <a:masterClrMapping/>
  </p:clrMapOvr>
  <p:transition spd="slow" advClick="0" advTm="3000">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Defining the 3 c’s</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2033080"/>
            <a:ext cx="8610294" cy="4451031"/>
          </a:xfrm>
        </p:spPr>
        <p:txBody>
          <a:bodyPr>
            <a:noAutofit/>
          </a:bodyPr>
          <a:lstStyle/>
          <a:p>
            <a:pPr algn="ctr">
              <a:lnSpc>
                <a:spcPct val="100000"/>
              </a:lnSpc>
              <a:spcAft>
                <a:spcPts val="1200"/>
              </a:spcAft>
            </a:pPr>
            <a:r>
              <a:rPr lang="en-US" sz="6000" b="1" dirty="0">
                <a:latin typeface="Futura Std Book" panose="020B0502020204020303"/>
              </a:rPr>
              <a:t>COURSEWORK</a:t>
            </a:r>
          </a:p>
          <a:p>
            <a:pPr algn="ctr">
              <a:lnSpc>
                <a:spcPct val="100000"/>
              </a:lnSpc>
              <a:spcAft>
                <a:spcPts val="1200"/>
              </a:spcAft>
            </a:pPr>
            <a:r>
              <a:rPr lang="en-US" sz="4400" dirty="0">
                <a:solidFill>
                  <a:schemeClr val="tx2"/>
                </a:solidFill>
                <a:latin typeface="Futura Std Book" panose="020B0502020204020303"/>
              </a:rPr>
              <a:t>What training will the apprentice receive to support their skills growth?</a:t>
            </a:r>
          </a:p>
        </p:txBody>
      </p:sp>
    </p:spTree>
    <p:extLst>
      <p:ext uri="{BB962C8B-B14F-4D97-AF65-F5344CB8AC3E}">
        <p14:creationId xmlns:p14="http://schemas.microsoft.com/office/powerpoint/2010/main" val="847851445"/>
      </p:ext>
    </p:extLst>
  </p:cSld>
  <p:clrMapOvr>
    <a:masterClrMapping/>
  </p:clrMapOvr>
  <p:transition spd="slow" advClick="0" advTm="3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Defining apprenticeship</a:t>
            </a: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730674" y="1859280"/>
            <a:ext cx="5621488" cy="4163308"/>
          </a:xfrm>
        </p:spPr>
        <p:txBody>
          <a:bodyPr>
            <a:noAutofit/>
          </a:bodyPr>
          <a:lstStyle/>
          <a:p>
            <a:pPr marL="342900" indent="-342900">
              <a:lnSpc>
                <a:spcPct val="100000"/>
              </a:lnSpc>
              <a:spcAft>
                <a:spcPts val="1200"/>
              </a:spcAft>
            </a:pPr>
            <a:r>
              <a:rPr lang="en-US" sz="2400" b="1" i="1" dirty="0">
                <a:latin typeface="Futura Std Book" panose="020B0502020204020303"/>
              </a:rPr>
              <a:t>Apprenticeships are NOT…</a:t>
            </a:r>
          </a:p>
          <a:p>
            <a:pPr marL="342900" indent="-342900">
              <a:lnSpc>
                <a:spcPct val="100000"/>
              </a:lnSpc>
              <a:spcAft>
                <a:spcPts val="1200"/>
              </a:spcAft>
              <a:buFont typeface="Arial" panose="020B0604020202020204" pitchFamily="34" charset="0"/>
              <a:buChar char="•"/>
            </a:pPr>
            <a:r>
              <a:rPr lang="en-US" sz="2400" dirty="0">
                <a:latin typeface="Futura Std Book" panose="020B0502020204020303"/>
              </a:rPr>
              <a:t>Unpaid Internships</a:t>
            </a:r>
          </a:p>
          <a:p>
            <a:pPr marL="342900" indent="-342900">
              <a:lnSpc>
                <a:spcPct val="100000"/>
              </a:lnSpc>
              <a:spcAft>
                <a:spcPts val="1200"/>
              </a:spcAft>
              <a:buFont typeface="Arial" panose="020B0604020202020204" pitchFamily="34" charset="0"/>
              <a:buChar char="•"/>
            </a:pPr>
            <a:r>
              <a:rPr lang="en-US" sz="2400" dirty="0">
                <a:latin typeface="Futura Std Book" panose="020B0502020204020303"/>
              </a:rPr>
              <a:t>Limited to the Trades/Construction</a:t>
            </a:r>
          </a:p>
          <a:p>
            <a:pPr marL="342900" indent="-342900">
              <a:lnSpc>
                <a:spcPct val="100000"/>
              </a:lnSpc>
              <a:spcAft>
                <a:spcPts val="1200"/>
              </a:spcAft>
              <a:buFont typeface="Arial" panose="020B0604020202020204" pitchFamily="34" charset="0"/>
              <a:buChar char="•"/>
            </a:pPr>
            <a:r>
              <a:rPr lang="en-US" sz="2400" dirty="0">
                <a:latin typeface="Futura Std Book" panose="020B0502020204020303"/>
              </a:rPr>
              <a:t>Limited to Young People/New Hires</a:t>
            </a:r>
          </a:p>
          <a:p>
            <a:pPr marL="342900" indent="-342900">
              <a:lnSpc>
                <a:spcPct val="100000"/>
              </a:lnSpc>
              <a:spcAft>
                <a:spcPts val="1200"/>
              </a:spcAft>
              <a:buFont typeface="Arial" panose="020B0604020202020204" pitchFamily="34" charset="0"/>
              <a:buChar char="•"/>
            </a:pPr>
            <a:r>
              <a:rPr lang="en-US" sz="2400" dirty="0">
                <a:latin typeface="Futura Std Book" panose="020B0502020204020303"/>
              </a:rPr>
              <a:t>A Delivery System for Corporate Welfare</a:t>
            </a:r>
          </a:p>
          <a:p>
            <a:pPr marL="342900" indent="-342900">
              <a:lnSpc>
                <a:spcPct val="100000"/>
              </a:lnSpc>
              <a:spcAft>
                <a:spcPts val="1200"/>
              </a:spcAft>
              <a:buFont typeface="Arial" panose="020B0604020202020204" pitchFamily="34" charset="0"/>
              <a:buChar char="•"/>
            </a:pPr>
            <a:r>
              <a:rPr lang="en-US" sz="2400" dirty="0">
                <a:latin typeface="Futura Std Book" panose="020B0502020204020303"/>
              </a:rPr>
              <a:t>A Magic Wand</a:t>
            </a:r>
          </a:p>
          <a:p>
            <a:pPr marL="342900" indent="-342900">
              <a:lnSpc>
                <a:spcPct val="100000"/>
              </a:lnSpc>
              <a:spcAft>
                <a:spcPts val="1200"/>
              </a:spcAft>
              <a:buFont typeface="Arial" panose="020B0604020202020204" pitchFamily="34" charset="0"/>
              <a:buChar char="•"/>
            </a:pPr>
            <a:endParaRPr lang="en-US" sz="2400" dirty="0">
              <a:latin typeface="Futura Std Book" panose="020B0502020204020303"/>
            </a:endParaRPr>
          </a:p>
          <a:p>
            <a:pPr marL="342900" indent="-342900">
              <a:lnSpc>
                <a:spcPct val="100000"/>
              </a:lnSpc>
              <a:spcAft>
                <a:spcPts val="1200"/>
              </a:spcAft>
              <a:buFont typeface="Arial" panose="020B0604020202020204" pitchFamily="34" charset="0"/>
              <a:buChar char="•"/>
            </a:pPr>
            <a:endParaRPr lang="en-US" sz="2400" dirty="0">
              <a:latin typeface="Futura Std Book" panose="020B0502020204020303"/>
            </a:endParaRPr>
          </a:p>
          <a:p>
            <a:pPr marL="342900" indent="-342900">
              <a:lnSpc>
                <a:spcPct val="100000"/>
              </a:lnSpc>
              <a:spcAft>
                <a:spcPts val="1200"/>
              </a:spcAft>
              <a:buFont typeface="Arial" panose="020B0604020202020204" pitchFamily="34" charset="0"/>
              <a:buChar char="•"/>
            </a:pPr>
            <a:endParaRPr lang="en-US" sz="2400" dirty="0">
              <a:latin typeface="Futura Std Book" panose="020B0502020204020303"/>
            </a:endParaRPr>
          </a:p>
          <a:p>
            <a:pPr>
              <a:lnSpc>
                <a:spcPct val="100000"/>
              </a:lnSpc>
              <a:spcAft>
                <a:spcPts val="1200"/>
              </a:spcAft>
            </a:pPr>
            <a:r>
              <a:rPr lang="en-US" sz="2400" dirty="0">
                <a:latin typeface="Futura Std Book" panose="020B0502020204020303"/>
              </a:rPr>
              <a:t>	</a:t>
            </a:r>
          </a:p>
        </p:txBody>
      </p:sp>
      <p:pic>
        <p:nvPicPr>
          <p:cNvPr id="9" name="Graphic 8" descr="Close with solid fill">
            <a:extLst>
              <a:ext uri="{FF2B5EF4-FFF2-40B4-BE49-F238E27FC236}">
                <a16:creationId xmlns:a16="http://schemas.microsoft.com/office/drawing/2014/main" id="{FF6F9C5A-9332-078C-6323-39AD89F390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85597" y="2650787"/>
            <a:ext cx="2149813" cy="2149813"/>
          </a:xfrm>
          <a:prstGeom prst="rect">
            <a:avLst/>
          </a:prstGeom>
        </p:spPr>
      </p:pic>
    </p:spTree>
    <p:extLst>
      <p:ext uri="{BB962C8B-B14F-4D97-AF65-F5344CB8AC3E}">
        <p14:creationId xmlns:p14="http://schemas.microsoft.com/office/powerpoint/2010/main" val="3197312102"/>
      </p:ext>
    </p:extLst>
  </p:cSld>
  <p:clrMapOvr>
    <a:masterClrMapping/>
  </p:clrMapOvr>
  <p:transition spd="slow" advClick="0" advTm="3000">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Defining the 3 c’s</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2033080"/>
            <a:ext cx="8610294" cy="4451031"/>
          </a:xfrm>
        </p:spPr>
        <p:txBody>
          <a:bodyPr>
            <a:noAutofit/>
          </a:bodyPr>
          <a:lstStyle/>
          <a:p>
            <a:pPr algn="ctr">
              <a:lnSpc>
                <a:spcPct val="100000"/>
              </a:lnSpc>
              <a:spcAft>
                <a:spcPts val="1200"/>
              </a:spcAft>
            </a:pPr>
            <a:r>
              <a:rPr lang="en-US" sz="6000" b="1" dirty="0">
                <a:latin typeface="Futura Std Book" panose="020B0502020204020303"/>
              </a:rPr>
              <a:t>COMPENSATION</a:t>
            </a:r>
          </a:p>
          <a:p>
            <a:pPr algn="ctr">
              <a:lnSpc>
                <a:spcPct val="100000"/>
              </a:lnSpc>
              <a:spcAft>
                <a:spcPts val="1200"/>
              </a:spcAft>
            </a:pPr>
            <a:r>
              <a:rPr lang="en-US" sz="4400" dirty="0">
                <a:solidFill>
                  <a:schemeClr val="tx2"/>
                </a:solidFill>
                <a:latin typeface="Futura Std Book" panose="020B0502020204020303"/>
              </a:rPr>
              <a:t>How much is the apprentice going to be paid, and how are they going to earn their wage increases? </a:t>
            </a:r>
          </a:p>
        </p:txBody>
      </p:sp>
    </p:spTree>
    <p:extLst>
      <p:ext uri="{BB962C8B-B14F-4D97-AF65-F5344CB8AC3E}">
        <p14:creationId xmlns:p14="http://schemas.microsoft.com/office/powerpoint/2010/main" val="341167296"/>
      </p:ext>
    </p:extLst>
  </p:cSld>
  <p:clrMapOvr>
    <a:masterClrMapping/>
  </p:clrMapOvr>
  <p:transition spd="slow" advClick="0" advTm="3000">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78EB5-EDA3-D866-EB77-F9BA6566633C}"/>
              </a:ext>
            </a:extLst>
          </p:cNvPr>
          <p:cNvSpPr>
            <a:spLocks noGrp="1"/>
          </p:cNvSpPr>
          <p:nvPr>
            <p:ph type="title"/>
          </p:nvPr>
        </p:nvSpPr>
        <p:spPr>
          <a:xfrm>
            <a:off x="112163" y="912702"/>
            <a:ext cx="6827557" cy="994172"/>
          </a:xfrm>
        </p:spPr>
        <p:txBody>
          <a:bodyPr/>
          <a:lstStyle/>
          <a:p>
            <a:r>
              <a:rPr lang="en-US" sz="2800" b="1" dirty="0">
                <a:solidFill>
                  <a:srgbClr val="4D4D4D"/>
                </a:solidFill>
                <a:latin typeface="Futura Std Book" panose="020B0502020204020303"/>
              </a:rPr>
              <a:t>The Three C’s: A Complete Package!</a:t>
            </a:r>
          </a:p>
        </p:txBody>
      </p:sp>
      <p:pic>
        <p:nvPicPr>
          <p:cNvPr id="5" name="Graphic 4" descr="Clipboard Partially Checked outline">
            <a:extLst>
              <a:ext uri="{FF2B5EF4-FFF2-40B4-BE49-F238E27FC236}">
                <a16:creationId xmlns:a16="http://schemas.microsoft.com/office/drawing/2014/main" id="{2CEAF173-5A69-32A3-8D16-3D55128EC3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3672" y="1986245"/>
            <a:ext cx="1007336" cy="1007336"/>
          </a:xfrm>
          <a:prstGeom prst="rect">
            <a:avLst/>
          </a:prstGeom>
        </p:spPr>
      </p:pic>
      <p:pic>
        <p:nvPicPr>
          <p:cNvPr id="7" name="Graphic 6" descr="Books outline">
            <a:extLst>
              <a:ext uri="{FF2B5EF4-FFF2-40B4-BE49-F238E27FC236}">
                <a16:creationId xmlns:a16="http://schemas.microsoft.com/office/drawing/2014/main" id="{A79AC3F4-FC6D-A21F-76A3-248677F6DB3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26016" y="1906873"/>
            <a:ext cx="891968" cy="891968"/>
          </a:xfrm>
          <a:prstGeom prst="rect">
            <a:avLst/>
          </a:prstGeom>
        </p:spPr>
      </p:pic>
      <p:pic>
        <p:nvPicPr>
          <p:cNvPr id="9" name="Graphic 8" descr="Flying Money outline">
            <a:extLst>
              <a:ext uri="{FF2B5EF4-FFF2-40B4-BE49-F238E27FC236}">
                <a16:creationId xmlns:a16="http://schemas.microsoft.com/office/drawing/2014/main" id="{44410653-5CB8-46DE-2CEC-1ADD13041F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39721" y="2352858"/>
            <a:ext cx="891967" cy="891967"/>
          </a:xfrm>
          <a:prstGeom prst="rect">
            <a:avLst/>
          </a:prstGeom>
        </p:spPr>
      </p:pic>
      <p:sp>
        <p:nvSpPr>
          <p:cNvPr id="10" name="TextBox 9">
            <a:extLst>
              <a:ext uri="{FF2B5EF4-FFF2-40B4-BE49-F238E27FC236}">
                <a16:creationId xmlns:a16="http://schemas.microsoft.com/office/drawing/2014/main" id="{B901FCAB-141F-ABA6-C7AE-2FE93F75EC00}"/>
              </a:ext>
            </a:extLst>
          </p:cNvPr>
          <p:cNvSpPr txBox="1"/>
          <p:nvPr/>
        </p:nvSpPr>
        <p:spPr>
          <a:xfrm>
            <a:off x="248024" y="3059971"/>
            <a:ext cx="2535897" cy="461665"/>
          </a:xfrm>
          <a:prstGeom prst="rect">
            <a:avLst/>
          </a:prstGeom>
          <a:noFill/>
        </p:spPr>
        <p:txBody>
          <a:bodyPr wrap="square" rtlCol="0">
            <a:spAutoFit/>
          </a:bodyPr>
          <a:lstStyle/>
          <a:p>
            <a:pPr algn="ctr"/>
            <a:r>
              <a:rPr lang="en-US" sz="2400" b="1" dirty="0">
                <a:solidFill>
                  <a:srgbClr val="012169"/>
                </a:solidFill>
                <a:latin typeface="Futura Std Book" panose="020B0502020204020303"/>
              </a:rPr>
              <a:t>Competencies</a:t>
            </a:r>
          </a:p>
        </p:txBody>
      </p:sp>
      <p:cxnSp>
        <p:nvCxnSpPr>
          <p:cNvPr id="12" name="Connector: Curved 11">
            <a:extLst>
              <a:ext uri="{FF2B5EF4-FFF2-40B4-BE49-F238E27FC236}">
                <a16:creationId xmlns:a16="http://schemas.microsoft.com/office/drawing/2014/main" id="{1C0F80ED-E058-2082-1310-6B254BC98F0B}"/>
              </a:ext>
            </a:extLst>
          </p:cNvPr>
          <p:cNvCxnSpPr>
            <a:cxnSpLocks/>
          </p:cNvCxnSpPr>
          <p:nvPr/>
        </p:nvCxnSpPr>
        <p:spPr>
          <a:xfrm flipV="1">
            <a:off x="2119626" y="2282164"/>
            <a:ext cx="1831471" cy="627677"/>
          </a:xfrm>
          <a:prstGeom prst="curvedConnector3">
            <a:avLst>
              <a:gd name="adj1" fmla="val 48250"/>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84EA7E4F-4C8C-AC2E-B697-C5F1E3A2EAFF}"/>
              </a:ext>
            </a:extLst>
          </p:cNvPr>
          <p:cNvSpPr txBox="1"/>
          <p:nvPr/>
        </p:nvSpPr>
        <p:spPr>
          <a:xfrm>
            <a:off x="3464452" y="2797367"/>
            <a:ext cx="2249815" cy="523220"/>
          </a:xfrm>
          <a:prstGeom prst="rect">
            <a:avLst/>
          </a:prstGeom>
          <a:noFill/>
        </p:spPr>
        <p:txBody>
          <a:bodyPr wrap="square" rtlCol="0">
            <a:spAutoFit/>
          </a:bodyPr>
          <a:lstStyle/>
          <a:p>
            <a:pPr algn="ctr"/>
            <a:r>
              <a:rPr lang="en-US" sz="2800" b="1" dirty="0">
                <a:solidFill>
                  <a:srgbClr val="012169"/>
                </a:solidFill>
                <a:latin typeface="Futura Std Book" panose="020B0502020204020303"/>
              </a:rPr>
              <a:t>Coursework</a:t>
            </a:r>
          </a:p>
        </p:txBody>
      </p:sp>
      <p:cxnSp>
        <p:nvCxnSpPr>
          <p:cNvPr id="18" name="Connector: Curved 17">
            <a:extLst>
              <a:ext uri="{FF2B5EF4-FFF2-40B4-BE49-F238E27FC236}">
                <a16:creationId xmlns:a16="http://schemas.microsoft.com/office/drawing/2014/main" id="{59814489-DB3B-F07A-0C29-1B3A772F90FF}"/>
              </a:ext>
            </a:extLst>
          </p:cNvPr>
          <p:cNvCxnSpPr>
            <a:cxnSpLocks/>
          </p:cNvCxnSpPr>
          <p:nvPr/>
        </p:nvCxnSpPr>
        <p:spPr>
          <a:xfrm>
            <a:off x="5101306" y="2282164"/>
            <a:ext cx="1637322" cy="516677"/>
          </a:xfrm>
          <a:prstGeom prst="curvedConnector3">
            <a:avLst>
              <a:gd name="adj1" fmla="val 48043"/>
            </a:avLst>
          </a:prstGeom>
          <a:ln>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C9541A33-3176-69BE-F09A-30E06DC9A4F4}"/>
              </a:ext>
            </a:extLst>
          </p:cNvPr>
          <p:cNvSpPr txBox="1"/>
          <p:nvPr/>
        </p:nvSpPr>
        <p:spPr>
          <a:xfrm>
            <a:off x="5998320" y="3174131"/>
            <a:ext cx="2881439" cy="523220"/>
          </a:xfrm>
          <a:prstGeom prst="rect">
            <a:avLst/>
          </a:prstGeom>
          <a:noFill/>
        </p:spPr>
        <p:txBody>
          <a:bodyPr wrap="square" rtlCol="0">
            <a:spAutoFit/>
          </a:bodyPr>
          <a:lstStyle/>
          <a:p>
            <a:pPr algn="ctr"/>
            <a:r>
              <a:rPr lang="en-US" sz="2800" b="1" dirty="0">
                <a:solidFill>
                  <a:srgbClr val="012169"/>
                </a:solidFill>
                <a:latin typeface="Futura Std Book" panose="020B0502020204020303"/>
              </a:rPr>
              <a:t>Compensation</a:t>
            </a:r>
          </a:p>
        </p:txBody>
      </p:sp>
      <p:cxnSp>
        <p:nvCxnSpPr>
          <p:cNvPr id="4" name="Straight Connector 3">
            <a:extLst>
              <a:ext uri="{FF2B5EF4-FFF2-40B4-BE49-F238E27FC236}">
                <a16:creationId xmlns:a16="http://schemas.microsoft.com/office/drawing/2014/main" id="{071E8839-AF72-F65C-B3D0-BBA23AE86C51}"/>
              </a:ext>
            </a:extLst>
          </p:cNvPr>
          <p:cNvCxnSpPr>
            <a:cxnSpLocks/>
          </p:cNvCxnSpPr>
          <p:nvPr/>
        </p:nvCxnSpPr>
        <p:spPr>
          <a:xfrm>
            <a:off x="5882326" y="1804644"/>
            <a:ext cx="0" cy="3923907"/>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087D4F92-30EE-5365-58D6-10D35674BDF8}"/>
              </a:ext>
            </a:extLst>
          </p:cNvPr>
          <p:cNvSpPr txBox="1"/>
          <p:nvPr/>
        </p:nvSpPr>
        <p:spPr>
          <a:xfrm>
            <a:off x="472449" y="3588026"/>
            <a:ext cx="5125824" cy="3356753"/>
          </a:xfrm>
          <a:prstGeom prst="rect">
            <a:avLst/>
          </a:prstGeom>
          <a:noFill/>
        </p:spPr>
        <p:txBody>
          <a:bodyPr wrap="square" rtlCol="0">
            <a:spAutoFit/>
          </a:bodyPr>
          <a:lstStyle/>
          <a:p>
            <a:pPr marL="214313" indent="-214313">
              <a:buFont typeface="Arial" panose="020B0604020202020204" pitchFamily="34" charset="0"/>
              <a:buChar char="•"/>
            </a:pPr>
            <a:r>
              <a:rPr lang="en-US" sz="2000" dirty="0">
                <a:solidFill>
                  <a:schemeClr val="tx2"/>
                </a:solidFill>
                <a:latin typeface="Futura Std Book" panose="020B0502020204020303"/>
              </a:rPr>
              <a:t>Brainstorm and Prepare Options prior to initial employer meeting</a:t>
            </a:r>
          </a:p>
          <a:p>
            <a:pPr marL="214313" indent="-214313">
              <a:buFont typeface="Arial" panose="020B0604020202020204" pitchFamily="34" charset="0"/>
              <a:buChar char="•"/>
            </a:pPr>
            <a:r>
              <a:rPr lang="en-US" sz="2000" dirty="0">
                <a:solidFill>
                  <a:schemeClr val="tx2"/>
                </a:solidFill>
                <a:latin typeface="Futura Std Book" panose="020B0502020204020303"/>
              </a:rPr>
              <a:t>Present as a “package” to employer during initial meeting</a:t>
            </a:r>
          </a:p>
          <a:p>
            <a:pPr marL="214313" indent="-214313">
              <a:buFont typeface="Arial" panose="020B0604020202020204" pitchFamily="34" charset="0"/>
              <a:buChar char="•"/>
            </a:pPr>
            <a:r>
              <a:rPr lang="en-US" sz="2000" dirty="0">
                <a:solidFill>
                  <a:schemeClr val="tx2"/>
                </a:solidFill>
                <a:latin typeface="Futura Std Book" panose="020B0502020204020303"/>
              </a:rPr>
              <a:t>Revise with employer as necessary</a:t>
            </a:r>
          </a:p>
          <a:p>
            <a:endParaRPr lang="en-US" sz="1800" dirty="0">
              <a:solidFill>
                <a:schemeClr val="bg1"/>
              </a:solidFill>
              <a:latin typeface="Futura Std Book" panose="020B0502020204020303"/>
            </a:endParaRPr>
          </a:p>
          <a:p>
            <a:r>
              <a:rPr lang="en-US" sz="2100" b="1" dirty="0">
                <a:solidFill>
                  <a:srgbClr val="4D4D4D"/>
                </a:solidFill>
                <a:latin typeface="Futura Std Book" panose="020B0502020204020303"/>
              </a:rPr>
              <a:t>80% of the Paperwork for a Registered Apprenticeship can be completed and ready to present prior to meeting with an employer!</a:t>
            </a:r>
          </a:p>
          <a:p>
            <a:endParaRPr lang="en-US" sz="1013" dirty="0">
              <a:solidFill>
                <a:schemeClr val="bg1"/>
              </a:solidFill>
            </a:endParaRPr>
          </a:p>
        </p:txBody>
      </p:sp>
      <p:sp>
        <p:nvSpPr>
          <p:cNvPr id="11" name="TextBox 10">
            <a:extLst>
              <a:ext uri="{FF2B5EF4-FFF2-40B4-BE49-F238E27FC236}">
                <a16:creationId xmlns:a16="http://schemas.microsoft.com/office/drawing/2014/main" id="{9C41B853-3981-CF05-4C3B-B48DA36D89EE}"/>
              </a:ext>
            </a:extLst>
          </p:cNvPr>
          <p:cNvSpPr txBox="1"/>
          <p:nvPr/>
        </p:nvSpPr>
        <p:spPr>
          <a:xfrm>
            <a:off x="6062548" y="3672268"/>
            <a:ext cx="2924373" cy="2246769"/>
          </a:xfrm>
          <a:prstGeom prst="rect">
            <a:avLst/>
          </a:prstGeom>
          <a:noFill/>
        </p:spPr>
        <p:txBody>
          <a:bodyPr wrap="square" rtlCol="0">
            <a:spAutoFit/>
          </a:bodyPr>
          <a:lstStyle/>
          <a:p>
            <a:pPr marL="214313" indent="-214313">
              <a:buFont typeface="Arial" panose="020B0604020202020204" pitchFamily="34" charset="0"/>
              <a:buChar char="•"/>
            </a:pPr>
            <a:r>
              <a:rPr lang="en-US" sz="2000" dirty="0">
                <a:solidFill>
                  <a:schemeClr val="tx2"/>
                </a:solidFill>
                <a:latin typeface="Futura Std Book" panose="020B0502020204020303"/>
              </a:rPr>
              <a:t>Research local market wages prior to initial employer meeting</a:t>
            </a:r>
          </a:p>
          <a:p>
            <a:pPr marL="214313" indent="-214313">
              <a:buFont typeface="Arial" panose="020B0604020202020204" pitchFamily="34" charset="0"/>
              <a:buChar char="•"/>
            </a:pPr>
            <a:r>
              <a:rPr lang="en-US" sz="2000" dirty="0">
                <a:solidFill>
                  <a:schemeClr val="tx2"/>
                </a:solidFill>
                <a:latin typeface="Futura Std Book" panose="020B0502020204020303"/>
              </a:rPr>
              <a:t>Develop alongside employer after initial meeting</a:t>
            </a:r>
          </a:p>
        </p:txBody>
      </p:sp>
    </p:spTree>
    <p:extLst>
      <p:ext uri="{BB962C8B-B14F-4D97-AF65-F5344CB8AC3E}">
        <p14:creationId xmlns:p14="http://schemas.microsoft.com/office/powerpoint/2010/main" val="3193915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D5A47-77FA-E869-817C-207BF0C75555}"/>
              </a:ext>
            </a:extLst>
          </p:cNvPr>
          <p:cNvSpPr>
            <a:spLocks noGrp="1"/>
          </p:cNvSpPr>
          <p:nvPr>
            <p:ph type="title"/>
          </p:nvPr>
        </p:nvSpPr>
        <p:spPr>
          <a:xfrm>
            <a:off x="173274" y="923784"/>
            <a:ext cx="6842194" cy="994172"/>
          </a:xfrm>
        </p:spPr>
        <p:txBody>
          <a:bodyPr/>
          <a:lstStyle/>
          <a:p>
            <a:r>
              <a:rPr lang="en-US" sz="3200" b="1" dirty="0">
                <a:solidFill>
                  <a:srgbClr val="4D4D4D"/>
                </a:solidFill>
                <a:latin typeface="Futura Std Book"/>
              </a:rPr>
              <a:t>Employer Outreach Preparation</a:t>
            </a:r>
            <a:br>
              <a:rPr lang="en-US" dirty="0">
                <a:latin typeface="Futura Std Book"/>
              </a:rPr>
            </a:br>
            <a:endParaRPr lang="en-US" sz="3600" dirty="0">
              <a:solidFill>
                <a:srgbClr val="012169"/>
              </a:solidFill>
              <a:latin typeface="Futura Std Book"/>
            </a:endParaRPr>
          </a:p>
        </p:txBody>
      </p:sp>
      <p:sp>
        <p:nvSpPr>
          <p:cNvPr id="3" name="Content Placeholder 2">
            <a:extLst>
              <a:ext uri="{FF2B5EF4-FFF2-40B4-BE49-F238E27FC236}">
                <a16:creationId xmlns:a16="http://schemas.microsoft.com/office/drawing/2014/main" id="{0B98AEC9-0CEB-02D0-9DB4-66E6021B0083}"/>
              </a:ext>
            </a:extLst>
          </p:cNvPr>
          <p:cNvSpPr>
            <a:spLocks noGrp="1"/>
          </p:cNvSpPr>
          <p:nvPr>
            <p:ph idx="1"/>
          </p:nvPr>
        </p:nvSpPr>
        <p:spPr>
          <a:xfrm>
            <a:off x="173273" y="1750979"/>
            <a:ext cx="6693173" cy="4193573"/>
          </a:xfrm>
        </p:spPr>
        <p:txBody>
          <a:bodyPr>
            <a:normAutofit fontScale="92500" lnSpcReduction="20000"/>
          </a:bodyPr>
          <a:lstStyle/>
          <a:p>
            <a:pPr marL="0" indent="0">
              <a:buNone/>
            </a:pPr>
            <a:r>
              <a:rPr lang="en-US" b="1" dirty="0">
                <a:solidFill>
                  <a:srgbClr val="303745"/>
                </a:solidFill>
                <a:latin typeface="Futura Std Book"/>
              </a:rPr>
              <a:t>Once an employer has been referred to you, do the following prior to your initial meeting/call:</a:t>
            </a:r>
          </a:p>
          <a:p>
            <a:pPr marL="0" indent="0">
              <a:buNone/>
            </a:pPr>
            <a:endParaRPr lang="en-US" dirty="0">
              <a:solidFill>
                <a:srgbClr val="4D4D4D"/>
              </a:solidFill>
              <a:latin typeface="Futura Std Book"/>
            </a:endParaRPr>
          </a:p>
          <a:p>
            <a:pPr marL="385763" indent="-385763">
              <a:buFont typeface="+mj-lt"/>
              <a:buAutoNum type="arabicPeriod"/>
            </a:pPr>
            <a:r>
              <a:rPr lang="en-US" sz="2200" dirty="0">
                <a:solidFill>
                  <a:srgbClr val="1C498B"/>
                </a:solidFill>
                <a:latin typeface="Futura Std Book"/>
              </a:rPr>
              <a:t>Ask them where they are located and what positions they are looking to develop an apprenticeship for.</a:t>
            </a:r>
          </a:p>
          <a:p>
            <a:pPr marL="385763" indent="-385763">
              <a:buFont typeface="+mj-lt"/>
              <a:buAutoNum type="arabicPeriod"/>
            </a:pPr>
            <a:r>
              <a:rPr lang="en-US" sz="2200" dirty="0">
                <a:solidFill>
                  <a:srgbClr val="1C498B"/>
                </a:solidFill>
                <a:latin typeface="Futura Std Book"/>
              </a:rPr>
              <a:t>Research their organization by reading their website and looking at reviews on Glassdoor/LinkedIn/etc.</a:t>
            </a:r>
          </a:p>
          <a:p>
            <a:pPr marL="385763" indent="-385763">
              <a:buFont typeface="+mj-lt"/>
              <a:buAutoNum type="arabicPeriod"/>
            </a:pPr>
            <a:r>
              <a:rPr lang="en-US" sz="2200" dirty="0">
                <a:solidFill>
                  <a:srgbClr val="1C498B"/>
                </a:solidFill>
                <a:latin typeface="Futura Std Book"/>
              </a:rPr>
              <a:t>Look at what job postings they are currently offering online and check to see if they are appearing on your area’s Help Wanted Online report from IDES.</a:t>
            </a:r>
          </a:p>
          <a:p>
            <a:pPr marL="385763" indent="-385763">
              <a:buFont typeface="+mj-lt"/>
              <a:buAutoNum type="arabicPeriod"/>
            </a:pPr>
            <a:endParaRPr lang="en-US" dirty="0">
              <a:solidFill>
                <a:srgbClr val="C4122F"/>
              </a:solidFill>
              <a:latin typeface="Tw Cen MT Condensed" panose="020B0606020104020203" pitchFamily="34" charset="0"/>
            </a:endParaRPr>
          </a:p>
        </p:txBody>
      </p:sp>
      <p:sp>
        <p:nvSpPr>
          <p:cNvPr id="4" name="Footer Placeholder 3">
            <a:extLst>
              <a:ext uri="{FF2B5EF4-FFF2-40B4-BE49-F238E27FC236}">
                <a16:creationId xmlns:a16="http://schemas.microsoft.com/office/drawing/2014/main" id="{853C6A89-2E07-05B7-417E-D6C2B6DAA32C}"/>
              </a:ext>
            </a:extLst>
          </p:cNvPr>
          <p:cNvSpPr>
            <a:spLocks noGrp="1"/>
          </p:cNvSpPr>
          <p:nvPr>
            <p:ph type="ftr" sz="quarter" idx="11"/>
          </p:nvPr>
        </p:nvSpPr>
        <p:spPr/>
        <p:txBody>
          <a:bodyPr/>
          <a:lstStyle/>
          <a:p>
            <a:endParaRPr lang="en-US"/>
          </a:p>
        </p:txBody>
      </p:sp>
      <p:pic>
        <p:nvPicPr>
          <p:cNvPr id="6" name="Graphic 5" descr="Brainstorm outline">
            <a:extLst>
              <a:ext uri="{FF2B5EF4-FFF2-40B4-BE49-F238E27FC236}">
                <a16:creationId xmlns:a16="http://schemas.microsoft.com/office/drawing/2014/main" id="{F7904386-A314-2CD9-4F08-13415472D7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6447" y="3323974"/>
            <a:ext cx="1616071" cy="1616071"/>
          </a:xfrm>
          <a:prstGeom prst="rect">
            <a:avLst/>
          </a:prstGeom>
        </p:spPr>
      </p:pic>
    </p:spTree>
    <p:extLst>
      <p:ext uri="{BB962C8B-B14F-4D97-AF65-F5344CB8AC3E}">
        <p14:creationId xmlns:p14="http://schemas.microsoft.com/office/powerpoint/2010/main" val="160977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44C7F81-12D1-421B-C5BC-EC9A3007CB2A}"/>
              </a:ext>
            </a:extLst>
          </p:cNvPr>
          <p:cNvSpPr>
            <a:spLocks noGrp="1"/>
          </p:cNvSpPr>
          <p:nvPr>
            <p:ph type="ftr" sz="quarter" idx="11"/>
          </p:nvPr>
        </p:nvSpPr>
        <p:spPr>
          <a:xfrm>
            <a:off x="2774426" y="5624513"/>
            <a:ext cx="4175485" cy="273844"/>
          </a:xfrm>
        </p:spPr>
        <p:txBody>
          <a:bodyPr/>
          <a:lstStyle/>
          <a:p>
            <a:r>
              <a:rPr lang="en-US" dirty="0">
                <a:solidFill>
                  <a:srgbClr val="C4122F"/>
                </a:solidFill>
              </a:rPr>
              <a:t>Source: https://ides.illinois.gov/resources/labor-market-information/hwol.html</a:t>
            </a:r>
          </a:p>
        </p:txBody>
      </p:sp>
      <p:pic>
        <p:nvPicPr>
          <p:cNvPr id="3" name="Picture 2">
            <a:extLst>
              <a:ext uri="{FF2B5EF4-FFF2-40B4-BE49-F238E27FC236}">
                <a16:creationId xmlns:a16="http://schemas.microsoft.com/office/drawing/2014/main" id="{1A3595D8-4FE4-46F5-AC04-E2D6E8B49A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66" y="959644"/>
            <a:ext cx="5822969" cy="4215401"/>
          </a:xfrm>
          <a:prstGeom prst="rect">
            <a:avLst/>
          </a:prstGeom>
        </p:spPr>
      </p:pic>
      <p:pic>
        <p:nvPicPr>
          <p:cNvPr id="4" name="Picture 3">
            <a:extLst>
              <a:ext uri="{FF2B5EF4-FFF2-40B4-BE49-F238E27FC236}">
                <a16:creationId xmlns:a16="http://schemas.microsoft.com/office/drawing/2014/main" id="{E3D7BF25-EC43-4622-9D40-D3EAACBF03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4909" y="2061522"/>
            <a:ext cx="5779091" cy="3338257"/>
          </a:xfrm>
          <a:prstGeom prst="rect">
            <a:avLst/>
          </a:prstGeom>
        </p:spPr>
      </p:pic>
    </p:spTree>
    <p:extLst>
      <p:ext uri="{BB962C8B-B14F-4D97-AF65-F5344CB8AC3E}">
        <p14:creationId xmlns:p14="http://schemas.microsoft.com/office/powerpoint/2010/main" val="319085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D5A47-77FA-E869-817C-207BF0C75555}"/>
              </a:ext>
            </a:extLst>
          </p:cNvPr>
          <p:cNvSpPr>
            <a:spLocks noGrp="1"/>
          </p:cNvSpPr>
          <p:nvPr>
            <p:ph type="title"/>
          </p:nvPr>
        </p:nvSpPr>
        <p:spPr>
          <a:xfrm>
            <a:off x="369652" y="814118"/>
            <a:ext cx="7886700" cy="994172"/>
          </a:xfrm>
        </p:spPr>
        <p:txBody>
          <a:bodyPr/>
          <a:lstStyle/>
          <a:p>
            <a:r>
              <a:rPr lang="en-US" sz="3200" b="1" dirty="0">
                <a:solidFill>
                  <a:srgbClr val="1C498B"/>
                </a:solidFill>
                <a:latin typeface="Futura Std Book"/>
              </a:rPr>
              <a:t>Employer Outreach Preparation</a:t>
            </a:r>
            <a:br>
              <a:rPr lang="en-US" sz="3200" dirty="0">
                <a:latin typeface="Futura Std Book"/>
              </a:rPr>
            </a:br>
            <a:r>
              <a:rPr lang="en-US" sz="1800" dirty="0">
                <a:solidFill>
                  <a:srgbClr val="4D4D4D"/>
                </a:solidFill>
                <a:latin typeface="Futura Std Book"/>
              </a:rPr>
              <a:t>Identifying Occupations/Competencies</a:t>
            </a:r>
            <a:endParaRPr lang="en-US" sz="3200" dirty="0">
              <a:solidFill>
                <a:srgbClr val="4D4D4D"/>
              </a:solidFill>
              <a:latin typeface="Futura Std Book"/>
            </a:endParaRPr>
          </a:p>
        </p:txBody>
      </p:sp>
      <p:sp>
        <p:nvSpPr>
          <p:cNvPr id="3" name="Content Placeholder 2">
            <a:extLst>
              <a:ext uri="{FF2B5EF4-FFF2-40B4-BE49-F238E27FC236}">
                <a16:creationId xmlns:a16="http://schemas.microsoft.com/office/drawing/2014/main" id="{0B98AEC9-0CEB-02D0-9DB4-66E6021B0083}"/>
              </a:ext>
            </a:extLst>
          </p:cNvPr>
          <p:cNvSpPr>
            <a:spLocks noGrp="1"/>
          </p:cNvSpPr>
          <p:nvPr>
            <p:ph idx="1"/>
          </p:nvPr>
        </p:nvSpPr>
        <p:spPr>
          <a:xfrm>
            <a:off x="369652" y="1808290"/>
            <a:ext cx="6760722" cy="4631421"/>
          </a:xfrm>
        </p:spPr>
        <p:txBody>
          <a:bodyPr>
            <a:normAutofit/>
          </a:bodyPr>
          <a:lstStyle/>
          <a:p>
            <a:pPr marL="0" indent="0">
              <a:buNone/>
            </a:pPr>
            <a:r>
              <a:rPr lang="en-US" b="1" dirty="0">
                <a:solidFill>
                  <a:srgbClr val="303745"/>
                </a:solidFill>
                <a:latin typeface="Futura Std Book"/>
              </a:rPr>
              <a:t>With the occupations provided to you by the employer, you can identify an existing apprenticeship template or </a:t>
            </a:r>
            <a:r>
              <a:rPr lang="en-US" b="1" u="sng" dirty="0">
                <a:solidFill>
                  <a:srgbClr val="303745"/>
                </a:solidFill>
                <a:latin typeface="Futura Std Book"/>
              </a:rPr>
              <a:t>Work Process Schedule</a:t>
            </a:r>
            <a:r>
              <a:rPr lang="en-US" b="1" dirty="0">
                <a:solidFill>
                  <a:srgbClr val="303745"/>
                </a:solidFill>
                <a:latin typeface="Futura Std Book"/>
              </a:rPr>
              <a:t> that can be customized to fit their needs.</a:t>
            </a:r>
          </a:p>
          <a:p>
            <a:r>
              <a:rPr lang="en-US" sz="2000" dirty="0">
                <a:solidFill>
                  <a:srgbClr val="303745"/>
                </a:solidFill>
                <a:latin typeface="Futura Std Book"/>
              </a:rPr>
              <a:t>Over 1,300 occupations are already registered with DOL and have Work Process Schedules available at apprenticeship.gov</a:t>
            </a:r>
          </a:p>
          <a:p>
            <a:r>
              <a:rPr lang="en-US" sz="2000" dirty="0">
                <a:solidFill>
                  <a:srgbClr val="303745"/>
                </a:solidFill>
                <a:latin typeface="Futura Std Book"/>
              </a:rPr>
              <a:t>If approved (with revisions) by the employer, you have successfully determined the COMPETENCIES for the apprenticeship program.</a:t>
            </a:r>
          </a:p>
        </p:txBody>
      </p:sp>
      <p:sp>
        <p:nvSpPr>
          <p:cNvPr id="4" name="Footer Placeholder 3">
            <a:extLst>
              <a:ext uri="{FF2B5EF4-FFF2-40B4-BE49-F238E27FC236}">
                <a16:creationId xmlns:a16="http://schemas.microsoft.com/office/drawing/2014/main" id="{853C6A89-2E07-05B7-417E-D6C2B6DAA32C}"/>
              </a:ext>
            </a:extLst>
          </p:cNvPr>
          <p:cNvSpPr>
            <a:spLocks noGrp="1"/>
          </p:cNvSpPr>
          <p:nvPr>
            <p:ph type="ftr" sz="quarter" idx="11"/>
          </p:nvPr>
        </p:nvSpPr>
        <p:spPr/>
        <p:txBody>
          <a:bodyPr/>
          <a:lstStyle/>
          <a:p>
            <a:endParaRPr lang="en-US"/>
          </a:p>
        </p:txBody>
      </p:sp>
      <p:pic>
        <p:nvPicPr>
          <p:cNvPr id="7" name="Graphic 6" descr="Connected outline">
            <a:extLst>
              <a:ext uri="{FF2B5EF4-FFF2-40B4-BE49-F238E27FC236}">
                <a16:creationId xmlns:a16="http://schemas.microsoft.com/office/drawing/2014/main" id="{2FAA6EE9-04B1-28B8-753A-10CB3566D8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78555" y="3171217"/>
            <a:ext cx="1795793" cy="1795793"/>
          </a:xfrm>
          <a:prstGeom prst="rect">
            <a:avLst/>
          </a:prstGeom>
        </p:spPr>
      </p:pic>
    </p:spTree>
    <p:extLst>
      <p:ext uri="{BB962C8B-B14F-4D97-AF65-F5344CB8AC3E}">
        <p14:creationId xmlns:p14="http://schemas.microsoft.com/office/powerpoint/2010/main" val="634865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D1EE17-D55F-4D95-93D8-81C479FD5A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093" y="1294994"/>
            <a:ext cx="8285814" cy="5143500"/>
          </a:xfrm>
          <a:prstGeom prst="rect">
            <a:avLst/>
          </a:prstGeom>
        </p:spPr>
      </p:pic>
    </p:spTree>
    <p:extLst>
      <p:ext uri="{BB962C8B-B14F-4D97-AF65-F5344CB8AC3E}">
        <p14:creationId xmlns:p14="http://schemas.microsoft.com/office/powerpoint/2010/main" val="2734086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414350-FAEC-459B-B66E-B3DF76974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652" y="1226901"/>
            <a:ext cx="7972696" cy="5143500"/>
          </a:xfrm>
          <a:prstGeom prst="rect">
            <a:avLst/>
          </a:prstGeom>
        </p:spPr>
      </p:pic>
    </p:spTree>
    <p:extLst>
      <p:ext uri="{BB962C8B-B14F-4D97-AF65-F5344CB8AC3E}">
        <p14:creationId xmlns:p14="http://schemas.microsoft.com/office/powerpoint/2010/main" val="38883161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E629F-A8CB-A8C7-733C-04C41E49E175}"/>
              </a:ext>
            </a:extLst>
          </p:cNvPr>
          <p:cNvSpPr>
            <a:spLocks noGrp="1"/>
          </p:cNvSpPr>
          <p:nvPr>
            <p:ph type="ftr" sz="quarter" idx="11"/>
          </p:nvPr>
        </p:nvSpPr>
        <p:spPr/>
        <p:txBody>
          <a:bodyPr/>
          <a:lstStyle/>
          <a:p>
            <a:endParaRPr lang="en-US" dirty="0"/>
          </a:p>
        </p:txBody>
      </p:sp>
      <p:pic>
        <p:nvPicPr>
          <p:cNvPr id="4" name="Picture 3" descr="A screen shot of a computer&#10;&#10;Description automatically generated">
            <a:extLst>
              <a:ext uri="{FF2B5EF4-FFF2-40B4-BE49-F238E27FC236}">
                <a16:creationId xmlns:a16="http://schemas.microsoft.com/office/drawing/2014/main" id="{8D45A059-6E52-CC40-00E5-1DFEBFD1CC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72" y="1057100"/>
            <a:ext cx="5334304" cy="3386237"/>
          </a:xfrm>
          <a:prstGeom prst="rect">
            <a:avLst/>
          </a:prstGeom>
        </p:spPr>
      </p:pic>
      <p:pic>
        <p:nvPicPr>
          <p:cNvPr id="6" name="Picture 5" descr="A document with text and images&#10;&#10;Description automatically generated with medium confidence">
            <a:extLst>
              <a:ext uri="{FF2B5EF4-FFF2-40B4-BE49-F238E27FC236}">
                <a16:creationId xmlns:a16="http://schemas.microsoft.com/office/drawing/2014/main" id="{FFE84ADD-CAE9-EA98-E722-47E470D846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3970" y="1419287"/>
            <a:ext cx="4218558" cy="4574877"/>
          </a:xfrm>
          <a:prstGeom prst="rect">
            <a:avLst/>
          </a:prstGeom>
        </p:spPr>
      </p:pic>
    </p:spTree>
    <p:extLst>
      <p:ext uri="{BB962C8B-B14F-4D97-AF65-F5344CB8AC3E}">
        <p14:creationId xmlns:p14="http://schemas.microsoft.com/office/powerpoint/2010/main" val="18360437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D5A47-77FA-E869-817C-207BF0C75555}"/>
              </a:ext>
            </a:extLst>
          </p:cNvPr>
          <p:cNvSpPr>
            <a:spLocks noGrp="1"/>
          </p:cNvSpPr>
          <p:nvPr>
            <p:ph type="title"/>
          </p:nvPr>
        </p:nvSpPr>
        <p:spPr>
          <a:xfrm>
            <a:off x="437744" y="778259"/>
            <a:ext cx="7169286" cy="994172"/>
          </a:xfrm>
        </p:spPr>
        <p:txBody>
          <a:bodyPr/>
          <a:lstStyle/>
          <a:p>
            <a:r>
              <a:rPr lang="en-US" sz="4000" b="1" dirty="0">
                <a:latin typeface="Futura Std Book"/>
              </a:rPr>
              <a:t>Employer Outreach</a:t>
            </a:r>
            <a:br>
              <a:rPr lang="en-US" dirty="0">
                <a:latin typeface="Futura Std Book"/>
              </a:rPr>
            </a:br>
            <a:r>
              <a:rPr lang="en-US" sz="2700" b="1" dirty="0">
                <a:solidFill>
                  <a:srgbClr val="012169"/>
                </a:solidFill>
                <a:latin typeface="Futura Std Book"/>
              </a:rPr>
              <a:t>Identifying Available Training Curriculums</a:t>
            </a:r>
            <a:endParaRPr lang="en-US" b="1" dirty="0">
              <a:solidFill>
                <a:srgbClr val="012169"/>
              </a:solidFill>
              <a:latin typeface="Futura Std Book"/>
            </a:endParaRPr>
          </a:p>
        </p:txBody>
      </p:sp>
      <p:sp>
        <p:nvSpPr>
          <p:cNvPr id="3" name="Content Placeholder 2">
            <a:extLst>
              <a:ext uri="{FF2B5EF4-FFF2-40B4-BE49-F238E27FC236}">
                <a16:creationId xmlns:a16="http://schemas.microsoft.com/office/drawing/2014/main" id="{0B98AEC9-0CEB-02D0-9DB4-66E6021B0083}"/>
              </a:ext>
            </a:extLst>
          </p:cNvPr>
          <p:cNvSpPr>
            <a:spLocks noGrp="1"/>
          </p:cNvSpPr>
          <p:nvPr>
            <p:ph idx="1"/>
          </p:nvPr>
        </p:nvSpPr>
        <p:spPr>
          <a:xfrm>
            <a:off x="437745" y="2047547"/>
            <a:ext cx="7169285" cy="4673929"/>
          </a:xfrm>
        </p:spPr>
        <p:txBody>
          <a:bodyPr>
            <a:normAutofit fontScale="55000" lnSpcReduction="20000"/>
          </a:bodyPr>
          <a:lstStyle/>
          <a:p>
            <a:pPr marL="0" indent="0">
              <a:buNone/>
            </a:pPr>
            <a:r>
              <a:rPr lang="en-US" sz="3600" b="1" dirty="0">
                <a:solidFill>
                  <a:srgbClr val="C4122F"/>
                </a:solidFill>
                <a:latin typeface="Futura Std Book"/>
              </a:rPr>
              <a:t>With the location information provided to you by the employer, you can determine which Illinois Community College Board district that the employer falls within, and partner with that community college OR if they are uninterested in active partnership, you can research and present their curricular offerings yourself. </a:t>
            </a:r>
          </a:p>
          <a:p>
            <a:pPr marL="0" indent="0">
              <a:buNone/>
            </a:pPr>
            <a:endParaRPr lang="en-US" sz="1800" b="1" dirty="0">
              <a:solidFill>
                <a:srgbClr val="C4122F"/>
              </a:solidFill>
              <a:latin typeface="Futura Std Book"/>
            </a:endParaRPr>
          </a:p>
          <a:p>
            <a:pPr marL="342900" indent="-342900">
              <a:buFont typeface="+mj-lt"/>
              <a:buAutoNum type="arabicPeriod"/>
            </a:pPr>
            <a:r>
              <a:rPr lang="en-US" sz="3200" dirty="0">
                <a:solidFill>
                  <a:srgbClr val="C4122F"/>
                </a:solidFill>
                <a:latin typeface="Futura Std Book"/>
              </a:rPr>
              <a:t>Look at the certificate and degree programs offered by your community college and determine if any match the occupation you are building a program for.</a:t>
            </a:r>
          </a:p>
          <a:p>
            <a:pPr marL="342900" indent="-342900">
              <a:buFont typeface="+mj-lt"/>
              <a:buAutoNum type="arabicPeriod"/>
            </a:pPr>
            <a:r>
              <a:rPr lang="en-US" sz="3200" dirty="0">
                <a:solidFill>
                  <a:srgbClr val="C4122F"/>
                </a:solidFill>
                <a:latin typeface="Futura Std Book"/>
              </a:rPr>
              <a:t>If there are relevant programs, download/print its course descriptions, estimated total cost per student, and relevant scheduling options (online coursework, night classes, two-day per week scheduling, etc.)</a:t>
            </a:r>
          </a:p>
          <a:p>
            <a:pPr marL="342900" indent="-342900">
              <a:buFont typeface="+mj-lt"/>
              <a:buAutoNum type="arabicPeriod"/>
            </a:pPr>
            <a:r>
              <a:rPr lang="en-US" sz="3200" dirty="0">
                <a:solidFill>
                  <a:srgbClr val="C4122F"/>
                </a:solidFill>
                <a:latin typeface="Futura Std Book"/>
              </a:rPr>
              <a:t>If there are not relevant curricular offerings available at your community college, begin looking into industry/online training providers and collecting the same cost/time/coursework information on those programs as you would a college program </a:t>
            </a:r>
          </a:p>
          <a:p>
            <a:pPr marL="0" indent="0">
              <a:buNone/>
            </a:pPr>
            <a:endParaRPr lang="en-US" sz="1800" dirty="0">
              <a:solidFill>
                <a:srgbClr val="C4122F"/>
              </a:solidFill>
              <a:latin typeface="Tw Cen MT Condensed" panose="020B0606020104020203" pitchFamily="34" charset="0"/>
            </a:endParaRPr>
          </a:p>
        </p:txBody>
      </p:sp>
      <p:sp>
        <p:nvSpPr>
          <p:cNvPr id="4" name="Footer Placeholder 3">
            <a:extLst>
              <a:ext uri="{FF2B5EF4-FFF2-40B4-BE49-F238E27FC236}">
                <a16:creationId xmlns:a16="http://schemas.microsoft.com/office/drawing/2014/main" id="{853C6A89-2E07-05B7-417E-D6C2B6DAA32C}"/>
              </a:ext>
            </a:extLst>
          </p:cNvPr>
          <p:cNvSpPr>
            <a:spLocks noGrp="1"/>
          </p:cNvSpPr>
          <p:nvPr>
            <p:ph type="ftr" sz="quarter" idx="11"/>
          </p:nvPr>
        </p:nvSpPr>
        <p:spPr/>
        <p:txBody>
          <a:bodyPr/>
          <a:lstStyle/>
          <a:p>
            <a:endParaRPr lang="en-US"/>
          </a:p>
        </p:txBody>
      </p:sp>
      <p:pic>
        <p:nvPicPr>
          <p:cNvPr id="7" name="Graphic 6" descr="Connected outline">
            <a:extLst>
              <a:ext uri="{FF2B5EF4-FFF2-40B4-BE49-F238E27FC236}">
                <a16:creationId xmlns:a16="http://schemas.microsoft.com/office/drawing/2014/main" id="{2FAA6EE9-04B1-28B8-753A-10CB3566D8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74577" y="3983044"/>
            <a:ext cx="1599611" cy="1599611"/>
          </a:xfrm>
          <a:prstGeom prst="rect">
            <a:avLst/>
          </a:prstGeom>
        </p:spPr>
      </p:pic>
    </p:spTree>
    <p:extLst>
      <p:ext uri="{BB962C8B-B14F-4D97-AF65-F5344CB8AC3E}">
        <p14:creationId xmlns:p14="http://schemas.microsoft.com/office/powerpoint/2010/main" val="30513973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D5A47-77FA-E869-817C-207BF0C75555}"/>
              </a:ext>
            </a:extLst>
          </p:cNvPr>
          <p:cNvSpPr>
            <a:spLocks noGrp="1"/>
          </p:cNvSpPr>
          <p:nvPr>
            <p:ph type="title"/>
          </p:nvPr>
        </p:nvSpPr>
        <p:spPr>
          <a:xfrm>
            <a:off x="375731" y="596282"/>
            <a:ext cx="7886700" cy="994172"/>
          </a:xfrm>
        </p:spPr>
        <p:txBody>
          <a:bodyPr/>
          <a:lstStyle/>
          <a:p>
            <a:r>
              <a:rPr lang="en-US" b="1" dirty="0">
                <a:latin typeface="Futura Std Book"/>
              </a:rPr>
              <a:t>Employer Outreach</a:t>
            </a:r>
            <a:br>
              <a:rPr lang="en-US" b="1" dirty="0">
                <a:latin typeface="Futura Std Book"/>
              </a:rPr>
            </a:br>
            <a:r>
              <a:rPr lang="en-US" sz="2700" b="1" dirty="0">
                <a:solidFill>
                  <a:srgbClr val="012169"/>
                </a:solidFill>
                <a:latin typeface="Futura Std Book"/>
              </a:rPr>
              <a:t>Presenting “The Full Package”</a:t>
            </a:r>
            <a:endParaRPr lang="en-US" b="1" dirty="0">
              <a:solidFill>
                <a:srgbClr val="012169"/>
              </a:solidFill>
              <a:latin typeface="Futura Std Book"/>
            </a:endParaRPr>
          </a:p>
        </p:txBody>
      </p:sp>
      <p:sp>
        <p:nvSpPr>
          <p:cNvPr id="3" name="Content Placeholder 2">
            <a:extLst>
              <a:ext uri="{FF2B5EF4-FFF2-40B4-BE49-F238E27FC236}">
                <a16:creationId xmlns:a16="http://schemas.microsoft.com/office/drawing/2014/main" id="{0B98AEC9-0CEB-02D0-9DB4-66E6021B0083}"/>
              </a:ext>
            </a:extLst>
          </p:cNvPr>
          <p:cNvSpPr>
            <a:spLocks noGrp="1"/>
          </p:cNvSpPr>
          <p:nvPr>
            <p:ph idx="1"/>
          </p:nvPr>
        </p:nvSpPr>
        <p:spPr>
          <a:xfrm>
            <a:off x="375731" y="1828801"/>
            <a:ext cx="7886700" cy="4432918"/>
          </a:xfrm>
        </p:spPr>
        <p:txBody>
          <a:bodyPr>
            <a:normAutofit fontScale="92500" lnSpcReduction="20000"/>
          </a:bodyPr>
          <a:lstStyle/>
          <a:p>
            <a:pPr marL="0" indent="0">
              <a:buNone/>
            </a:pPr>
            <a:r>
              <a:rPr lang="en-US" sz="2700" b="1" dirty="0">
                <a:solidFill>
                  <a:srgbClr val="C4122F"/>
                </a:solidFill>
                <a:latin typeface="Futura Std Book"/>
              </a:rPr>
              <a:t>In one cohesive presentation:</a:t>
            </a:r>
          </a:p>
          <a:p>
            <a:pPr marL="342900" indent="-342900">
              <a:buAutoNum type="arabicPeriod"/>
            </a:pPr>
            <a:r>
              <a:rPr lang="en-US" sz="2700" b="1" dirty="0">
                <a:solidFill>
                  <a:srgbClr val="C4122F"/>
                </a:solidFill>
                <a:latin typeface="Futura Std Book"/>
              </a:rPr>
              <a:t>The Seven DOL Components of Apprenticeship</a:t>
            </a:r>
          </a:p>
          <a:p>
            <a:pPr marL="342900" indent="-342900">
              <a:buAutoNum type="arabicPeriod"/>
            </a:pPr>
            <a:r>
              <a:rPr lang="en-US" sz="2700" b="1" dirty="0">
                <a:solidFill>
                  <a:srgbClr val="C4122F"/>
                </a:solidFill>
                <a:latin typeface="Futura Std Book"/>
              </a:rPr>
              <a:t>Applicable WIOA Services, DCEO Tax Credit, CEJA Incentives, etc.</a:t>
            </a:r>
          </a:p>
          <a:p>
            <a:pPr marL="342900" indent="-342900">
              <a:buAutoNum type="arabicPeriod"/>
            </a:pPr>
            <a:r>
              <a:rPr lang="en-US" sz="2700" b="1" dirty="0">
                <a:solidFill>
                  <a:srgbClr val="C4122F"/>
                </a:solidFill>
                <a:latin typeface="Futura Std Book"/>
              </a:rPr>
              <a:t>The Work Process Schedules and Curricular Offerings</a:t>
            </a:r>
            <a:endParaRPr lang="en-US" sz="2400" b="1" dirty="0">
              <a:solidFill>
                <a:srgbClr val="C4122F"/>
              </a:solidFill>
              <a:latin typeface="Futura Std Book"/>
            </a:endParaRPr>
          </a:p>
          <a:p>
            <a:pPr marL="0" indent="0">
              <a:buNone/>
            </a:pPr>
            <a:endParaRPr lang="en-US" dirty="0">
              <a:solidFill>
                <a:srgbClr val="C4122F"/>
              </a:solidFill>
              <a:latin typeface="Futura Std Book"/>
            </a:endParaRPr>
          </a:p>
          <a:p>
            <a:pPr marL="0" indent="0">
              <a:buNone/>
            </a:pPr>
            <a:r>
              <a:rPr lang="en-US" dirty="0">
                <a:solidFill>
                  <a:srgbClr val="C4122F"/>
                </a:solidFill>
                <a:latin typeface="Futura Std Book"/>
              </a:rPr>
              <a:t>Follow-Up Meetings may entail:</a:t>
            </a:r>
          </a:p>
          <a:p>
            <a:r>
              <a:rPr lang="en-US" dirty="0">
                <a:solidFill>
                  <a:srgbClr val="C4122F"/>
                </a:solidFill>
                <a:latin typeface="Futura Std Book"/>
              </a:rPr>
              <a:t>Revising the </a:t>
            </a:r>
            <a:r>
              <a:rPr lang="en-US" u="sng" dirty="0">
                <a:solidFill>
                  <a:srgbClr val="C4122F"/>
                </a:solidFill>
                <a:latin typeface="Futura Std Book"/>
              </a:rPr>
              <a:t>Competencies List</a:t>
            </a:r>
          </a:p>
          <a:p>
            <a:r>
              <a:rPr lang="en-US" dirty="0">
                <a:solidFill>
                  <a:srgbClr val="C4122F"/>
                </a:solidFill>
                <a:latin typeface="Futura Std Book"/>
              </a:rPr>
              <a:t>Finalizing </a:t>
            </a:r>
            <a:r>
              <a:rPr lang="en-US" u="sng" dirty="0">
                <a:solidFill>
                  <a:srgbClr val="C4122F"/>
                </a:solidFill>
                <a:latin typeface="Futura Std Book"/>
              </a:rPr>
              <a:t>Coursework Selections</a:t>
            </a:r>
          </a:p>
          <a:p>
            <a:r>
              <a:rPr lang="en-US" dirty="0">
                <a:solidFill>
                  <a:srgbClr val="C4122F"/>
                </a:solidFill>
                <a:latin typeface="Futura Std Book"/>
              </a:rPr>
              <a:t>Discussing/Finalizing </a:t>
            </a:r>
            <a:r>
              <a:rPr lang="en-US" u="sng" dirty="0">
                <a:solidFill>
                  <a:srgbClr val="C4122F"/>
                </a:solidFill>
                <a:latin typeface="Futura Std Book"/>
              </a:rPr>
              <a:t>Progressive Wage Schedule</a:t>
            </a:r>
          </a:p>
          <a:p>
            <a:pPr marL="0" indent="0">
              <a:buNone/>
            </a:pPr>
            <a:endParaRPr lang="en-US" dirty="0">
              <a:solidFill>
                <a:srgbClr val="C4122F"/>
              </a:solidFill>
              <a:latin typeface="Tw Cen MT Condensed" panose="020B0606020104020203" pitchFamily="34" charset="0"/>
            </a:endParaRPr>
          </a:p>
        </p:txBody>
      </p:sp>
      <p:sp>
        <p:nvSpPr>
          <p:cNvPr id="4" name="Footer Placeholder 3">
            <a:extLst>
              <a:ext uri="{FF2B5EF4-FFF2-40B4-BE49-F238E27FC236}">
                <a16:creationId xmlns:a16="http://schemas.microsoft.com/office/drawing/2014/main" id="{853C6A89-2E07-05B7-417E-D6C2B6DAA32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14889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Defining apprenticeship</a:t>
            </a: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730674" y="1859280"/>
            <a:ext cx="5621488" cy="4163308"/>
          </a:xfrm>
        </p:spPr>
        <p:txBody>
          <a:bodyPr>
            <a:noAutofit/>
          </a:bodyPr>
          <a:lstStyle/>
          <a:p>
            <a:pPr marL="342900" indent="-342900">
              <a:lnSpc>
                <a:spcPct val="100000"/>
              </a:lnSpc>
              <a:spcAft>
                <a:spcPts val="1200"/>
              </a:spcAft>
            </a:pPr>
            <a:r>
              <a:rPr lang="en-US" sz="2400" b="1" i="1" dirty="0">
                <a:latin typeface="Futura Std Book" panose="020B0502020204020303"/>
              </a:rPr>
              <a:t>Apprenticeships ARE…</a:t>
            </a:r>
          </a:p>
          <a:p>
            <a:pPr marL="342900" indent="-342900">
              <a:lnSpc>
                <a:spcPct val="100000"/>
              </a:lnSpc>
              <a:spcAft>
                <a:spcPts val="1200"/>
              </a:spcAft>
              <a:buFont typeface="Arial" panose="020B0604020202020204" pitchFamily="34" charset="0"/>
              <a:buChar char="•"/>
            </a:pPr>
            <a:r>
              <a:rPr lang="en-US" sz="2400" dirty="0">
                <a:latin typeface="Futura Std Book" panose="020B0502020204020303"/>
              </a:rPr>
              <a:t>Paid jobs, usually FT with benefits</a:t>
            </a:r>
          </a:p>
          <a:p>
            <a:pPr marL="342900" indent="-342900">
              <a:lnSpc>
                <a:spcPct val="100000"/>
              </a:lnSpc>
              <a:spcAft>
                <a:spcPts val="1200"/>
              </a:spcAft>
              <a:buFont typeface="Arial" panose="020B0604020202020204" pitchFamily="34" charset="0"/>
              <a:buChar char="•"/>
            </a:pPr>
            <a:r>
              <a:rPr lang="en-US" sz="2400" dirty="0">
                <a:latin typeface="Futura Std Book" panose="020B0502020204020303"/>
              </a:rPr>
              <a:t>Found in every sector </a:t>
            </a:r>
          </a:p>
          <a:p>
            <a:pPr marL="342900" indent="-342900">
              <a:lnSpc>
                <a:spcPct val="100000"/>
              </a:lnSpc>
              <a:spcAft>
                <a:spcPts val="1200"/>
              </a:spcAft>
              <a:buFont typeface="Arial" panose="020B0604020202020204" pitchFamily="34" charset="0"/>
              <a:buChar char="•"/>
            </a:pPr>
            <a:r>
              <a:rPr lang="en-US" sz="2400" dirty="0">
                <a:latin typeface="Futura Std Book" panose="020B0502020204020303"/>
              </a:rPr>
              <a:t>Open to workers of all ages/backgrounds</a:t>
            </a:r>
          </a:p>
          <a:p>
            <a:pPr marL="342900" indent="-342900">
              <a:lnSpc>
                <a:spcPct val="100000"/>
              </a:lnSpc>
              <a:spcAft>
                <a:spcPts val="1200"/>
              </a:spcAft>
              <a:buFont typeface="Arial" panose="020B0604020202020204" pitchFamily="34" charset="0"/>
              <a:buChar char="•"/>
            </a:pPr>
            <a:r>
              <a:rPr lang="en-US" sz="2400" dirty="0">
                <a:latin typeface="Futura Std Book" panose="020B0502020204020303"/>
              </a:rPr>
              <a:t>A life-changing career opportunity for participants that can revive communities and revitalize businesses</a:t>
            </a:r>
          </a:p>
          <a:p>
            <a:pPr marL="342900" indent="-342900">
              <a:lnSpc>
                <a:spcPct val="100000"/>
              </a:lnSpc>
              <a:spcAft>
                <a:spcPts val="1200"/>
              </a:spcAft>
              <a:buFont typeface="Arial" panose="020B0604020202020204" pitchFamily="34" charset="0"/>
              <a:buChar char="•"/>
            </a:pPr>
            <a:endParaRPr lang="en-US" sz="2400" dirty="0">
              <a:latin typeface="Futura Std Book" panose="020B0502020204020303"/>
            </a:endParaRPr>
          </a:p>
          <a:p>
            <a:pPr marL="342900" indent="-342900">
              <a:lnSpc>
                <a:spcPct val="100000"/>
              </a:lnSpc>
              <a:spcAft>
                <a:spcPts val="1200"/>
              </a:spcAft>
              <a:buFont typeface="Arial" panose="020B0604020202020204" pitchFamily="34" charset="0"/>
              <a:buChar char="•"/>
            </a:pPr>
            <a:endParaRPr lang="en-US" sz="2400" dirty="0">
              <a:latin typeface="Futura Std Book" panose="020B0502020204020303"/>
            </a:endParaRPr>
          </a:p>
          <a:p>
            <a:pPr>
              <a:lnSpc>
                <a:spcPct val="100000"/>
              </a:lnSpc>
              <a:spcAft>
                <a:spcPts val="1200"/>
              </a:spcAft>
            </a:pPr>
            <a:r>
              <a:rPr lang="en-US" sz="2400" dirty="0">
                <a:latin typeface="Futura Std Book" panose="020B0502020204020303"/>
              </a:rPr>
              <a:t>	</a:t>
            </a:r>
          </a:p>
        </p:txBody>
      </p:sp>
      <p:pic>
        <p:nvPicPr>
          <p:cNvPr id="4" name="Graphic 3" descr="Checkmark with solid fill">
            <a:extLst>
              <a:ext uri="{FF2B5EF4-FFF2-40B4-BE49-F238E27FC236}">
                <a16:creationId xmlns:a16="http://schemas.microsoft.com/office/drawing/2014/main" id="{F40CDCD6-E160-90C4-35DF-056D8E7B36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3990" y="2656882"/>
            <a:ext cx="1926077" cy="1926077"/>
          </a:xfrm>
          <a:prstGeom prst="rect">
            <a:avLst/>
          </a:prstGeom>
        </p:spPr>
      </p:pic>
    </p:spTree>
    <p:extLst>
      <p:ext uri="{BB962C8B-B14F-4D97-AF65-F5344CB8AC3E}">
        <p14:creationId xmlns:p14="http://schemas.microsoft.com/office/powerpoint/2010/main" val="1633812890"/>
      </p:ext>
    </p:extLst>
  </p:cSld>
  <p:clrMapOvr>
    <a:masterClrMapping/>
  </p:clrMapOvr>
  <p:transition spd="slow" advClick="0" advTm="3000">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D5A47-77FA-E869-817C-207BF0C75555}"/>
              </a:ext>
            </a:extLst>
          </p:cNvPr>
          <p:cNvSpPr>
            <a:spLocks noGrp="1"/>
          </p:cNvSpPr>
          <p:nvPr>
            <p:ph type="title"/>
          </p:nvPr>
        </p:nvSpPr>
        <p:spPr>
          <a:xfrm>
            <a:off x="356275" y="746547"/>
            <a:ext cx="7886700" cy="994172"/>
          </a:xfrm>
        </p:spPr>
        <p:txBody>
          <a:bodyPr/>
          <a:lstStyle/>
          <a:p>
            <a:r>
              <a:rPr lang="en-US" b="1" dirty="0">
                <a:latin typeface="Futura Std Book"/>
              </a:rPr>
              <a:t>Employer Outreach</a:t>
            </a:r>
            <a:br>
              <a:rPr lang="en-US" dirty="0">
                <a:latin typeface="Tw Cen MT Condensed Extra Bold" panose="020B0803020202020204" pitchFamily="34" charset="0"/>
              </a:rPr>
            </a:br>
            <a:r>
              <a:rPr lang="en-US" sz="3600" b="1" dirty="0">
                <a:solidFill>
                  <a:srgbClr val="012169"/>
                </a:solidFill>
                <a:latin typeface="Futura Std Book"/>
              </a:rPr>
              <a:t>Miscellaneous Info Required</a:t>
            </a:r>
            <a:endParaRPr lang="en-US" sz="6000" b="1" dirty="0">
              <a:solidFill>
                <a:srgbClr val="012169"/>
              </a:solidFill>
              <a:latin typeface="Futura Std Book"/>
            </a:endParaRPr>
          </a:p>
        </p:txBody>
      </p:sp>
      <p:sp>
        <p:nvSpPr>
          <p:cNvPr id="3" name="Content Placeholder 2">
            <a:extLst>
              <a:ext uri="{FF2B5EF4-FFF2-40B4-BE49-F238E27FC236}">
                <a16:creationId xmlns:a16="http://schemas.microsoft.com/office/drawing/2014/main" id="{0B98AEC9-0CEB-02D0-9DB4-66E6021B0083}"/>
              </a:ext>
            </a:extLst>
          </p:cNvPr>
          <p:cNvSpPr>
            <a:spLocks noGrp="1"/>
          </p:cNvSpPr>
          <p:nvPr>
            <p:ph idx="1"/>
          </p:nvPr>
        </p:nvSpPr>
        <p:spPr>
          <a:xfrm>
            <a:off x="356275" y="2200963"/>
            <a:ext cx="6511453" cy="3695144"/>
          </a:xfrm>
        </p:spPr>
        <p:txBody>
          <a:bodyPr>
            <a:normAutofit fontScale="92500" lnSpcReduction="10000"/>
          </a:bodyPr>
          <a:lstStyle/>
          <a:p>
            <a:r>
              <a:rPr lang="en-US" b="1" dirty="0">
                <a:solidFill>
                  <a:srgbClr val="C4122F"/>
                </a:solidFill>
                <a:latin typeface="Futura Std Book"/>
              </a:rPr>
              <a:t>Size of Company</a:t>
            </a:r>
          </a:p>
          <a:p>
            <a:r>
              <a:rPr lang="en-US" b="1" dirty="0">
                <a:solidFill>
                  <a:srgbClr val="C4122F"/>
                </a:solidFill>
                <a:latin typeface="Futura Std Book"/>
              </a:rPr>
              <a:t>Address</a:t>
            </a:r>
          </a:p>
          <a:p>
            <a:r>
              <a:rPr lang="en-US" b="1" dirty="0">
                <a:solidFill>
                  <a:srgbClr val="C4122F"/>
                </a:solidFill>
                <a:latin typeface="Futura Std Book"/>
              </a:rPr>
              <a:t>Complaint Contact</a:t>
            </a:r>
          </a:p>
          <a:p>
            <a:r>
              <a:rPr lang="en-US" b="1" dirty="0">
                <a:solidFill>
                  <a:srgbClr val="C4122F"/>
                </a:solidFill>
                <a:latin typeface="Futura Std Book"/>
              </a:rPr>
              <a:t>Hiring Procedures </a:t>
            </a:r>
          </a:p>
          <a:p>
            <a:r>
              <a:rPr lang="en-US" b="1" dirty="0">
                <a:solidFill>
                  <a:srgbClr val="C4122F"/>
                </a:solidFill>
                <a:latin typeface="Futura Std Book"/>
              </a:rPr>
              <a:t>Minimum Hiring Requirements</a:t>
            </a:r>
          </a:p>
          <a:p>
            <a:r>
              <a:rPr lang="en-US" b="1" dirty="0">
                <a:solidFill>
                  <a:srgbClr val="C4122F"/>
                </a:solidFill>
                <a:latin typeface="Futura Std Book"/>
              </a:rPr>
              <a:t>Interest in opening program to other employers?</a:t>
            </a:r>
          </a:p>
          <a:p>
            <a:r>
              <a:rPr lang="en-US" b="1" dirty="0">
                <a:solidFill>
                  <a:srgbClr val="C4122F"/>
                </a:solidFill>
                <a:latin typeface="Futura Std Book"/>
              </a:rPr>
              <a:t>Paid classroom time?*</a:t>
            </a:r>
          </a:p>
        </p:txBody>
      </p:sp>
      <p:sp>
        <p:nvSpPr>
          <p:cNvPr id="4" name="Footer Placeholder 3">
            <a:extLst>
              <a:ext uri="{FF2B5EF4-FFF2-40B4-BE49-F238E27FC236}">
                <a16:creationId xmlns:a16="http://schemas.microsoft.com/office/drawing/2014/main" id="{853C6A89-2E07-05B7-417E-D6C2B6DAA32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623918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584202" y="1902935"/>
            <a:ext cx="7953374" cy="637788"/>
          </a:xfrm>
        </p:spPr>
        <p:txBody>
          <a:bodyPr/>
          <a:lstStyle/>
          <a:p>
            <a:pPr algn="ctr"/>
            <a:r>
              <a:rPr lang="en-US" sz="19900" dirty="0">
                <a:solidFill>
                  <a:schemeClr val="tx2"/>
                </a:solidFill>
                <a:cs typeface="+mn-cs"/>
              </a:rPr>
              <a:t>Q&amp;A</a:t>
            </a:r>
          </a:p>
          <a:p>
            <a:pPr algn="ctr"/>
            <a:endParaRPr lang="en-US" sz="2800" dirty="0">
              <a:solidFill>
                <a:schemeClr val="tx2"/>
              </a:solidFill>
              <a:cs typeface="+mn-cs"/>
            </a:endParaRPr>
          </a:p>
        </p:txBody>
      </p:sp>
      <p:sp>
        <p:nvSpPr>
          <p:cNvPr id="6" name="Text Placeholder 5">
            <a:extLst>
              <a:ext uri="{FF2B5EF4-FFF2-40B4-BE49-F238E27FC236}">
                <a16:creationId xmlns:a16="http://schemas.microsoft.com/office/drawing/2014/main" id="{785491CD-AD04-8ABF-2CF9-9518165ED196}"/>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19784130"/>
      </p:ext>
    </p:extLst>
  </p:cSld>
  <p:clrMapOvr>
    <a:masterClrMapping/>
  </p:clrMapOvr>
  <p:transition spd="slow" advClick="0" advTm="3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Defining apprenticeship</a:t>
            </a: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632847" y="1896895"/>
            <a:ext cx="7878305" cy="4291064"/>
          </a:xfrm>
        </p:spPr>
        <p:txBody>
          <a:bodyPr>
            <a:noAutofit/>
          </a:bodyPr>
          <a:lstStyle/>
          <a:p>
            <a:pPr marL="342900" indent="-342900" algn="ctr">
              <a:lnSpc>
                <a:spcPct val="100000"/>
              </a:lnSpc>
              <a:spcAft>
                <a:spcPts val="1200"/>
              </a:spcAft>
            </a:pPr>
            <a:r>
              <a:rPr lang="en-US" sz="4400" b="1" dirty="0">
                <a:latin typeface="Futura Std Book" panose="020B0502020204020303"/>
              </a:rPr>
              <a:t>Most of all, apprenticeship is</a:t>
            </a:r>
            <a:endParaRPr lang="en-US" sz="2800" b="1" dirty="0">
              <a:latin typeface="Futura Std Book" panose="020B0502020204020303"/>
            </a:endParaRPr>
          </a:p>
          <a:p>
            <a:pPr marL="342900" indent="-342900" algn="ctr">
              <a:lnSpc>
                <a:spcPct val="100000"/>
              </a:lnSpc>
              <a:spcAft>
                <a:spcPts val="1200"/>
              </a:spcAft>
            </a:pPr>
            <a:r>
              <a:rPr lang="en-US" sz="8000" b="1" dirty="0">
                <a:solidFill>
                  <a:schemeClr val="tx2"/>
                </a:solidFill>
                <a:latin typeface="Futura Std Book" panose="020B0502020204020303"/>
              </a:rPr>
              <a:t>AN </a:t>
            </a:r>
            <a:r>
              <a:rPr lang="en-US" sz="8000" b="1" u="sng" dirty="0">
                <a:solidFill>
                  <a:schemeClr val="tx2"/>
                </a:solidFill>
                <a:latin typeface="Futura Std Book" panose="020B0502020204020303"/>
              </a:rPr>
              <a:t>INVESTMENT</a:t>
            </a:r>
          </a:p>
          <a:p>
            <a:pPr marL="342900" indent="-342900" algn="ctr">
              <a:lnSpc>
                <a:spcPct val="100000"/>
              </a:lnSpc>
              <a:spcAft>
                <a:spcPts val="1200"/>
              </a:spcAft>
            </a:pPr>
            <a:r>
              <a:rPr lang="en-US" sz="5400" b="1" dirty="0">
                <a:solidFill>
                  <a:schemeClr val="tx2"/>
                </a:solidFill>
                <a:latin typeface="Futura Std Book" panose="020B0502020204020303"/>
              </a:rPr>
              <a:t>in training and retaining skilled talent.</a:t>
            </a:r>
          </a:p>
          <a:p>
            <a:pPr marL="342900" indent="-342900">
              <a:lnSpc>
                <a:spcPct val="100000"/>
              </a:lnSpc>
              <a:spcAft>
                <a:spcPts val="1200"/>
              </a:spcAft>
              <a:buFont typeface="Arial" panose="020B0604020202020204" pitchFamily="34" charset="0"/>
              <a:buChar char="•"/>
            </a:pPr>
            <a:endParaRPr lang="en-US" sz="2400" dirty="0">
              <a:latin typeface="Futura Std Book" panose="020B0502020204020303"/>
            </a:endParaRPr>
          </a:p>
          <a:p>
            <a:pPr marL="342900" indent="-342900">
              <a:lnSpc>
                <a:spcPct val="100000"/>
              </a:lnSpc>
              <a:spcAft>
                <a:spcPts val="1200"/>
              </a:spcAft>
              <a:buFont typeface="Arial" panose="020B0604020202020204" pitchFamily="34" charset="0"/>
              <a:buChar char="•"/>
            </a:pPr>
            <a:endParaRPr lang="en-US" sz="2400" dirty="0">
              <a:latin typeface="Futura Std Book" panose="020B0502020204020303"/>
            </a:endParaRPr>
          </a:p>
          <a:p>
            <a:pPr>
              <a:lnSpc>
                <a:spcPct val="100000"/>
              </a:lnSpc>
              <a:spcAft>
                <a:spcPts val="1200"/>
              </a:spcAft>
            </a:pPr>
            <a:r>
              <a:rPr lang="en-US" sz="2400" dirty="0">
                <a:latin typeface="Futura Std Book" panose="020B0502020204020303"/>
              </a:rPr>
              <a:t>	</a:t>
            </a:r>
          </a:p>
        </p:txBody>
      </p:sp>
    </p:spTree>
    <p:extLst>
      <p:ext uri="{BB962C8B-B14F-4D97-AF65-F5344CB8AC3E}">
        <p14:creationId xmlns:p14="http://schemas.microsoft.com/office/powerpoint/2010/main" val="1844600428"/>
      </p:ext>
    </p:extLst>
  </p:cSld>
  <p:clrMapOvr>
    <a:masterClrMapping/>
  </p:clrMapOvr>
  <p:transition spd="slow" advClick="0" advTm="3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Defining apprenticeship</a:t>
            </a: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632847" y="1731524"/>
            <a:ext cx="7878305" cy="4291064"/>
          </a:xfrm>
        </p:spPr>
        <p:txBody>
          <a:bodyPr>
            <a:noAutofit/>
          </a:bodyPr>
          <a:lstStyle/>
          <a:p>
            <a:pPr marL="342900" indent="-342900">
              <a:lnSpc>
                <a:spcPct val="100000"/>
              </a:lnSpc>
              <a:spcAft>
                <a:spcPts val="1200"/>
              </a:spcAft>
            </a:pPr>
            <a:r>
              <a:rPr lang="en-US" sz="3200" dirty="0">
                <a:latin typeface="Futura Std Book" panose="020B0502020204020303"/>
              </a:rPr>
              <a:t>An apprenticeship which </a:t>
            </a:r>
            <a:r>
              <a:rPr lang="en-US" sz="3200" b="1" u="sng" dirty="0">
                <a:latin typeface="Futura Std Book" panose="020B0502020204020303"/>
              </a:rPr>
              <a:t>does not sufficiently train</a:t>
            </a:r>
            <a:r>
              <a:rPr lang="en-US" sz="3200" dirty="0">
                <a:latin typeface="Futura Std Book" panose="020B0502020204020303"/>
              </a:rPr>
              <a:t> or has been designed in such a way </a:t>
            </a:r>
            <a:r>
              <a:rPr lang="en-US" sz="3200" b="1" dirty="0">
                <a:latin typeface="Futura Std Book" panose="020B0502020204020303"/>
              </a:rPr>
              <a:t>that </a:t>
            </a:r>
            <a:r>
              <a:rPr lang="en-US" sz="3200" b="1" u="sng" dirty="0">
                <a:latin typeface="Futura Std Book" panose="020B0502020204020303"/>
              </a:rPr>
              <a:t>it will not retain </a:t>
            </a:r>
            <a:r>
              <a:rPr lang="en-US" sz="3200" b="1" dirty="0">
                <a:latin typeface="Futura Std Book" panose="020B0502020204020303"/>
              </a:rPr>
              <a:t>skilled talent </a:t>
            </a:r>
            <a:r>
              <a:rPr lang="en-US" sz="3200" dirty="0">
                <a:latin typeface="Futura Std Book" panose="020B0502020204020303"/>
              </a:rPr>
              <a:t>is functionally </a:t>
            </a:r>
            <a:r>
              <a:rPr lang="en-US" sz="3200" b="1" dirty="0">
                <a:latin typeface="Futura Std Book" panose="020B0502020204020303"/>
              </a:rPr>
              <a:t>null and void. </a:t>
            </a:r>
          </a:p>
          <a:p>
            <a:pPr marL="342900" indent="-342900">
              <a:lnSpc>
                <a:spcPct val="100000"/>
              </a:lnSpc>
              <a:spcAft>
                <a:spcPts val="1200"/>
              </a:spcAft>
            </a:pPr>
            <a:r>
              <a:rPr lang="en-US" sz="3200" dirty="0">
                <a:solidFill>
                  <a:schemeClr val="tx2"/>
                </a:solidFill>
                <a:latin typeface="Futura Std Book" panose="020B0502020204020303"/>
              </a:rPr>
              <a:t>It is our role to ensure that employers not only invest in registered apprenticeship, </a:t>
            </a:r>
            <a:r>
              <a:rPr lang="en-US" sz="3200" b="1" dirty="0">
                <a:solidFill>
                  <a:schemeClr val="tx2"/>
                </a:solidFill>
                <a:latin typeface="Futura Std Book" panose="020B0502020204020303"/>
              </a:rPr>
              <a:t>but that they make a worthwhile investment. </a:t>
            </a:r>
            <a:endParaRPr lang="en-US" sz="4000" b="1" dirty="0">
              <a:solidFill>
                <a:schemeClr val="tx2"/>
              </a:solidFill>
              <a:latin typeface="Futura Std Book" panose="020B0502020204020303"/>
            </a:endParaRPr>
          </a:p>
          <a:p>
            <a:pPr marL="342900" indent="-342900">
              <a:lnSpc>
                <a:spcPct val="100000"/>
              </a:lnSpc>
              <a:spcAft>
                <a:spcPts val="1200"/>
              </a:spcAft>
              <a:buFont typeface="Arial" panose="020B0604020202020204" pitchFamily="34" charset="0"/>
              <a:buChar char="•"/>
            </a:pPr>
            <a:endParaRPr lang="en-US" sz="2400" dirty="0">
              <a:latin typeface="Futura Std Book" panose="020B0502020204020303"/>
            </a:endParaRPr>
          </a:p>
          <a:p>
            <a:pPr marL="342900" indent="-342900">
              <a:lnSpc>
                <a:spcPct val="100000"/>
              </a:lnSpc>
              <a:spcAft>
                <a:spcPts val="1200"/>
              </a:spcAft>
              <a:buFont typeface="Arial" panose="020B0604020202020204" pitchFamily="34" charset="0"/>
              <a:buChar char="•"/>
            </a:pPr>
            <a:endParaRPr lang="en-US" sz="2400" dirty="0">
              <a:latin typeface="Futura Std Book" panose="020B0502020204020303"/>
            </a:endParaRPr>
          </a:p>
          <a:p>
            <a:pPr>
              <a:lnSpc>
                <a:spcPct val="100000"/>
              </a:lnSpc>
              <a:spcAft>
                <a:spcPts val="1200"/>
              </a:spcAft>
            </a:pPr>
            <a:r>
              <a:rPr lang="en-US" sz="2400" dirty="0">
                <a:latin typeface="Futura Std Book" panose="020B0502020204020303"/>
              </a:rPr>
              <a:t>	</a:t>
            </a:r>
          </a:p>
        </p:txBody>
      </p:sp>
    </p:spTree>
    <p:extLst>
      <p:ext uri="{BB962C8B-B14F-4D97-AF65-F5344CB8AC3E}">
        <p14:creationId xmlns:p14="http://schemas.microsoft.com/office/powerpoint/2010/main" val="1578221445"/>
      </p:ext>
    </p:extLst>
  </p:cSld>
  <p:clrMapOvr>
    <a:masterClrMapping/>
  </p:clrMapOvr>
  <p:transition spd="slow" advClick="0" advTm="3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About apprenticeship Illinois:</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1459150"/>
            <a:ext cx="6331606" cy="4669277"/>
          </a:xfrm>
        </p:spPr>
        <p:txBody>
          <a:bodyPr>
            <a:noAutofit/>
          </a:bodyPr>
          <a:lstStyle/>
          <a:p>
            <a:pPr marL="342900" indent="-342900">
              <a:lnSpc>
                <a:spcPct val="100000"/>
              </a:lnSpc>
              <a:spcAft>
                <a:spcPts val="1200"/>
              </a:spcAft>
            </a:pPr>
            <a:r>
              <a:rPr lang="en-US" sz="2400" b="1" dirty="0">
                <a:latin typeface="Futura Std Book" panose="020B0502020204020303"/>
              </a:rPr>
              <a:t>Our Regional Specialists will…</a:t>
            </a:r>
            <a:endParaRPr lang="en-US" sz="2400" dirty="0">
              <a:latin typeface="Futura Std Book" panose="020B0502020204020303"/>
            </a:endParaRP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Conduct in-person and virtual apprenticeship outreach through events and employer consultations</a:t>
            </a: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Receive and pursue referrals received to the Apprenticeship Illinois website</a:t>
            </a: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Work with employers to fully develop and register their apprenticeship programs from start to finish</a:t>
            </a: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Connect employers to intermediary partners and other applicable services</a:t>
            </a:r>
          </a:p>
          <a:p>
            <a:pPr marL="1200150" lvl="2" indent="-285750">
              <a:spcBef>
                <a:spcPts val="0"/>
              </a:spcBef>
              <a:spcAft>
                <a:spcPts val="1200"/>
              </a:spcAft>
              <a:buFont typeface="Courier New" panose="02070309020205020404" pitchFamily="49" charset="0"/>
              <a:buChar char="o"/>
            </a:pPr>
            <a:endParaRPr lang="en-US" dirty="0">
              <a:latin typeface="Futura Std Book" panose="020B0502020204020303"/>
              <a:ea typeface="Times New Roman" panose="02020603050405020304" pitchFamily="18" charset="0"/>
              <a:cs typeface="Calibri" panose="020F0502020204030204" pitchFamily="34" charset="0"/>
            </a:endParaRPr>
          </a:p>
          <a:p>
            <a:pPr marL="1200150" lvl="2" indent="-285750">
              <a:spcBef>
                <a:spcPts val="0"/>
              </a:spcBef>
              <a:spcAft>
                <a:spcPts val="1200"/>
              </a:spcAft>
              <a:buFont typeface="Courier New" panose="02070309020205020404" pitchFamily="49" charset="0"/>
              <a:buChar char="o"/>
            </a:pPr>
            <a:endParaRPr lang="en-US" dirty="0">
              <a:effectLst/>
              <a:latin typeface="Futura Std Book" panose="020B0502020204020303"/>
              <a:ea typeface="Times New Roman" panose="02020603050405020304" pitchFamily="18" charset="0"/>
              <a:cs typeface="Calibri" panose="020F0502020204030204" pitchFamily="34" charset="0"/>
            </a:endParaRPr>
          </a:p>
          <a:p>
            <a:pPr marL="457200" marR="0" lvl="1" indent="0">
              <a:spcBef>
                <a:spcPts val="0"/>
              </a:spcBef>
              <a:spcAft>
                <a:spcPts val="0"/>
              </a:spcAft>
              <a:buNone/>
            </a:pPr>
            <a:r>
              <a:rPr lang="en-US" sz="1800" dirty="0">
                <a:effectLst/>
                <a:latin typeface="Futura Std Book" panose="020B0502020204020303"/>
                <a:ea typeface="Calibri" panose="020F0502020204030204" pitchFamily="34" charset="0"/>
                <a:cs typeface="Times New Roman" panose="02020603050405020304" pitchFamily="18" charset="0"/>
              </a:rPr>
              <a:t>	</a:t>
            </a:r>
            <a:endParaRPr lang="en-US" dirty="0">
              <a:effectLst/>
              <a:latin typeface="Futura Std Book" panose="020B0502020204020303"/>
              <a:ea typeface="Calibri" panose="020F0502020204030204" pitchFamily="34" charset="0"/>
            </a:endParaRPr>
          </a:p>
          <a:p>
            <a:pPr marL="457200" marR="0" lvl="1" indent="0">
              <a:spcBef>
                <a:spcPts val="0"/>
              </a:spcBef>
              <a:spcAft>
                <a:spcPts val="0"/>
              </a:spcAft>
              <a:buNone/>
            </a:pP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4" name="Graphic 3" descr="Social network with solid fill">
            <a:extLst>
              <a:ext uri="{FF2B5EF4-FFF2-40B4-BE49-F238E27FC236}">
                <a16:creationId xmlns:a16="http://schemas.microsoft.com/office/drawing/2014/main" id="{7416F490-40FE-75BF-B43D-48085114EB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38515" y="2916922"/>
            <a:ext cx="2201203" cy="2201203"/>
          </a:xfrm>
          <a:prstGeom prst="rect">
            <a:avLst/>
          </a:prstGeom>
        </p:spPr>
      </p:pic>
    </p:spTree>
    <p:extLst>
      <p:ext uri="{BB962C8B-B14F-4D97-AF65-F5344CB8AC3E}">
        <p14:creationId xmlns:p14="http://schemas.microsoft.com/office/powerpoint/2010/main" val="3184087889"/>
      </p:ext>
    </p:extLst>
  </p:cSld>
  <p:clrMapOvr>
    <a:masterClrMapping/>
  </p:clrMapOvr>
  <p:transition spd="slow" advClick="0" advTm="3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F1A830-42B9-9E66-62F8-FEAE8488CE9A}"/>
              </a:ext>
            </a:extLst>
          </p:cNvPr>
          <p:cNvSpPr>
            <a:spLocks noGrp="1"/>
          </p:cNvSpPr>
          <p:nvPr>
            <p:ph type="body" sz="quarter" idx="10"/>
          </p:nvPr>
        </p:nvSpPr>
        <p:spPr>
          <a:xfrm>
            <a:off x="595313" y="2064541"/>
            <a:ext cx="7953374" cy="511013"/>
          </a:xfrm>
        </p:spPr>
        <p:txBody>
          <a:bodyPr/>
          <a:lstStyle/>
          <a:p>
            <a:pPr algn="ctr"/>
            <a:r>
              <a:rPr lang="en-US" sz="3200" dirty="0"/>
              <a:t>The Seven Components of </a:t>
            </a:r>
          </a:p>
          <a:p>
            <a:pPr algn="ctr"/>
            <a:r>
              <a:rPr lang="en-US" sz="3200" dirty="0"/>
              <a:t>registered apprenticeship</a:t>
            </a:r>
          </a:p>
        </p:txBody>
      </p:sp>
      <p:pic>
        <p:nvPicPr>
          <p:cNvPr id="4" name="Graphic 3" descr="Group brainstorm with solid fill">
            <a:extLst>
              <a:ext uri="{FF2B5EF4-FFF2-40B4-BE49-F238E27FC236}">
                <a16:creationId xmlns:a16="http://schemas.microsoft.com/office/drawing/2014/main" id="{2B5AD970-C41C-261F-508B-B21E179EA6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0247" y="3736498"/>
            <a:ext cx="1562520" cy="1562520"/>
          </a:xfrm>
          <a:prstGeom prst="rect">
            <a:avLst/>
          </a:prstGeom>
        </p:spPr>
      </p:pic>
      <p:pic>
        <p:nvPicPr>
          <p:cNvPr id="5" name="Graphic 4" descr="Money with solid fill">
            <a:extLst>
              <a:ext uri="{FF2B5EF4-FFF2-40B4-BE49-F238E27FC236}">
                <a16:creationId xmlns:a16="http://schemas.microsoft.com/office/drawing/2014/main" id="{218D57C6-D005-DA12-02F4-504F759913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4472" y="5128506"/>
            <a:ext cx="1446988" cy="1446988"/>
          </a:xfrm>
          <a:prstGeom prst="rect">
            <a:avLst/>
          </a:prstGeom>
        </p:spPr>
      </p:pic>
      <p:pic>
        <p:nvPicPr>
          <p:cNvPr id="6" name="Graphic 5" descr="Questions with solid fill">
            <a:extLst>
              <a:ext uri="{FF2B5EF4-FFF2-40B4-BE49-F238E27FC236}">
                <a16:creationId xmlns:a16="http://schemas.microsoft.com/office/drawing/2014/main" id="{C52B8092-07EC-E20F-4D17-90DC328BB5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94758" y="3725148"/>
            <a:ext cx="1510429" cy="1510429"/>
          </a:xfrm>
          <a:prstGeom prst="rect">
            <a:avLst/>
          </a:prstGeom>
        </p:spPr>
      </p:pic>
      <p:pic>
        <p:nvPicPr>
          <p:cNvPr id="7" name="Graphic 6" descr="Classroom with solid fill">
            <a:extLst>
              <a:ext uri="{FF2B5EF4-FFF2-40B4-BE49-F238E27FC236}">
                <a16:creationId xmlns:a16="http://schemas.microsoft.com/office/drawing/2014/main" id="{4DCE8C47-8241-B25C-0A08-E67FE60E5BC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53179" y="5065065"/>
            <a:ext cx="1510429" cy="1510429"/>
          </a:xfrm>
          <a:prstGeom prst="rect">
            <a:avLst/>
          </a:prstGeom>
        </p:spPr>
      </p:pic>
      <p:pic>
        <p:nvPicPr>
          <p:cNvPr id="9" name="Graphic 8" descr="Construction worker female with solid fill">
            <a:extLst>
              <a:ext uri="{FF2B5EF4-FFF2-40B4-BE49-F238E27FC236}">
                <a16:creationId xmlns:a16="http://schemas.microsoft.com/office/drawing/2014/main" id="{46DD0E94-BBA0-FB5A-3B0F-22CFC0091BE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064769" y="4919815"/>
            <a:ext cx="1630835" cy="1630835"/>
          </a:xfrm>
          <a:prstGeom prst="rect">
            <a:avLst/>
          </a:prstGeom>
        </p:spPr>
      </p:pic>
      <p:pic>
        <p:nvPicPr>
          <p:cNvPr id="10" name="Graphic 9" descr="Diploma with solid fill">
            <a:extLst>
              <a:ext uri="{FF2B5EF4-FFF2-40B4-BE49-F238E27FC236}">
                <a16:creationId xmlns:a16="http://schemas.microsoft.com/office/drawing/2014/main" id="{B217DCAD-8EB9-184A-3C6A-6356EFBBE7D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332918" y="3668183"/>
            <a:ext cx="1630835" cy="1630835"/>
          </a:xfrm>
          <a:prstGeom prst="rect">
            <a:avLst/>
          </a:prstGeom>
        </p:spPr>
      </p:pic>
      <p:pic>
        <p:nvPicPr>
          <p:cNvPr id="12" name="Graphic 11" descr="Business Growth with solid fill">
            <a:extLst>
              <a:ext uri="{FF2B5EF4-FFF2-40B4-BE49-F238E27FC236}">
                <a16:creationId xmlns:a16="http://schemas.microsoft.com/office/drawing/2014/main" id="{4314B94B-BE35-9CE8-93EB-6D712BA4E2F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194793" y="3725148"/>
            <a:ext cx="1510428" cy="1510428"/>
          </a:xfrm>
          <a:prstGeom prst="rect">
            <a:avLst/>
          </a:prstGeom>
        </p:spPr>
      </p:pic>
    </p:spTree>
    <p:extLst>
      <p:ext uri="{BB962C8B-B14F-4D97-AF65-F5344CB8AC3E}">
        <p14:creationId xmlns:p14="http://schemas.microsoft.com/office/powerpoint/2010/main" val="2688642301"/>
      </p:ext>
    </p:extLst>
  </p:cSld>
  <p:clrMapOvr>
    <a:masterClrMapping/>
  </p:clrMapOvr>
  <p:transition spd="slow" advClick="0" advTm="30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1. Apprenticeships are...</a:t>
            </a:r>
          </a:p>
          <a:p>
            <a:r>
              <a:rPr lang="en-US" sz="2800" dirty="0">
                <a:solidFill>
                  <a:schemeClr val="tx2"/>
                </a:solidFill>
                <a:cs typeface="+mn-cs"/>
              </a:rPr>
              <a:t>    business-driven.</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730674" y="1859280"/>
            <a:ext cx="5621488" cy="4163308"/>
          </a:xfrm>
        </p:spPr>
        <p:txBody>
          <a:bodyPr>
            <a:noAutofit/>
          </a:bodyPr>
          <a:lstStyle/>
          <a:p>
            <a:pPr marL="342900" indent="-342900">
              <a:lnSpc>
                <a:spcPct val="100000"/>
              </a:lnSpc>
              <a:spcAft>
                <a:spcPts val="1200"/>
              </a:spcAft>
            </a:pPr>
            <a:r>
              <a:rPr lang="en-US" sz="2400" b="1" i="1" dirty="0">
                <a:latin typeface="Futura Std Book" panose="020B0502020204020303"/>
              </a:rPr>
              <a:t>What does this mean?</a:t>
            </a:r>
            <a:endParaRPr lang="en-US" sz="2400" i="1" dirty="0">
              <a:latin typeface="Futura Std Book" panose="020B0502020204020303"/>
            </a:endParaRP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Employers have final say on program design</a:t>
            </a:r>
            <a:endParaRPr lang="en-US" dirty="0">
              <a:effectLst/>
              <a:latin typeface="Futura Std Book" panose="020B0502020204020303"/>
              <a:ea typeface="Calibri" panose="020F0502020204030204" pitchFamily="34" charset="0"/>
            </a:endParaRPr>
          </a:p>
          <a:p>
            <a:pPr marL="742950" marR="0" lvl="1" indent="-285750">
              <a:spcBef>
                <a:spcPts val="0"/>
              </a:spcBef>
              <a:spcAft>
                <a:spcPts val="1200"/>
              </a:spcAft>
              <a:buFont typeface="Courier New" panose="02070309020205020404" pitchFamily="49" charset="0"/>
              <a:buChar char="o"/>
            </a:pPr>
            <a:r>
              <a:rPr lang="en-US" dirty="0">
                <a:effectLst/>
                <a:latin typeface="Futura Std Book" panose="020B0502020204020303"/>
                <a:ea typeface="Times New Roman" panose="02020603050405020304" pitchFamily="18" charset="0"/>
                <a:cs typeface="Calibri" panose="020F0502020204030204" pitchFamily="34" charset="0"/>
              </a:rPr>
              <a:t>The Specialist role is about </a:t>
            </a:r>
            <a:r>
              <a:rPr lang="en-US" b="1" dirty="0">
                <a:effectLst/>
                <a:latin typeface="Futura Std Book" panose="020B0502020204020303"/>
                <a:ea typeface="Times New Roman" panose="02020603050405020304" pitchFamily="18" charset="0"/>
                <a:cs typeface="Calibri" panose="020F0502020204030204" pitchFamily="34" charset="0"/>
              </a:rPr>
              <a:t>empowering program registration </a:t>
            </a:r>
            <a:r>
              <a:rPr lang="en-US" dirty="0">
                <a:effectLst/>
                <a:latin typeface="Futura Std Book" panose="020B0502020204020303"/>
                <a:ea typeface="Times New Roman" panose="02020603050405020304" pitchFamily="18" charset="0"/>
                <a:cs typeface="Calibri" panose="020F0502020204030204" pitchFamily="34" charset="0"/>
              </a:rPr>
              <a:t>and</a:t>
            </a:r>
            <a:r>
              <a:rPr lang="en-US" b="1" dirty="0">
                <a:effectLst/>
                <a:latin typeface="Futura Std Book" panose="020B0502020204020303"/>
                <a:ea typeface="Times New Roman" panose="02020603050405020304" pitchFamily="18" charset="0"/>
                <a:cs typeface="Calibri" panose="020F0502020204030204" pitchFamily="34" charset="0"/>
              </a:rPr>
              <a:t> ensuring program quality</a:t>
            </a:r>
            <a:r>
              <a:rPr lang="en-US" dirty="0">
                <a:effectLst/>
                <a:latin typeface="Futura Std Book" panose="020B0502020204020303"/>
                <a:ea typeface="Times New Roman" panose="02020603050405020304" pitchFamily="18" charset="0"/>
                <a:cs typeface="Calibri" panose="020F0502020204030204" pitchFamily="34" charset="0"/>
              </a:rPr>
              <a:t>.</a:t>
            </a:r>
          </a:p>
          <a:p>
            <a:pPr marL="739775" lvl="2" indent="174625">
              <a:spcBef>
                <a:spcPts val="0"/>
              </a:spcBef>
              <a:spcAft>
                <a:spcPts val="1200"/>
              </a:spcAft>
              <a:buFont typeface="Courier New" panose="02070309020205020404" pitchFamily="49" charset="0"/>
              <a:buChar char="o"/>
            </a:pPr>
            <a:r>
              <a:rPr lang="en-US" dirty="0">
                <a:latin typeface="Futura Std Book" panose="020B0502020204020303"/>
                <a:ea typeface="Calibri" panose="020F0502020204030204" pitchFamily="34" charset="0"/>
                <a:cs typeface="Calibri" panose="020F0502020204030204" pitchFamily="34" charset="0"/>
              </a:rPr>
              <a:t>Find opportunities to include employer input/customization</a:t>
            </a:r>
          </a:p>
          <a:p>
            <a:pPr marL="739775" lvl="2" indent="117475">
              <a:spcBef>
                <a:spcPts val="0"/>
              </a:spcBef>
              <a:spcAft>
                <a:spcPts val="1200"/>
              </a:spcAft>
              <a:buFont typeface="Courier New" panose="02070309020205020404" pitchFamily="49" charset="0"/>
              <a:buChar char="o"/>
            </a:pPr>
            <a:r>
              <a:rPr lang="en-US" dirty="0">
                <a:effectLst/>
                <a:latin typeface="Futura Std Book" panose="020B0502020204020303"/>
                <a:ea typeface="Calibri" panose="020F0502020204030204" pitchFamily="34" charset="0"/>
                <a:cs typeface="Calibri" panose="020F0502020204030204" pitchFamily="34" charset="0"/>
              </a:rPr>
              <a:t>Be honest when programs fall short; retention is important!</a:t>
            </a: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7" name="Graphic 6" descr="Group brainstorm with solid fill">
            <a:extLst>
              <a:ext uri="{FF2B5EF4-FFF2-40B4-BE49-F238E27FC236}">
                <a16:creationId xmlns:a16="http://schemas.microsoft.com/office/drawing/2014/main" id="{E9C14559-A028-FFD1-B0FB-4F9BFD2787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68474" y="2739567"/>
            <a:ext cx="2402733" cy="2402733"/>
          </a:xfrm>
          <a:prstGeom prst="rect">
            <a:avLst/>
          </a:prstGeom>
        </p:spPr>
      </p:pic>
    </p:spTree>
    <p:extLst>
      <p:ext uri="{BB962C8B-B14F-4D97-AF65-F5344CB8AC3E}">
        <p14:creationId xmlns:p14="http://schemas.microsoft.com/office/powerpoint/2010/main" val="901369723"/>
      </p:ext>
    </p:extLst>
  </p:cSld>
  <p:clrMapOvr>
    <a:masterClrMapping/>
  </p:clrMapOvr>
  <p:transition spd="slow" advClick="0" advTm="3000">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7"/>
  <p:tag name="ARTICULATE_DESIGN_ID_OFFICE THEME" val="IU67DOd2"/>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4">
      <a:dk1>
        <a:srgbClr val="000000"/>
      </a:dk1>
      <a:lt1>
        <a:srgbClr val="FFFFFF"/>
      </a:lt1>
      <a:dk2>
        <a:srgbClr val="002069"/>
      </a:dk2>
      <a:lt2>
        <a:srgbClr val="E7E6E6"/>
      </a:lt2>
      <a:accent1>
        <a:srgbClr val="AA182C"/>
      </a:accent1>
      <a:accent2>
        <a:srgbClr val="ED7D31"/>
      </a:accent2>
      <a:accent3>
        <a:srgbClr val="638C1C"/>
      </a:accent3>
      <a:accent4>
        <a:srgbClr val="002069"/>
      </a:accent4>
      <a:accent5>
        <a:srgbClr val="AA182C"/>
      </a:accent5>
      <a:accent6>
        <a:srgbClr val="4D4D4D"/>
      </a:accent6>
      <a:hlink>
        <a:srgbClr val="002069"/>
      </a:hlink>
      <a:folHlink>
        <a:srgbClr val="638C1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AE0D368886C6B4298DB8A66EC5E9E94" ma:contentTypeVersion="3" ma:contentTypeDescription="Create a new document." ma:contentTypeScope="" ma:versionID="3dfe9d4b760e711e5f29de418d18184c">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98D89FA-669B-4E64-A40E-678F664AB275}">
  <ds:schemaRefs>
    <ds:schemaRef ds:uri="http://schemas.microsoft.com/sharepoint/v3/contenttype/forms"/>
  </ds:schemaRefs>
</ds:datastoreItem>
</file>

<file path=customXml/itemProps2.xml><?xml version="1.0" encoding="utf-8"?>
<ds:datastoreItem xmlns:ds="http://schemas.openxmlformats.org/officeDocument/2006/customXml" ds:itemID="{83966B42-9E22-4F43-AF60-EC96D2CC5C98}"/>
</file>

<file path=customXml/itemProps3.xml><?xml version="1.0" encoding="utf-8"?>
<ds:datastoreItem xmlns:ds="http://schemas.openxmlformats.org/officeDocument/2006/customXml" ds:itemID="{641EBEFB-7CA0-4671-A34E-E94BB1632940}">
  <ds:schemaRef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purl.org/dc/terms/"/>
    <ds:schemaRef ds:uri="1c5f7d24-dc7c-45cd-a254-66c71c085d44"/>
    <ds:schemaRef ds:uri="ee920ac9-5fc6-4484-ac21-fc1bd4a2d57a"/>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42955</TotalTime>
  <Words>1830</Words>
  <Application>Microsoft Office PowerPoint</Application>
  <PresentationFormat>On-screen Show (4:3)</PresentationFormat>
  <Paragraphs>311</Paragraphs>
  <Slides>41</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Courier New</vt:lpstr>
      <vt:lpstr>Futura Std Book</vt:lpstr>
      <vt:lpstr>Futura Std Heavy</vt:lpstr>
      <vt:lpstr>Lato</vt:lpstr>
      <vt:lpstr>Segoe UI Symbol</vt:lpstr>
      <vt:lpstr>Tw Cen MT Condensed</vt:lpstr>
      <vt:lpstr>Tw Cen MT Condensed Extra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Three C’s: A Complete Package!</vt:lpstr>
      <vt:lpstr>Employer Outreach Preparation </vt:lpstr>
      <vt:lpstr>PowerPoint Presentation</vt:lpstr>
      <vt:lpstr>Employer Outreach Preparation Identifying Occupations/Competencies</vt:lpstr>
      <vt:lpstr>PowerPoint Presentation</vt:lpstr>
      <vt:lpstr>PowerPoint Presentation</vt:lpstr>
      <vt:lpstr>PowerPoint Presentation</vt:lpstr>
      <vt:lpstr>Employer Outreach Identifying Available Training Curriculums</vt:lpstr>
      <vt:lpstr>Employer Outreach Presenting “The Full Package”</vt:lpstr>
      <vt:lpstr>Employer Outreach Miscellaneous Info Required</vt:lpstr>
      <vt:lpstr>PowerPoint Presentation</vt:lpstr>
    </vt:vector>
  </TitlesOfParts>
  <Company>Moorche 30 DVDs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Apprenticeship Bootcamp Apprenticeship Fundamentals</dc:title>
  <dc:creator>Jafar</dc:creator>
  <cp:lastModifiedBy>Heinisch, Kimberly D</cp:lastModifiedBy>
  <cp:revision>99</cp:revision>
  <cp:lastPrinted>2023-08-07T18:29:20Z</cp:lastPrinted>
  <dcterms:created xsi:type="dcterms:W3CDTF">2015-05-25T12:45:08Z</dcterms:created>
  <dcterms:modified xsi:type="dcterms:W3CDTF">2024-10-01T15:27:00Z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0x010100CAE0D368886C6B4298DB8A66EC5E9E94</vt:lpwstr>
  </property>
  <property fmtid="{D5CDD505-2E9C-101B-9397-08002B2CF9AE}" pid="3" name="ArticulateGUID">
    <vt:lpwstr>86292B1C-1FD6-4DDE-9B5A-A5AFF6FE6818</vt:lpwstr>
  </property>
  <property fmtid="{D5CDD505-2E9C-101B-9397-08002B2CF9AE}" pid="4" name="ArticulatePath">
    <vt:lpwstr>IWN-20_IWIB-BEC_Presentation-A</vt:lpwstr>
  </property>
</Properties>
</file>