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slides/slide33.xml" ContentType="application/vnd.openxmlformats-officedocument.presentationml.slide+xml"/>
  <Override PartName="/ppt/diagrams/data1.xml" ContentType="application/vnd.openxmlformats-officedocument.drawingml.diagramData+xml"/>
  <Override PartName="/ppt/slides/slide34.xml" ContentType="application/vnd.openxmlformats-officedocument.presentationml.slide+xml"/>
  <Override PartName="/ppt/presentation.xml" ContentType="application/vnd.openxmlformats-officedocument.presentationml.presentation.main+xml"/>
  <Override PartName="/ppt/slides/slide3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slide30.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1.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1.xml" ContentType="application/vnd.openxmlformats-officedocument.presentationml.slide+xml"/>
  <Override PartName="/ppt/slides/slide26.xml" ContentType="application/vnd.openxmlformats-officedocument.presentationml.slide+xml"/>
  <Override PartName="/ppt/slides/slide20.xml" ContentType="application/vnd.openxmlformats-officedocument.presentationml.slide+xml"/>
  <Override PartName="/ppt/slides/slide2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5.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7.xml" ContentType="application/vnd.openxmlformats-officedocument.presentationml.notesSlide+xml"/>
  <Override PartName="/ppt/notesSlides/notesSlide11.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0.xml" ContentType="application/vnd.openxmlformats-officedocument.presentationml.notesSlide+xml"/>
  <Override PartName="/ppt/notesSlides/notesSlide21.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9.xml" ContentType="application/vnd.openxmlformats-officedocument.presentationml.notesSlide+xml"/>
  <Override PartName="/ppt/notesSlides/notesSlide20.xml" ContentType="application/vnd.openxmlformats-officedocument.presentationml.notesSlide+xml"/>
  <Override PartName="/ppt/notesSlides/notesSlide23.xml" ContentType="application/vnd.openxmlformats-officedocument.presentationml.notesSlide+xml"/>
  <Override PartName="/ppt/notesSlides/notesSlide27.xml" ContentType="application/vnd.openxmlformats-officedocument.presentationml.notesSlide+xml"/>
  <Override PartName="/ppt/notesSlides/notesSlide22.xml" ContentType="application/vnd.openxmlformats-officedocument.presentationml.notesSlide+xml"/>
  <Override PartName="/ppt/notesSlides/notesSlide26.xml" ContentType="application/vnd.openxmlformats-officedocument.presentationml.notesSlide+xml"/>
  <Override PartName="/ppt/notesSlides/notesSlide8.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quickStyle1.xml" ContentType="application/vnd.openxmlformats-officedocument.drawingml.diagramStyl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diagrams/colors1.xml" ContentType="application/vnd.openxmlformats-officedocument.drawingml.diagramColors+xml"/>
  <Override PartName="/ppt/diagrams/layout1.xml" ContentType="application/vnd.openxmlformats-officedocument.drawingml.diagramLayout+xml"/>
  <Override PartName="/ppt/diagrams/drawing1.xml" ContentType="application/vnd.ms-office.drawingml.diagramDrawing+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40"/>
  </p:notesMasterIdLst>
  <p:sldIdLst>
    <p:sldId id="308" r:id="rId6"/>
    <p:sldId id="256" r:id="rId7"/>
    <p:sldId id="303" r:id="rId8"/>
    <p:sldId id="259" r:id="rId9"/>
    <p:sldId id="288" r:id="rId10"/>
    <p:sldId id="261" r:id="rId11"/>
    <p:sldId id="287" r:id="rId12"/>
    <p:sldId id="268" r:id="rId13"/>
    <p:sldId id="269" r:id="rId14"/>
    <p:sldId id="265" r:id="rId15"/>
    <p:sldId id="270" r:id="rId16"/>
    <p:sldId id="263" r:id="rId17"/>
    <p:sldId id="289" r:id="rId18"/>
    <p:sldId id="266" r:id="rId19"/>
    <p:sldId id="280" r:id="rId20"/>
    <p:sldId id="267" r:id="rId21"/>
    <p:sldId id="281" r:id="rId22"/>
    <p:sldId id="282" r:id="rId23"/>
    <p:sldId id="283" r:id="rId24"/>
    <p:sldId id="284" r:id="rId25"/>
    <p:sldId id="285" r:id="rId26"/>
    <p:sldId id="286" r:id="rId27"/>
    <p:sldId id="292" r:id="rId28"/>
    <p:sldId id="293" r:id="rId29"/>
    <p:sldId id="294" r:id="rId30"/>
    <p:sldId id="295" r:id="rId31"/>
    <p:sldId id="296" r:id="rId32"/>
    <p:sldId id="297" r:id="rId33"/>
    <p:sldId id="298" r:id="rId34"/>
    <p:sldId id="299" r:id="rId35"/>
    <p:sldId id="300" r:id="rId36"/>
    <p:sldId id="301" r:id="rId37"/>
    <p:sldId id="290" r:id="rId38"/>
    <p:sldId id="30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57E7"/>
    <a:srgbClr val="A875EB"/>
    <a:srgbClr val="4EC2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48" autoAdjust="0"/>
    <p:restoredTop sz="67267" autoAdjust="0"/>
  </p:normalViewPr>
  <p:slideViewPr>
    <p:cSldViewPr snapToGrid="0">
      <p:cViewPr varScale="1">
        <p:scale>
          <a:sx n="45" d="100"/>
          <a:sy n="45" d="100"/>
        </p:scale>
        <p:origin x="1260" y="52"/>
      </p:cViewPr>
      <p:guideLst/>
    </p:cSldViewPr>
  </p:slideViewPr>
  <p:notesTextViewPr>
    <p:cViewPr>
      <p:scale>
        <a:sx n="1" d="1"/>
        <a:sy n="1" d="1"/>
      </p:scale>
      <p:origin x="0" y="0"/>
    </p:cViewPr>
  </p:notesTextViewPr>
  <p:notesViewPr>
    <p:cSldViewPr snapToGrid="0">
      <p:cViewPr varScale="1">
        <p:scale>
          <a:sx n="51" d="100"/>
          <a:sy n="51" d="100"/>
        </p:scale>
        <p:origin x="2020"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825010-C520-4339-AA41-82A6C00F2F10}"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6AC91BAA-6EC0-46E5-98FF-88D2C053D906}">
      <dgm:prSet phldrT="[Text]" custT="1"/>
      <dgm:spPr>
        <a:solidFill>
          <a:schemeClr val="accent5">
            <a:lumMod val="75000"/>
          </a:schemeClr>
        </a:solidFill>
        <a:effectLst>
          <a:outerShdw blurRad="63500" sx="102000" sy="102000" algn="ctr" rotWithShape="0">
            <a:prstClr val="black">
              <a:alpha val="40000"/>
            </a:prstClr>
          </a:outerShdw>
        </a:effectLst>
      </dgm:spPr>
      <dgm:t>
        <a:bodyPr/>
        <a:lstStyle/>
        <a:p>
          <a:r>
            <a:rPr lang="en-US" sz="1600" b="1" dirty="0"/>
            <a:t>Pre-Apprenticeship</a:t>
          </a:r>
        </a:p>
      </dgm:t>
    </dgm:pt>
    <dgm:pt modelId="{AE6C108A-19E0-4CF4-9889-8F42E886CAFF}" type="parTrans" cxnId="{E559B11D-A857-4DA1-A639-FA2BC75B3956}">
      <dgm:prSet/>
      <dgm:spPr/>
      <dgm:t>
        <a:bodyPr/>
        <a:lstStyle/>
        <a:p>
          <a:endParaRPr lang="en-US"/>
        </a:p>
      </dgm:t>
    </dgm:pt>
    <dgm:pt modelId="{A372B09B-B804-4015-9D6D-1930621BDE2B}" type="sibTrans" cxnId="{E559B11D-A857-4DA1-A639-FA2BC75B3956}">
      <dgm:prSet/>
      <dgm:spPr/>
      <dgm:t>
        <a:bodyPr/>
        <a:lstStyle/>
        <a:p>
          <a:endParaRPr lang="en-US"/>
        </a:p>
      </dgm:t>
    </dgm:pt>
    <dgm:pt modelId="{78A52A91-48EE-4667-ACCC-F3D6B0035AB9}">
      <dgm:prSet phldrT="[Text]" custT="1"/>
      <dgm:spPr>
        <a:ln>
          <a:solidFill>
            <a:srgbClr val="002060"/>
          </a:solidFill>
        </a:ln>
      </dgm:spPr>
      <dgm:t>
        <a:bodyPr/>
        <a:lstStyle/>
        <a:p>
          <a:r>
            <a:rPr lang="en-US" sz="1400" dirty="0"/>
            <a:t>Pre-Apprenticeship</a:t>
          </a:r>
        </a:p>
      </dgm:t>
    </dgm:pt>
    <dgm:pt modelId="{6131A684-6BB5-47DB-8B70-25E316CF6B51}" type="parTrans" cxnId="{BF2DBB6B-1032-4E9A-8070-FBD0966C29C4}">
      <dgm:prSet/>
      <dgm:spPr>
        <a:ln>
          <a:solidFill>
            <a:srgbClr val="002060"/>
          </a:solidFill>
        </a:ln>
      </dgm:spPr>
      <dgm:t>
        <a:bodyPr/>
        <a:lstStyle/>
        <a:p>
          <a:endParaRPr lang="en-US"/>
        </a:p>
      </dgm:t>
    </dgm:pt>
    <dgm:pt modelId="{FCD223E0-163E-46AB-8F8A-EADDEE1478B7}" type="sibTrans" cxnId="{BF2DBB6B-1032-4E9A-8070-FBD0966C29C4}">
      <dgm:prSet/>
      <dgm:spPr/>
      <dgm:t>
        <a:bodyPr/>
        <a:lstStyle/>
        <a:p>
          <a:endParaRPr lang="en-US"/>
        </a:p>
      </dgm:t>
    </dgm:pt>
    <dgm:pt modelId="{489039F8-A1B7-4698-8B49-8BCD3D53B7F8}">
      <dgm:prSet custT="1"/>
      <dgm:spPr>
        <a:ln>
          <a:solidFill>
            <a:srgbClr val="002060"/>
          </a:solidFill>
        </a:ln>
      </dgm:spPr>
      <dgm:t>
        <a:bodyPr/>
        <a:lstStyle/>
        <a:p>
          <a:r>
            <a:rPr lang="en-US" sz="1400" dirty="0"/>
            <a:t>Youth Apprenticeship</a:t>
          </a:r>
        </a:p>
      </dgm:t>
    </dgm:pt>
    <dgm:pt modelId="{C886C7F9-4C22-4799-80A3-DA1811D207E9}" type="parTrans" cxnId="{6545067D-5D1E-4B7D-9B90-6BE9495D449C}">
      <dgm:prSet/>
      <dgm:spPr>
        <a:ln>
          <a:solidFill>
            <a:srgbClr val="002060"/>
          </a:solidFill>
        </a:ln>
      </dgm:spPr>
      <dgm:t>
        <a:bodyPr/>
        <a:lstStyle/>
        <a:p>
          <a:endParaRPr lang="en-US"/>
        </a:p>
      </dgm:t>
    </dgm:pt>
    <dgm:pt modelId="{42F555ED-EC1C-4C48-BD24-5EAC0457D78E}" type="sibTrans" cxnId="{6545067D-5D1E-4B7D-9B90-6BE9495D449C}">
      <dgm:prSet/>
      <dgm:spPr/>
      <dgm:t>
        <a:bodyPr/>
        <a:lstStyle/>
        <a:p>
          <a:endParaRPr lang="en-US"/>
        </a:p>
      </dgm:t>
    </dgm:pt>
    <dgm:pt modelId="{4C63616A-AE9D-492D-A39E-F20AFACB4771}">
      <dgm:prSet custT="1"/>
      <dgm:spPr>
        <a:solidFill>
          <a:schemeClr val="accent5">
            <a:lumMod val="75000"/>
          </a:schemeClr>
        </a:solidFill>
        <a:effectLst>
          <a:outerShdw blurRad="63500" sx="102000" sy="102000" algn="ctr" rotWithShape="0">
            <a:prstClr val="black">
              <a:alpha val="40000"/>
            </a:prstClr>
          </a:outerShdw>
        </a:effectLst>
      </dgm:spPr>
      <dgm:t>
        <a:bodyPr/>
        <a:lstStyle/>
        <a:p>
          <a:r>
            <a:rPr lang="en-US" sz="1800" b="1" dirty="0"/>
            <a:t>Apprenticeship</a:t>
          </a:r>
        </a:p>
      </dgm:t>
    </dgm:pt>
    <dgm:pt modelId="{FA37A7F3-5961-49F8-BA87-C304C7BDFFE2}" type="parTrans" cxnId="{966F8971-B9EA-44D0-8625-A232C9969530}">
      <dgm:prSet/>
      <dgm:spPr/>
      <dgm:t>
        <a:bodyPr/>
        <a:lstStyle/>
        <a:p>
          <a:endParaRPr lang="en-US"/>
        </a:p>
      </dgm:t>
    </dgm:pt>
    <dgm:pt modelId="{5811A3E5-FDC2-402F-8D1E-BA37997FF1AB}" type="sibTrans" cxnId="{966F8971-B9EA-44D0-8625-A232C9969530}">
      <dgm:prSet/>
      <dgm:spPr/>
      <dgm:t>
        <a:bodyPr/>
        <a:lstStyle/>
        <a:p>
          <a:endParaRPr lang="en-US"/>
        </a:p>
      </dgm:t>
    </dgm:pt>
    <dgm:pt modelId="{6F305FCD-541C-40FD-902A-82493B80D88F}">
      <dgm:prSet custT="1"/>
      <dgm:spPr>
        <a:ln>
          <a:solidFill>
            <a:srgbClr val="002060"/>
          </a:solidFill>
        </a:ln>
      </dgm:spPr>
      <dgm:t>
        <a:bodyPr/>
        <a:lstStyle/>
        <a:p>
          <a:r>
            <a:rPr lang="en-US" sz="1400" dirty="0"/>
            <a:t>Registered Apprenticeship</a:t>
          </a:r>
        </a:p>
      </dgm:t>
    </dgm:pt>
    <dgm:pt modelId="{19FB05B9-9886-47BE-B365-DC20E87D911C}" type="parTrans" cxnId="{8C2D5371-6B8D-4A5B-BBA1-DA40539BAE3B}">
      <dgm:prSet/>
      <dgm:spPr>
        <a:ln>
          <a:solidFill>
            <a:srgbClr val="002060"/>
          </a:solidFill>
        </a:ln>
      </dgm:spPr>
      <dgm:t>
        <a:bodyPr/>
        <a:lstStyle/>
        <a:p>
          <a:endParaRPr lang="en-US"/>
        </a:p>
      </dgm:t>
    </dgm:pt>
    <dgm:pt modelId="{3B355414-1540-4889-BE09-DFE031856D71}" type="sibTrans" cxnId="{8C2D5371-6B8D-4A5B-BBA1-DA40539BAE3B}">
      <dgm:prSet/>
      <dgm:spPr/>
      <dgm:t>
        <a:bodyPr/>
        <a:lstStyle/>
        <a:p>
          <a:endParaRPr lang="en-US"/>
        </a:p>
      </dgm:t>
    </dgm:pt>
    <dgm:pt modelId="{D31B66F6-E1E2-4EBB-A7C0-C3D937B559FD}">
      <dgm:prSet/>
      <dgm:spPr>
        <a:ln>
          <a:solidFill>
            <a:srgbClr val="002060"/>
          </a:solidFill>
        </a:ln>
      </dgm:spPr>
      <dgm:t>
        <a:bodyPr/>
        <a:lstStyle/>
        <a:p>
          <a:r>
            <a:rPr lang="en-US" dirty="0"/>
            <a:t>Non-Registered Apprenticeship Industry Recognized Credential Programs</a:t>
          </a:r>
        </a:p>
      </dgm:t>
    </dgm:pt>
    <dgm:pt modelId="{A4F054E3-F113-4480-B703-49F899FB3C19}" type="parTrans" cxnId="{529AE81C-2FF3-4C65-9043-E0076B06BCCE}">
      <dgm:prSet/>
      <dgm:spPr>
        <a:ln>
          <a:solidFill>
            <a:srgbClr val="002060"/>
          </a:solidFill>
        </a:ln>
      </dgm:spPr>
      <dgm:t>
        <a:bodyPr/>
        <a:lstStyle/>
        <a:p>
          <a:endParaRPr lang="en-US"/>
        </a:p>
      </dgm:t>
    </dgm:pt>
    <dgm:pt modelId="{D0073FF2-81AB-4782-B306-D0B89F579817}" type="sibTrans" cxnId="{529AE81C-2FF3-4C65-9043-E0076B06BCCE}">
      <dgm:prSet/>
      <dgm:spPr/>
      <dgm:t>
        <a:bodyPr/>
        <a:lstStyle/>
        <a:p>
          <a:endParaRPr lang="en-US"/>
        </a:p>
      </dgm:t>
    </dgm:pt>
    <dgm:pt modelId="{4A3D600B-58C4-45BB-9463-E8119A6DCD9C}" type="pres">
      <dgm:prSet presAssocID="{23825010-C520-4339-AA41-82A6C00F2F10}" presName="diagram" presStyleCnt="0">
        <dgm:presLayoutVars>
          <dgm:chPref val="1"/>
          <dgm:dir/>
          <dgm:animOne val="branch"/>
          <dgm:animLvl val="lvl"/>
          <dgm:resizeHandles/>
        </dgm:presLayoutVars>
      </dgm:prSet>
      <dgm:spPr/>
      <dgm:t>
        <a:bodyPr/>
        <a:lstStyle/>
        <a:p>
          <a:endParaRPr lang="en-US"/>
        </a:p>
      </dgm:t>
    </dgm:pt>
    <dgm:pt modelId="{537EA2DE-1734-4F40-9508-431BA90A68B7}" type="pres">
      <dgm:prSet presAssocID="{6AC91BAA-6EC0-46E5-98FF-88D2C053D906}" presName="root" presStyleCnt="0"/>
      <dgm:spPr/>
    </dgm:pt>
    <dgm:pt modelId="{FB7DB87F-34CD-4B92-8192-2A37B31FD4D7}" type="pres">
      <dgm:prSet presAssocID="{6AC91BAA-6EC0-46E5-98FF-88D2C053D906}" presName="rootComposite" presStyleCnt="0"/>
      <dgm:spPr/>
    </dgm:pt>
    <dgm:pt modelId="{A8D75383-BB62-4D16-A93E-E540694D5AED}" type="pres">
      <dgm:prSet presAssocID="{6AC91BAA-6EC0-46E5-98FF-88D2C053D906}" presName="rootText" presStyleLbl="node1" presStyleIdx="0" presStyleCnt="2" custLinFactNeighborX="-11608" custLinFactNeighborY="45866"/>
      <dgm:spPr/>
      <dgm:t>
        <a:bodyPr/>
        <a:lstStyle/>
        <a:p>
          <a:endParaRPr lang="en-US"/>
        </a:p>
      </dgm:t>
    </dgm:pt>
    <dgm:pt modelId="{967A94ED-C8EC-466C-9DAB-6AF51975F5E3}" type="pres">
      <dgm:prSet presAssocID="{6AC91BAA-6EC0-46E5-98FF-88D2C053D906}" presName="rootConnector" presStyleLbl="node1" presStyleIdx="0" presStyleCnt="2"/>
      <dgm:spPr/>
      <dgm:t>
        <a:bodyPr/>
        <a:lstStyle/>
        <a:p>
          <a:endParaRPr lang="en-US"/>
        </a:p>
      </dgm:t>
    </dgm:pt>
    <dgm:pt modelId="{EC9561A8-D8C5-4E37-B70C-FC2978AB658A}" type="pres">
      <dgm:prSet presAssocID="{6AC91BAA-6EC0-46E5-98FF-88D2C053D906}" presName="childShape" presStyleCnt="0"/>
      <dgm:spPr/>
    </dgm:pt>
    <dgm:pt modelId="{85740DA5-70C0-4350-96DE-B427BA54625D}" type="pres">
      <dgm:prSet presAssocID="{6131A684-6BB5-47DB-8B70-25E316CF6B51}" presName="Name13" presStyleLbl="parChTrans1D2" presStyleIdx="0" presStyleCnt="4"/>
      <dgm:spPr/>
      <dgm:t>
        <a:bodyPr/>
        <a:lstStyle/>
        <a:p>
          <a:endParaRPr lang="en-US"/>
        </a:p>
      </dgm:t>
    </dgm:pt>
    <dgm:pt modelId="{DD8FE1C3-331F-4401-87CE-3167D65078B0}" type="pres">
      <dgm:prSet presAssocID="{78A52A91-48EE-4667-ACCC-F3D6B0035AB9}" presName="childText" presStyleLbl="bgAcc1" presStyleIdx="0" presStyleCnt="4" custScaleX="100001" custScaleY="73394" custLinFactNeighborX="-9494" custLinFactNeighborY="42817">
        <dgm:presLayoutVars>
          <dgm:bulletEnabled val="1"/>
        </dgm:presLayoutVars>
      </dgm:prSet>
      <dgm:spPr/>
      <dgm:t>
        <a:bodyPr/>
        <a:lstStyle/>
        <a:p>
          <a:endParaRPr lang="en-US"/>
        </a:p>
      </dgm:t>
    </dgm:pt>
    <dgm:pt modelId="{DD035B09-0D26-4986-AB52-46A7448CCEA5}" type="pres">
      <dgm:prSet presAssocID="{C886C7F9-4C22-4799-80A3-DA1811D207E9}" presName="Name13" presStyleLbl="parChTrans1D2" presStyleIdx="1" presStyleCnt="4"/>
      <dgm:spPr/>
      <dgm:t>
        <a:bodyPr/>
        <a:lstStyle/>
        <a:p>
          <a:endParaRPr lang="en-US"/>
        </a:p>
      </dgm:t>
    </dgm:pt>
    <dgm:pt modelId="{FB59CCED-6876-466E-BEFF-8BB636E8140A}" type="pres">
      <dgm:prSet presAssocID="{489039F8-A1B7-4698-8B49-8BCD3D53B7F8}" presName="childText" presStyleLbl="bgAcc1" presStyleIdx="1" presStyleCnt="4" custScaleX="105410" custScaleY="81175" custLinFactNeighborX="-6252" custLinFactNeighborY="38876">
        <dgm:presLayoutVars>
          <dgm:bulletEnabled val="1"/>
        </dgm:presLayoutVars>
      </dgm:prSet>
      <dgm:spPr/>
      <dgm:t>
        <a:bodyPr/>
        <a:lstStyle/>
        <a:p>
          <a:endParaRPr lang="en-US"/>
        </a:p>
      </dgm:t>
    </dgm:pt>
    <dgm:pt modelId="{8D3882C7-ACC0-4648-B24D-FFD9EB791BB1}" type="pres">
      <dgm:prSet presAssocID="{4C63616A-AE9D-492D-A39E-F20AFACB4771}" presName="root" presStyleCnt="0"/>
      <dgm:spPr/>
    </dgm:pt>
    <dgm:pt modelId="{93DA4F63-9816-4B43-9E7F-DCF9CF968DD3}" type="pres">
      <dgm:prSet presAssocID="{4C63616A-AE9D-492D-A39E-F20AFACB4771}" presName="rootComposite" presStyleCnt="0"/>
      <dgm:spPr/>
    </dgm:pt>
    <dgm:pt modelId="{F6FDF468-5570-49F3-88F4-55C2325DF83D}" type="pres">
      <dgm:prSet presAssocID="{4C63616A-AE9D-492D-A39E-F20AFACB4771}" presName="rootText" presStyleLbl="node1" presStyleIdx="1" presStyleCnt="2" custAng="0" custScaleX="140291" custLinFactNeighborX="15117" custLinFactNeighborY="7418"/>
      <dgm:spPr/>
      <dgm:t>
        <a:bodyPr/>
        <a:lstStyle/>
        <a:p>
          <a:endParaRPr lang="en-US"/>
        </a:p>
      </dgm:t>
    </dgm:pt>
    <dgm:pt modelId="{FE96D4DA-357F-4AF9-B684-0DD3280C614C}" type="pres">
      <dgm:prSet presAssocID="{4C63616A-AE9D-492D-A39E-F20AFACB4771}" presName="rootConnector" presStyleLbl="node1" presStyleIdx="1" presStyleCnt="2"/>
      <dgm:spPr/>
      <dgm:t>
        <a:bodyPr/>
        <a:lstStyle/>
        <a:p>
          <a:endParaRPr lang="en-US"/>
        </a:p>
      </dgm:t>
    </dgm:pt>
    <dgm:pt modelId="{E39673D8-1AA8-43FE-97E9-978424F70F2C}" type="pres">
      <dgm:prSet presAssocID="{4C63616A-AE9D-492D-A39E-F20AFACB4771}" presName="childShape" presStyleCnt="0"/>
      <dgm:spPr/>
    </dgm:pt>
    <dgm:pt modelId="{EECFED6D-900D-4D7C-955D-26EBCAA3D230}" type="pres">
      <dgm:prSet presAssocID="{19FB05B9-9886-47BE-B365-DC20E87D911C}" presName="Name13" presStyleLbl="parChTrans1D2" presStyleIdx="2" presStyleCnt="4"/>
      <dgm:spPr/>
      <dgm:t>
        <a:bodyPr/>
        <a:lstStyle/>
        <a:p>
          <a:endParaRPr lang="en-US"/>
        </a:p>
      </dgm:t>
    </dgm:pt>
    <dgm:pt modelId="{69AE67B4-0174-413B-93E7-195ABC289343}" type="pres">
      <dgm:prSet presAssocID="{6F305FCD-541C-40FD-902A-82493B80D88F}" presName="childText" presStyleLbl="bgAcc1" presStyleIdx="2" presStyleCnt="4" custLinFactNeighborX="21101">
        <dgm:presLayoutVars>
          <dgm:bulletEnabled val="1"/>
        </dgm:presLayoutVars>
      </dgm:prSet>
      <dgm:spPr/>
      <dgm:t>
        <a:bodyPr/>
        <a:lstStyle/>
        <a:p>
          <a:endParaRPr lang="en-US"/>
        </a:p>
      </dgm:t>
    </dgm:pt>
    <dgm:pt modelId="{D28C5C28-8339-46F2-94B1-0DCB3ADDECC0}" type="pres">
      <dgm:prSet presAssocID="{A4F054E3-F113-4480-B703-49F899FB3C19}" presName="Name13" presStyleLbl="parChTrans1D2" presStyleIdx="3" presStyleCnt="4"/>
      <dgm:spPr/>
      <dgm:t>
        <a:bodyPr/>
        <a:lstStyle/>
        <a:p>
          <a:endParaRPr lang="en-US"/>
        </a:p>
      </dgm:t>
    </dgm:pt>
    <dgm:pt modelId="{C2878A1E-10DB-4D21-8D04-3ACFEC2E3293}" type="pres">
      <dgm:prSet presAssocID="{D31B66F6-E1E2-4EBB-A7C0-C3D937B559FD}" presName="childText" presStyleLbl="bgAcc1" presStyleIdx="3" presStyleCnt="4" custScaleX="137225" custScaleY="134773" custLinFactNeighborX="15390">
        <dgm:presLayoutVars>
          <dgm:bulletEnabled val="1"/>
        </dgm:presLayoutVars>
      </dgm:prSet>
      <dgm:spPr/>
      <dgm:t>
        <a:bodyPr/>
        <a:lstStyle/>
        <a:p>
          <a:endParaRPr lang="en-US"/>
        </a:p>
      </dgm:t>
    </dgm:pt>
  </dgm:ptLst>
  <dgm:cxnLst>
    <dgm:cxn modelId="{AD6DCD9B-0348-42E9-8792-8D7DB8AEFFAC}" type="presOf" srcId="{D31B66F6-E1E2-4EBB-A7C0-C3D937B559FD}" destId="{C2878A1E-10DB-4D21-8D04-3ACFEC2E3293}" srcOrd="0" destOrd="0" presId="urn:microsoft.com/office/officeart/2005/8/layout/hierarchy3"/>
    <dgm:cxn modelId="{E559B11D-A857-4DA1-A639-FA2BC75B3956}" srcId="{23825010-C520-4339-AA41-82A6C00F2F10}" destId="{6AC91BAA-6EC0-46E5-98FF-88D2C053D906}" srcOrd="0" destOrd="0" parTransId="{AE6C108A-19E0-4CF4-9889-8F42E886CAFF}" sibTransId="{A372B09B-B804-4015-9D6D-1930621BDE2B}"/>
    <dgm:cxn modelId="{B86BD998-07CD-4848-B9A7-AFDA08E93797}" type="presOf" srcId="{4C63616A-AE9D-492D-A39E-F20AFACB4771}" destId="{F6FDF468-5570-49F3-88F4-55C2325DF83D}" srcOrd="0" destOrd="0" presId="urn:microsoft.com/office/officeart/2005/8/layout/hierarchy3"/>
    <dgm:cxn modelId="{FBAF5BA5-EEC9-4FF1-8E74-F883404D62C1}" type="presOf" srcId="{78A52A91-48EE-4667-ACCC-F3D6B0035AB9}" destId="{DD8FE1C3-331F-4401-87CE-3167D65078B0}" srcOrd="0" destOrd="0" presId="urn:microsoft.com/office/officeart/2005/8/layout/hierarchy3"/>
    <dgm:cxn modelId="{6545067D-5D1E-4B7D-9B90-6BE9495D449C}" srcId="{6AC91BAA-6EC0-46E5-98FF-88D2C053D906}" destId="{489039F8-A1B7-4698-8B49-8BCD3D53B7F8}" srcOrd="1" destOrd="0" parTransId="{C886C7F9-4C22-4799-80A3-DA1811D207E9}" sibTransId="{42F555ED-EC1C-4C48-BD24-5EAC0457D78E}"/>
    <dgm:cxn modelId="{C0023942-C6B0-4225-8FEE-F0BEAB20E3F4}" type="presOf" srcId="{6AC91BAA-6EC0-46E5-98FF-88D2C053D906}" destId="{A8D75383-BB62-4D16-A93E-E540694D5AED}" srcOrd="0" destOrd="0" presId="urn:microsoft.com/office/officeart/2005/8/layout/hierarchy3"/>
    <dgm:cxn modelId="{E74D4614-3B1D-4ABF-83AF-F7B23A0975E9}" type="presOf" srcId="{C886C7F9-4C22-4799-80A3-DA1811D207E9}" destId="{DD035B09-0D26-4986-AB52-46A7448CCEA5}" srcOrd="0" destOrd="0" presId="urn:microsoft.com/office/officeart/2005/8/layout/hierarchy3"/>
    <dgm:cxn modelId="{BF2DBB6B-1032-4E9A-8070-FBD0966C29C4}" srcId="{6AC91BAA-6EC0-46E5-98FF-88D2C053D906}" destId="{78A52A91-48EE-4667-ACCC-F3D6B0035AB9}" srcOrd="0" destOrd="0" parTransId="{6131A684-6BB5-47DB-8B70-25E316CF6B51}" sibTransId="{FCD223E0-163E-46AB-8F8A-EADDEE1478B7}"/>
    <dgm:cxn modelId="{01DBC365-F619-4ED6-B767-E34336B5D67D}" type="presOf" srcId="{23825010-C520-4339-AA41-82A6C00F2F10}" destId="{4A3D600B-58C4-45BB-9463-E8119A6DCD9C}" srcOrd="0" destOrd="0" presId="urn:microsoft.com/office/officeart/2005/8/layout/hierarchy3"/>
    <dgm:cxn modelId="{265C3AC9-6032-471D-AD44-41089D06C173}" type="presOf" srcId="{A4F054E3-F113-4480-B703-49F899FB3C19}" destId="{D28C5C28-8339-46F2-94B1-0DCB3ADDECC0}" srcOrd="0" destOrd="0" presId="urn:microsoft.com/office/officeart/2005/8/layout/hierarchy3"/>
    <dgm:cxn modelId="{9403BD71-6628-44E6-976F-15082B2EBD97}" type="presOf" srcId="{19FB05B9-9886-47BE-B365-DC20E87D911C}" destId="{EECFED6D-900D-4D7C-955D-26EBCAA3D230}" srcOrd="0" destOrd="0" presId="urn:microsoft.com/office/officeart/2005/8/layout/hierarchy3"/>
    <dgm:cxn modelId="{DDBAE9B9-AF32-4043-A688-21496D9BD6C9}" type="presOf" srcId="{4C63616A-AE9D-492D-A39E-F20AFACB4771}" destId="{FE96D4DA-357F-4AF9-B684-0DD3280C614C}" srcOrd="1" destOrd="0" presId="urn:microsoft.com/office/officeart/2005/8/layout/hierarchy3"/>
    <dgm:cxn modelId="{966F8971-B9EA-44D0-8625-A232C9969530}" srcId="{23825010-C520-4339-AA41-82A6C00F2F10}" destId="{4C63616A-AE9D-492D-A39E-F20AFACB4771}" srcOrd="1" destOrd="0" parTransId="{FA37A7F3-5961-49F8-BA87-C304C7BDFFE2}" sibTransId="{5811A3E5-FDC2-402F-8D1E-BA37997FF1AB}"/>
    <dgm:cxn modelId="{2AA602B2-5CCB-47C7-861C-4372E79EDC8C}" type="presOf" srcId="{489039F8-A1B7-4698-8B49-8BCD3D53B7F8}" destId="{FB59CCED-6876-466E-BEFF-8BB636E8140A}" srcOrd="0" destOrd="0" presId="urn:microsoft.com/office/officeart/2005/8/layout/hierarchy3"/>
    <dgm:cxn modelId="{F14E3E5F-3EDA-43E0-8EAD-50A3A1EC00F5}" type="presOf" srcId="{6F305FCD-541C-40FD-902A-82493B80D88F}" destId="{69AE67B4-0174-413B-93E7-195ABC289343}" srcOrd="0" destOrd="0" presId="urn:microsoft.com/office/officeart/2005/8/layout/hierarchy3"/>
    <dgm:cxn modelId="{B5637CD9-9390-4DFC-9612-911E27606EA8}" type="presOf" srcId="{6131A684-6BB5-47DB-8B70-25E316CF6B51}" destId="{85740DA5-70C0-4350-96DE-B427BA54625D}" srcOrd="0" destOrd="0" presId="urn:microsoft.com/office/officeart/2005/8/layout/hierarchy3"/>
    <dgm:cxn modelId="{3A474665-F5C5-47A0-ADBF-E19C743794D9}" type="presOf" srcId="{6AC91BAA-6EC0-46E5-98FF-88D2C053D906}" destId="{967A94ED-C8EC-466C-9DAB-6AF51975F5E3}" srcOrd="1" destOrd="0" presId="urn:microsoft.com/office/officeart/2005/8/layout/hierarchy3"/>
    <dgm:cxn modelId="{8C2D5371-6B8D-4A5B-BBA1-DA40539BAE3B}" srcId="{4C63616A-AE9D-492D-A39E-F20AFACB4771}" destId="{6F305FCD-541C-40FD-902A-82493B80D88F}" srcOrd="0" destOrd="0" parTransId="{19FB05B9-9886-47BE-B365-DC20E87D911C}" sibTransId="{3B355414-1540-4889-BE09-DFE031856D71}"/>
    <dgm:cxn modelId="{529AE81C-2FF3-4C65-9043-E0076B06BCCE}" srcId="{4C63616A-AE9D-492D-A39E-F20AFACB4771}" destId="{D31B66F6-E1E2-4EBB-A7C0-C3D937B559FD}" srcOrd="1" destOrd="0" parTransId="{A4F054E3-F113-4480-B703-49F899FB3C19}" sibTransId="{D0073FF2-81AB-4782-B306-D0B89F579817}"/>
    <dgm:cxn modelId="{889E6873-4107-48D1-8098-D5D7009A0165}" type="presParOf" srcId="{4A3D600B-58C4-45BB-9463-E8119A6DCD9C}" destId="{537EA2DE-1734-4F40-9508-431BA90A68B7}" srcOrd="0" destOrd="0" presId="urn:microsoft.com/office/officeart/2005/8/layout/hierarchy3"/>
    <dgm:cxn modelId="{87B1F0CD-48F5-4425-BF72-402883F17C8E}" type="presParOf" srcId="{537EA2DE-1734-4F40-9508-431BA90A68B7}" destId="{FB7DB87F-34CD-4B92-8192-2A37B31FD4D7}" srcOrd="0" destOrd="0" presId="urn:microsoft.com/office/officeart/2005/8/layout/hierarchy3"/>
    <dgm:cxn modelId="{6D9ECAB3-D73F-4039-931D-EC0F7B1EE277}" type="presParOf" srcId="{FB7DB87F-34CD-4B92-8192-2A37B31FD4D7}" destId="{A8D75383-BB62-4D16-A93E-E540694D5AED}" srcOrd="0" destOrd="0" presId="urn:microsoft.com/office/officeart/2005/8/layout/hierarchy3"/>
    <dgm:cxn modelId="{4DC4BFEB-AF79-4184-BDD4-D6B530459F1D}" type="presParOf" srcId="{FB7DB87F-34CD-4B92-8192-2A37B31FD4D7}" destId="{967A94ED-C8EC-466C-9DAB-6AF51975F5E3}" srcOrd="1" destOrd="0" presId="urn:microsoft.com/office/officeart/2005/8/layout/hierarchy3"/>
    <dgm:cxn modelId="{A98CA7FB-2224-46EB-ABC0-35A1F81ED72F}" type="presParOf" srcId="{537EA2DE-1734-4F40-9508-431BA90A68B7}" destId="{EC9561A8-D8C5-4E37-B70C-FC2978AB658A}" srcOrd="1" destOrd="0" presId="urn:microsoft.com/office/officeart/2005/8/layout/hierarchy3"/>
    <dgm:cxn modelId="{1CF66948-DD94-433E-B28D-3AF7A80FED93}" type="presParOf" srcId="{EC9561A8-D8C5-4E37-B70C-FC2978AB658A}" destId="{85740DA5-70C0-4350-96DE-B427BA54625D}" srcOrd="0" destOrd="0" presId="urn:microsoft.com/office/officeart/2005/8/layout/hierarchy3"/>
    <dgm:cxn modelId="{99170A6D-27DD-47D4-90F0-63BAFB57B5D6}" type="presParOf" srcId="{EC9561A8-D8C5-4E37-B70C-FC2978AB658A}" destId="{DD8FE1C3-331F-4401-87CE-3167D65078B0}" srcOrd="1" destOrd="0" presId="urn:microsoft.com/office/officeart/2005/8/layout/hierarchy3"/>
    <dgm:cxn modelId="{BE1F7EF3-8343-4679-A9EC-9CFA5ADE27C0}" type="presParOf" srcId="{EC9561A8-D8C5-4E37-B70C-FC2978AB658A}" destId="{DD035B09-0D26-4986-AB52-46A7448CCEA5}" srcOrd="2" destOrd="0" presId="urn:microsoft.com/office/officeart/2005/8/layout/hierarchy3"/>
    <dgm:cxn modelId="{CF541FD7-F79B-4187-AE66-CB1C8854EDBA}" type="presParOf" srcId="{EC9561A8-D8C5-4E37-B70C-FC2978AB658A}" destId="{FB59CCED-6876-466E-BEFF-8BB636E8140A}" srcOrd="3" destOrd="0" presId="urn:microsoft.com/office/officeart/2005/8/layout/hierarchy3"/>
    <dgm:cxn modelId="{37248563-9436-4F87-9F89-8D0FBA8A16EF}" type="presParOf" srcId="{4A3D600B-58C4-45BB-9463-E8119A6DCD9C}" destId="{8D3882C7-ACC0-4648-B24D-FFD9EB791BB1}" srcOrd="1" destOrd="0" presId="urn:microsoft.com/office/officeart/2005/8/layout/hierarchy3"/>
    <dgm:cxn modelId="{09D02627-5AE5-418A-9ECB-F7C31D8E15A6}" type="presParOf" srcId="{8D3882C7-ACC0-4648-B24D-FFD9EB791BB1}" destId="{93DA4F63-9816-4B43-9E7F-DCF9CF968DD3}" srcOrd="0" destOrd="0" presId="urn:microsoft.com/office/officeart/2005/8/layout/hierarchy3"/>
    <dgm:cxn modelId="{AC119D46-E4C2-4D24-8571-E4D95911A44F}" type="presParOf" srcId="{93DA4F63-9816-4B43-9E7F-DCF9CF968DD3}" destId="{F6FDF468-5570-49F3-88F4-55C2325DF83D}" srcOrd="0" destOrd="0" presId="urn:microsoft.com/office/officeart/2005/8/layout/hierarchy3"/>
    <dgm:cxn modelId="{A3278A26-7939-4ECB-ACEA-070018FC95D4}" type="presParOf" srcId="{93DA4F63-9816-4B43-9E7F-DCF9CF968DD3}" destId="{FE96D4DA-357F-4AF9-B684-0DD3280C614C}" srcOrd="1" destOrd="0" presId="urn:microsoft.com/office/officeart/2005/8/layout/hierarchy3"/>
    <dgm:cxn modelId="{56A35C37-31AF-4CC1-A1D2-E39B20D9E89E}" type="presParOf" srcId="{8D3882C7-ACC0-4648-B24D-FFD9EB791BB1}" destId="{E39673D8-1AA8-43FE-97E9-978424F70F2C}" srcOrd="1" destOrd="0" presId="urn:microsoft.com/office/officeart/2005/8/layout/hierarchy3"/>
    <dgm:cxn modelId="{D1439680-2985-4EC0-8987-14CBB37A9639}" type="presParOf" srcId="{E39673D8-1AA8-43FE-97E9-978424F70F2C}" destId="{EECFED6D-900D-4D7C-955D-26EBCAA3D230}" srcOrd="0" destOrd="0" presId="urn:microsoft.com/office/officeart/2005/8/layout/hierarchy3"/>
    <dgm:cxn modelId="{911037F1-3382-4ABB-B1D3-9B9D495653E9}" type="presParOf" srcId="{E39673D8-1AA8-43FE-97E9-978424F70F2C}" destId="{69AE67B4-0174-413B-93E7-195ABC289343}" srcOrd="1" destOrd="0" presId="urn:microsoft.com/office/officeart/2005/8/layout/hierarchy3"/>
    <dgm:cxn modelId="{A00DC686-52A6-450E-BF32-FF8F91058E4C}" type="presParOf" srcId="{E39673D8-1AA8-43FE-97E9-978424F70F2C}" destId="{D28C5C28-8339-46F2-94B1-0DCB3ADDECC0}" srcOrd="2" destOrd="0" presId="urn:microsoft.com/office/officeart/2005/8/layout/hierarchy3"/>
    <dgm:cxn modelId="{0EC1A09C-D476-4CCE-9E10-B72358821D3A}" type="presParOf" srcId="{E39673D8-1AA8-43FE-97E9-978424F70F2C}" destId="{C2878A1E-10DB-4D21-8D04-3ACFEC2E3293}" srcOrd="3" destOrd="0" presId="urn:microsoft.com/office/officeart/2005/8/layout/hierarchy3"/>
  </dgm:cxnLst>
  <dgm:bg>
    <a:effectLst>
      <a:outerShdw blurRad="50800" dist="38100" algn="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D75383-BB62-4D16-A93E-E540694D5AED}">
      <dsp:nvSpPr>
        <dsp:cNvPr id="0" name=""/>
        <dsp:cNvSpPr/>
      </dsp:nvSpPr>
      <dsp:spPr>
        <a:xfrm>
          <a:off x="206514" y="350720"/>
          <a:ext cx="1526604" cy="763302"/>
        </a:xfrm>
        <a:prstGeom prst="roundRect">
          <a:avLst>
            <a:gd name="adj" fmla="val 1000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kern="1200" dirty="0"/>
            <a:t>Pre-Apprenticeship</a:t>
          </a:r>
        </a:p>
      </dsp:txBody>
      <dsp:txXfrm>
        <a:off x="228870" y="373076"/>
        <a:ext cx="1481892" cy="718590"/>
      </dsp:txXfrm>
    </dsp:sp>
    <dsp:sp modelId="{85740DA5-70C0-4350-96DE-B427BA54625D}">
      <dsp:nvSpPr>
        <dsp:cNvPr id="0" name=""/>
        <dsp:cNvSpPr/>
      </dsp:nvSpPr>
      <dsp:spPr>
        <a:xfrm>
          <a:off x="359174" y="1114023"/>
          <a:ext cx="213919" cy="447661"/>
        </a:xfrm>
        <a:custGeom>
          <a:avLst/>
          <a:gdLst/>
          <a:ahLst/>
          <a:cxnLst/>
          <a:rect l="0" t="0" r="0" b="0"/>
          <a:pathLst>
            <a:path>
              <a:moveTo>
                <a:pt x="0" y="0"/>
              </a:moveTo>
              <a:lnTo>
                <a:pt x="0" y="447661"/>
              </a:lnTo>
              <a:lnTo>
                <a:pt x="213919" y="447661"/>
              </a:lnTo>
            </a:path>
          </a:pathLst>
        </a:custGeom>
        <a:noFill/>
        <a:ln w="12700" cap="flat" cmpd="sng" algn="ctr">
          <a:solidFill>
            <a:srgbClr val="002060"/>
          </a:solidFill>
          <a:prstDash val="solid"/>
          <a:miter lim="800000"/>
        </a:ln>
        <a:effectLst/>
      </dsp:spPr>
      <dsp:style>
        <a:lnRef idx="2">
          <a:scrgbClr r="0" g="0" b="0"/>
        </a:lnRef>
        <a:fillRef idx="0">
          <a:scrgbClr r="0" g="0" b="0"/>
        </a:fillRef>
        <a:effectRef idx="0">
          <a:scrgbClr r="0" g="0" b="0"/>
        </a:effectRef>
        <a:fontRef idx="minor"/>
      </dsp:style>
    </dsp:sp>
    <dsp:sp modelId="{DD8FE1C3-331F-4401-87CE-3167D65078B0}">
      <dsp:nvSpPr>
        <dsp:cNvPr id="0" name=""/>
        <dsp:cNvSpPr/>
      </dsp:nvSpPr>
      <dsp:spPr>
        <a:xfrm>
          <a:off x="573094" y="1281575"/>
          <a:ext cx="1221295" cy="560217"/>
        </a:xfrm>
        <a:prstGeom prst="roundRect">
          <a:avLst>
            <a:gd name="adj" fmla="val 10000"/>
          </a:avLst>
        </a:prstGeom>
        <a:solidFill>
          <a:schemeClr val="lt1">
            <a:alpha val="90000"/>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a:t>Pre-Apprenticeship</a:t>
          </a:r>
        </a:p>
      </dsp:txBody>
      <dsp:txXfrm>
        <a:off x="589502" y="1297983"/>
        <a:ext cx="1188479" cy="527401"/>
      </dsp:txXfrm>
    </dsp:sp>
    <dsp:sp modelId="{DD035B09-0D26-4986-AB52-46A7448CCEA5}">
      <dsp:nvSpPr>
        <dsp:cNvPr id="0" name=""/>
        <dsp:cNvSpPr/>
      </dsp:nvSpPr>
      <dsp:spPr>
        <a:xfrm>
          <a:off x="359174" y="1114023"/>
          <a:ext cx="253514" cy="1198319"/>
        </a:xfrm>
        <a:custGeom>
          <a:avLst/>
          <a:gdLst/>
          <a:ahLst/>
          <a:cxnLst/>
          <a:rect l="0" t="0" r="0" b="0"/>
          <a:pathLst>
            <a:path>
              <a:moveTo>
                <a:pt x="0" y="0"/>
              </a:moveTo>
              <a:lnTo>
                <a:pt x="0" y="1198319"/>
              </a:lnTo>
              <a:lnTo>
                <a:pt x="253514" y="1198319"/>
              </a:lnTo>
            </a:path>
          </a:pathLst>
        </a:custGeom>
        <a:noFill/>
        <a:ln w="12700" cap="flat" cmpd="sng" algn="ctr">
          <a:solidFill>
            <a:srgbClr val="002060"/>
          </a:solidFill>
          <a:prstDash val="solid"/>
          <a:miter lim="800000"/>
        </a:ln>
        <a:effectLst/>
      </dsp:spPr>
      <dsp:style>
        <a:lnRef idx="2">
          <a:scrgbClr r="0" g="0" b="0"/>
        </a:lnRef>
        <a:fillRef idx="0">
          <a:scrgbClr r="0" g="0" b="0"/>
        </a:fillRef>
        <a:effectRef idx="0">
          <a:scrgbClr r="0" g="0" b="0"/>
        </a:effectRef>
        <a:fontRef idx="minor"/>
      </dsp:style>
    </dsp:sp>
    <dsp:sp modelId="{FB59CCED-6876-466E-BEFF-8BB636E8140A}">
      <dsp:nvSpPr>
        <dsp:cNvPr id="0" name=""/>
        <dsp:cNvSpPr/>
      </dsp:nvSpPr>
      <dsp:spPr>
        <a:xfrm>
          <a:off x="612688" y="2002537"/>
          <a:ext cx="1287354" cy="619610"/>
        </a:xfrm>
        <a:prstGeom prst="roundRect">
          <a:avLst>
            <a:gd name="adj" fmla="val 10000"/>
          </a:avLst>
        </a:prstGeom>
        <a:solidFill>
          <a:schemeClr val="lt1">
            <a:alpha val="90000"/>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a:t>Youth Apprenticeship</a:t>
          </a:r>
        </a:p>
      </dsp:txBody>
      <dsp:txXfrm>
        <a:off x="630836" y="2020685"/>
        <a:ext cx="1251058" cy="583314"/>
      </dsp:txXfrm>
    </dsp:sp>
    <dsp:sp modelId="{F6FDF468-5570-49F3-88F4-55C2325DF83D}">
      <dsp:nvSpPr>
        <dsp:cNvPr id="0" name=""/>
        <dsp:cNvSpPr/>
      </dsp:nvSpPr>
      <dsp:spPr>
        <a:xfrm>
          <a:off x="2522754" y="57246"/>
          <a:ext cx="2141688" cy="763302"/>
        </a:xfrm>
        <a:prstGeom prst="roundRect">
          <a:avLst>
            <a:gd name="adj" fmla="val 1000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kern="1200" dirty="0"/>
            <a:t>Apprenticeship</a:t>
          </a:r>
        </a:p>
      </dsp:txBody>
      <dsp:txXfrm>
        <a:off x="2545110" y="79602"/>
        <a:ext cx="2096976" cy="718590"/>
      </dsp:txXfrm>
    </dsp:sp>
    <dsp:sp modelId="{EECFED6D-900D-4D7C-955D-26EBCAA3D230}">
      <dsp:nvSpPr>
        <dsp:cNvPr id="0" name=""/>
        <dsp:cNvSpPr/>
      </dsp:nvSpPr>
      <dsp:spPr>
        <a:xfrm>
          <a:off x="2736923" y="820548"/>
          <a:ext cx="241095" cy="515854"/>
        </a:xfrm>
        <a:custGeom>
          <a:avLst/>
          <a:gdLst/>
          <a:ahLst/>
          <a:cxnLst/>
          <a:rect l="0" t="0" r="0" b="0"/>
          <a:pathLst>
            <a:path>
              <a:moveTo>
                <a:pt x="0" y="0"/>
              </a:moveTo>
              <a:lnTo>
                <a:pt x="0" y="515854"/>
              </a:lnTo>
              <a:lnTo>
                <a:pt x="241095" y="515854"/>
              </a:lnTo>
            </a:path>
          </a:pathLst>
        </a:custGeom>
        <a:noFill/>
        <a:ln w="12700" cap="flat" cmpd="sng" algn="ctr">
          <a:solidFill>
            <a:srgbClr val="002060"/>
          </a:solidFill>
          <a:prstDash val="solid"/>
          <a:miter lim="800000"/>
        </a:ln>
        <a:effectLst/>
      </dsp:spPr>
      <dsp:style>
        <a:lnRef idx="2">
          <a:scrgbClr r="0" g="0" b="0"/>
        </a:lnRef>
        <a:fillRef idx="0">
          <a:scrgbClr r="0" g="0" b="0"/>
        </a:fillRef>
        <a:effectRef idx="0">
          <a:scrgbClr r="0" g="0" b="0"/>
        </a:effectRef>
        <a:fontRef idx="minor"/>
      </dsp:style>
    </dsp:sp>
    <dsp:sp modelId="{69AE67B4-0174-413B-93E7-195ABC289343}">
      <dsp:nvSpPr>
        <dsp:cNvPr id="0" name=""/>
        <dsp:cNvSpPr/>
      </dsp:nvSpPr>
      <dsp:spPr>
        <a:xfrm>
          <a:off x="2978018" y="954752"/>
          <a:ext cx="1221283" cy="763302"/>
        </a:xfrm>
        <a:prstGeom prst="roundRect">
          <a:avLst>
            <a:gd name="adj" fmla="val 10000"/>
          </a:avLst>
        </a:prstGeom>
        <a:solidFill>
          <a:schemeClr val="lt1">
            <a:alpha val="90000"/>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a:t>Registered Apprenticeship</a:t>
          </a:r>
        </a:p>
      </dsp:txBody>
      <dsp:txXfrm>
        <a:off x="3000374" y="977108"/>
        <a:ext cx="1176571" cy="718590"/>
      </dsp:txXfrm>
    </dsp:sp>
    <dsp:sp modelId="{D28C5C28-8339-46F2-94B1-0DCB3ADDECC0}">
      <dsp:nvSpPr>
        <dsp:cNvPr id="0" name=""/>
        <dsp:cNvSpPr/>
      </dsp:nvSpPr>
      <dsp:spPr>
        <a:xfrm>
          <a:off x="2736923" y="820548"/>
          <a:ext cx="171347" cy="1602694"/>
        </a:xfrm>
        <a:custGeom>
          <a:avLst/>
          <a:gdLst/>
          <a:ahLst/>
          <a:cxnLst/>
          <a:rect l="0" t="0" r="0" b="0"/>
          <a:pathLst>
            <a:path>
              <a:moveTo>
                <a:pt x="0" y="0"/>
              </a:moveTo>
              <a:lnTo>
                <a:pt x="0" y="1602694"/>
              </a:lnTo>
              <a:lnTo>
                <a:pt x="171347" y="1602694"/>
              </a:lnTo>
            </a:path>
          </a:pathLst>
        </a:custGeom>
        <a:noFill/>
        <a:ln w="12700" cap="flat" cmpd="sng" algn="ctr">
          <a:solidFill>
            <a:srgbClr val="002060"/>
          </a:solidFill>
          <a:prstDash val="solid"/>
          <a:miter lim="800000"/>
        </a:ln>
        <a:effectLst/>
      </dsp:spPr>
      <dsp:style>
        <a:lnRef idx="2">
          <a:scrgbClr r="0" g="0" b="0"/>
        </a:lnRef>
        <a:fillRef idx="0">
          <a:scrgbClr r="0" g="0" b="0"/>
        </a:fillRef>
        <a:effectRef idx="0">
          <a:scrgbClr r="0" g="0" b="0"/>
        </a:effectRef>
        <a:fontRef idx="minor"/>
      </dsp:style>
    </dsp:sp>
    <dsp:sp modelId="{C2878A1E-10DB-4D21-8D04-3ACFEC2E3293}">
      <dsp:nvSpPr>
        <dsp:cNvPr id="0" name=""/>
        <dsp:cNvSpPr/>
      </dsp:nvSpPr>
      <dsp:spPr>
        <a:xfrm>
          <a:off x="2908271" y="1908880"/>
          <a:ext cx="1675906" cy="1028725"/>
        </a:xfrm>
        <a:prstGeom prst="roundRect">
          <a:avLst>
            <a:gd name="adj" fmla="val 10000"/>
          </a:avLst>
        </a:prstGeom>
        <a:solidFill>
          <a:schemeClr val="lt1">
            <a:alpha val="90000"/>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a:t>Non-Registered Apprenticeship Industry Recognized Credential Programs</a:t>
          </a:r>
        </a:p>
      </dsp:txBody>
      <dsp:txXfrm>
        <a:off x="2938401" y="1939010"/>
        <a:ext cx="1615646" cy="96846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AC9F88-BA82-4269-8BE6-F690B977AE28}" type="datetimeFigureOut">
              <a:rPr lang="en-US" smtClean="0"/>
              <a:t>7/20/2020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1F3017-F036-4EC4-A4EC-21F8103A30BB}" type="slidenum">
              <a:rPr lang="en-US" smtClean="0"/>
              <a:t>‹#›</a:t>
            </a:fld>
            <a:endParaRPr lang="en-US"/>
          </a:p>
        </p:txBody>
      </p:sp>
    </p:spTree>
    <p:extLst>
      <p:ext uri="{BB962C8B-B14F-4D97-AF65-F5344CB8AC3E}">
        <p14:creationId xmlns:p14="http://schemas.microsoft.com/office/powerpoint/2010/main" val="3920224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americanprogress.org/issues/economy/news/2014/07/14/93768/the-bottom-line-apprenticeships-are-good-for-busines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1F3017-F036-4EC4-A4EC-21F8103A30BB}" type="slidenum">
              <a:rPr lang="en-US" smtClean="0"/>
              <a:t>1</a:t>
            </a:fld>
            <a:endParaRPr lang="en-US"/>
          </a:p>
        </p:txBody>
      </p:sp>
    </p:spTree>
    <p:extLst>
      <p:ext uri="{BB962C8B-B14F-4D97-AF65-F5344CB8AC3E}">
        <p14:creationId xmlns:p14="http://schemas.microsoft.com/office/powerpoint/2010/main" val="4950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Jim Nelson</a:t>
            </a:r>
          </a:p>
        </p:txBody>
      </p:sp>
      <p:sp>
        <p:nvSpPr>
          <p:cNvPr id="4" name="Slide Number Placeholder 3"/>
          <p:cNvSpPr>
            <a:spLocks noGrp="1"/>
          </p:cNvSpPr>
          <p:nvPr>
            <p:ph type="sldNum" sz="quarter" idx="10"/>
          </p:nvPr>
        </p:nvSpPr>
        <p:spPr/>
        <p:txBody>
          <a:bodyPr/>
          <a:lstStyle/>
          <a:p>
            <a:fld id="{E31F3017-F036-4EC4-A4EC-21F8103A30BB}" type="slidenum">
              <a:rPr lang="en-US" smtClean="0"/>
              <a:t>12</a:t>
            </a:fld>
            <a:endParaRPr lang="en-US"/>
          </a:p>
        </p:txBody>
      </p:sp>
    </p:spTree>
    <p:extLst>
      <p:ext uri="{BB962C8B-B14F-4D97-AF65-F5344CB8AC3E}">
        <p14:creationId xmlns:p14="http://schemas.microsoft.com/office/powerpoint/2010/main" val="2232735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Jim Nelson</a:t>
            </a:r>
          </a:p>
          <a:p>
            <a:endParaRPr lang="en-US" dirty="0">
              <a:hlinkClick r:id="rId3"/>
            </a:endParaRPr>
          </a:p>
          <a:p>
            <a:r>
              <a:rPr lang="en-US" dirty="0">
                <a:hlinkClick r:id="rId3"/>
              </a:rPr>
              <a:t>https://www.americanprogress.org/issues/economy/news/2014/07/14/93768/the-bottom-line-apprenticeships-are-good-for-business/</a:t>
            </a:r>
            <a:endParaRPr lang="en-US" dirty="0"/>
          </a:p>
        </p:txBody>
      </p:sp>
      <p:sp>
        <p:nvSpPr>
          <p:cNvPr id="4" name="Slide Number Placeholder 3"/>
          <p:cNvSpPr>
            <a:spLocks noGrp="1"/>
          </p:cNvSpPr>
          <p:nvPr>
            <p:ph type="sldNum" sz="quarter" idx="10"/>
          </p:nvPr>
        </p:nvSpPr>
        <p:spPr/>
        <p:txBody>
          <a:bodyPr/>
          <a:lstStyle/>
          <a:p>
            <a:fld id="{E31F3017-F036-4EC4-A4EC-21F8103A30BB}" type="slidenum">
              <a:rPr lang="en-US" smtClean="0"/>
              <a:t>13</a:t>
            </a:fld>
            <a:endParaRPr lang="en-US"/>
          </a:p>
        </p:txBody>
      </p:sp>
    </p:spTree>
    <p:extLst>
      <p:ext uri="{BB962C8B-B14F-4D97-AF65-F5344CB8AC3E}">
        <p14:creationId xmlns:p14="http://schemas.microsoft.com/office/powerpoint/2010/main" val="413808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Jim Nelson</a:t>
            </a:r>
          </a:p>
          <a:p>
            <a:endParaRPr lang="en-US" dirty="0"/>
          </a:p>
        </p:txBody>
      </p:sp>
      <p:sp>
        <p:nvSpPr>
          <p:cNvPr id="4" name="Slide Number Placeholder 3"/>
          <p:cNvSpPr>
            <a:spLocks noGrp="1"/>
          </p:cNvSpPr>
          <p:nvPr>
            <p:ph type="sldNum" sz="quarter" idx="10"/>
          </p:nvPr>
        </p:nvSpPr>
        <p:spPr/>
        <p:txBody>
          <a:bodyPr/>
          <a:lstStyle/>
          <a:p>
            <a:fld id="{E31F3017-F036-4EC4-A4EC-21F8103A30BB}" type="slidenum">
              <a:rPr lang="en-US" smtClean="0"/>
              <a:t>14</a:t>
            </a:fld>
            <a:endParaRPr lang="en-US"/>
          </a:p>
        </p:txBody>
      </p:sp>
    </p:spTree>
    <p:extLst>
      <p:ext uri="{BB962C8B-B14F-4D97-AF65-F5344CB8AC3E}">
        <p14:creationId xmlns:p14="http://schemas.microsoft.com/office/powerpoint/2010/main" val="4062440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Jim Nelson</a:t>
            </a:r>
          </a:p>
        </p:txBody>
      </p:sp>
      <p:sp>
        <p:nvSpPr>
          <p:cNvPr id="4" name="Slide Number Placeholder 3"/>
          <p:cNvSpPr>
            <a:spLocks noGrp="1"/>
          </p:cNvSpPr>
          <p:nvPr>
            <p:ph type="sldNum" sz="quarter" idx="10"/>
          </p:nvPr>
        </p:nvSpPr>
        <p:spPr/>
        <p:txBody>
          <a:bodyPr/>
          <a:lstStyle/>
          <a:p>
            <a:fld id="{E31F3017-F036-4EC4-A4EC-21F8103A30BB}" type="slidenum">
              <a:rPr lang="en-US" smtClean="0"/>
              <a:t>15</a:t>
            </a:fld>
            <a:endParaRPr lang="en-US"/>
          </a:p>
        </p:txBody>
      </p:sp>
    </p:spTree>
    <p:extLst>
      <p:ext uri="{BB962C8B-B14F-4D97-AF65-F5344CB8AC3E}">
        <p14:creationId xmlns:p14="http://schemas.microsoft.com/office/powerpoint/2010/main" val="1693999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Paul</a:t>
            </a:r>
            <a:r>
              <a:rPr lang="en-US" b="1" baseline="0" dirty="0"/>
              <a:t> Thompson, III </a:t>
            </a:r>
            <a:r>
              <a:rPr lang="en-US" baseline="0" dirty="0"/>
              <a:t>and Manny Rodriguez</a:t>
            </a:r>
            <a:endParaRPr lang="en-US" dirty="0"/>
          </a:p>
        </p:txBody>
      </p:sp>
      <p:sp>
        <p:nvSpPr>
          <p:cNvPr id="4" name="Slide Number Placeholder 3"/>
          <p:cNvSpPr>
            <a:spLocks noGrp="1"/>
          </p:cNvSpPr>
          <p:nvPr>
            <p:ph type="sldNum" sz="quarter" idx="10"/>
          </p:nvPr>
        </p:nvSpPr>
        <p:spPr/>
        <p:txBody>
          <a:bodyPr/>
          <a:lstStyle/>
          <a:p>
            <a:fld id="{E31F3017-F036-4EC4-A4EC-21F8103A30BB}" type="slidenum">
              <a:rPr lang="en-US" smtClean="0"/>
              <a:t>16</a:t>
            </a:fld>
            <a:endParaRPr lang="en-US"/>
          </a:p>
        </p:txBody>
      </p:sp>
    </p:spTree>
    <p:extLst>
      <p:ext uri="{BB962C8B-B14F-4D97-AF65-F5344CB8AC3E}">
        <p14:creationId xmlns:p14="http://schemas.microsoft.com/office/powerpoint/2010/main" val="7703283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Paul</a:t>
            </a:r>
            <a:r>
              <a:rPr lang="en-US" b="1" baseline="0" dirty="0"/>
              <a:t> Thompson, III </a:t>
            </a:r>
            <a:r>
              <a:rPr lang="en-US" baseline="0" dirty="0"/>
              <a:t>and Manny Rodriguez</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Want to expand apprenticeships </a:t>
            </a:r>
            <a:r>
              <a:rPr lang="en-US" dirty="0"/>
              <a:t>– new industries, new employers</a:t>
            </a:r>
            <a:r>
              <a:rPr lang="en-US" baseline="0" dirty="0"/>
              <a:t>, more opportunities for workers -  but there’s so much information…it’s overwhelming…need help making sense of it all and getting started.</a:t>
            </a:r>
            <a:endParaRPr lang="en-US" dirty="0"/>
          </a:p>
        </p:txBody>
      </p:sp>
      <p:sp>
        <p:nvSpPr>
          <p:cNvPr id="4" name="Slide Number Placeholder 3"/>
          <p:cNvSpPr>
            <a:spLocks noGrp="1"/>
          </p:cNvSpPr>
          <p:nvPr>
            <p:ph type="sldNum" sz="quarter" idx="10"/>
          </p:nvPr>
        </p:nvSpPr>
        <p:spPr/>
        <p:txBody>
          <a:bodyPr/>
          <a:lstStyle/>
          <a:p>
            <a:fld id="{E31F3017-F036-4EC4-A4EC-21F8103A30BB}" type="slidenum">
              <a:rPr lang="en-US" smtClean="0"/>
              <a:t>17</a:t>
            </a:fld>
            <a:endParaRPr lang="en-US"/>
          </a:p>
        </p:txBody>
      </p:sp>
    </p:spTree>
    <p:extLst>
      <p:ext uri="{BB962C8B-B14F-4D97-AF65-F5344CB8AC3E}">
        <p14:creationId xmlns:p14="http://schemas.microsoft.com/office/powerpoint/2010/main" val="3186852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Paul</a:t>
            </a:r>
            <a:r>
              <a:rPr lang="en-US" b="1" baseline="0" dirty="0"/>
              <a:t> Thompson, III </a:t>
            </a:r>
            <a:r>
              <a:rPr lang="en-US" baseline="0" dirty="0"/>
              <a:t>and Manny Rodriguez</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Navigators &amp; Intermediaries</a:t>
            </a:r>
            <a:r>
              <a:rPr lang="en-US" baseline="0" dirty="0"/>
              <a:t> can do this! They are there to ease the burden on employers and to help connect the dots. ………..</a:t>
            </a:r>
            <a:endParaRPr lang="en-US" dirty="0"/>
          </a:p>
        </p:txBody>
      </p:sp>
      <p:sp>
        <p:nvSpPr>
          <p:cNvPr id="4" name="Slide Number Placeholder 3"/>
          <p:cNvSpPr>
            <a:spLocks noGrp="1"/>
          </p:cNvSpPr>
          <p:nvPr>
            <p:ph type="sldNum" sz="quarter" idx="10"/>
          </p:nvPr>
        </p:nvSpPr>
        <p:spPr/>
        <p:txBody>
          <a:bodyPr/>
          <a:lstStyle/>
          <a:p>
            <a:fld id="{E31F3017-F036-4EC4-A4EC-21F8103A30BB}" type="slidenum">
              <a:rPr lang="en-US" smtClean="0"/>
              <a:t>18</a:t>
            </a:fld>
            <a:endParaRPr lang="en-US"/>
          </a:p>
        </p:txBody>
      </p:sp>
    </p:spTree>
    <p:extLst>
      <p:ext uri="{BB962C8B-B14F-4D97-AF65-F5344CB8AC3E}">
        <p14:creationId xmlns:p14="http://schemas.microsoft.com/office/powerpoint/2010/main" val="11563221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a:t>
            </a:r>
            <a:r>
              <a:rPr lang="en-US" baseline="0" dirty="0"/>
              <a:t> Thompson, III and </a:t>
            </a:r>
            <a:r>
              <a:rPr lang="en-US" b="1" baseline="0" dirty="0"/>
              <a:t>Manny Rodriguez</a:t>
            </a:r>
            <a:endParaRPr lang="en-US" b="1" dirty="0"/>
          </a:p>
        </p:txBody>
      </p:sp>
      <p:sp>
        <p:nvSpPr>
          <p:cNvPr id="4" name="Slide Number Placeholder 3"/>
          <p:cNvSpPr>
            <a:spLocks noGrp="1"/>
          </p:cNvSpPr>
          <p:nvPr>
            <p:ph type="sldNum" sz="quarter" idx="10"/>
          </p:nvPr>
        </p:nvSpPr>
        <p:spPr/>
        <p:txBody>
          <a:bodyPr/>
          <a:lstStyle/>
          <a:p>
            <a:fld id="{E31F3017-F036-4EC4-A4EC-21F8103A30BB}" type="slidenum">
              <a:rPr lang="en-US" smtClean="0"/>
              <a:t>19</a:t>
            </a:fld>
            <a:endParaRPr lang="en-US"/>
          </a:p>
        </p:txBody>
      </p:sp>
    </p:spTree>
    <p:extLst>
      <p:ext uri="{BB962C8B-B14F-4D97-AF65-F5344CB8AC3E}">
        <p14:creationId xmlns:p14="http://schemas.microsoft.com/office/powerpoint/2010/main" val="38658590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a:t>
            </a:r>
            <a:r>
              <a:rPr lang="en-US" baseline="0" dirty="0"/>
              <a:t> Thompson, III and </a:t>
            </a:r>
            <a:r>
              <a:rPr lang="en-US" b="1" baseline="0" dirty="0"/>
              <a:t>Manny Rodriguez</a:t>
            </a:r>
          </a:p>
          <a:p>
            <a:endParaRPr lang="en-US" baseline="0" dirty="0"/>
          </a:p>
          <a:p>
            <a:r>
              <a:rPr lang="en-US" baseline="0" dirty="0"/>
              <a:t>The Apprenticeship Committee along with the help of DCEO have adopted the Navigator and Intermediary model to expand apprenticeships more quickly within all regions of the state and within different occupations……..</a:t>
            </a:r>
            <a:endParaRPr lang="en-US" dirty="0"/>
          </a:p>
        </p:txBody>
      </p:sp>
      <p:sp>
        <p:nvSpPr>
          <p:cNvPr id="4" name="Slide Number Placeholder 3"/>
          <p:cNvSpPr>
            <a:spLocks noGrp="1"/>
          </p:cNvSpPr>
          <p:nvPr>
            <p:ph type="sldNum" sz="quarter" idx="10"/>
          </p:nvPr>
        </p:nvSpPr>
        <p:spPr/>
        <p:txBody>
          <a:bodyPr/>
          <a:lstStyle/>
          <a:p>
            <a:fld id="{E31F3017-F036-4EC4-A4EC-21F8103A30BB}" type="slidenum">
              <a:rPr lang="en-US" smtClean="0"/>
              <a:t>20</a:t>
            </a:fld>
            <a:endParaRPr lang="en-US"/>
          </a:p>
        </p:txBody>
      </p:sp>
    </p:spTree>
    <p:extLst>
      <p:ext uri="{BB962C8B-B14F-4D97-AF65-F5344CB8AC3E}">
        <p14:creationId xmlns:p14="http://schemas.microsoft.com/office/powerpoint/2010/main" val="169352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a:t>
            </a:r>
            <a:r>
              <a:rPr lang="en-US" baseline="0" dirty="0"/>
              <a:t> Thompson, III and M</a:t>
            </a:r>
            <a:r>
              <a:rPr lang="en-US" b="1" baseline="0" dirty="0"/>
              <a:t>anny Rodriguez</a:t>
            </a:r>
            <a:endParaRPr lang="en-US" b="1" dirty="0"/>
          </a:p>
        </p:txBody>
      </p:sp>
      <p:sp>
        <p:nvSpPr>
          <p:cNvPr id="4" name="Slide Number Placeholder 3"/>
          <p:cNvSpPr>
            <a:spLocks noGrp="1"/>
          </p:cNvSpPr>
          <p:nvPr>
            <p:ph type="sldNum" sz="quarter" idx="10"/>
          </p:nvPr>
        </p:nvSpPr>
        <p:spPr/>
        <p:txBody>
          <a:bodyPr/>
          <a:lstStyle/>
          <a:p>
            <a:fld id="{E31F3017-F036-4EC4-A4EC-21F8103A30BB}" type="slidenum">
              <a:rPr lang="en-US" smtClean="0"/>
              <a:t>21</a:t>
            </a:fld>
            <a:endParaRPr lang="en-US"/>
          </a:p>
        </p:txBody>
      </p:sp>
    </p:spTree>
    <p:extLst>
      <p:ext uri="{BB962C8B-B14F-4D97-AF65-F5344CB8AC3E}">
        <p14:creationId xmlns:p14="http://schemas.microsoft.com/office/powerpoint/2010/main" val="2942647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Patrick leads</a:t>
            </a:r>
            <a:r>
              <a:rPr lang="en-US" baseline="0" dirty="0"/>
              <a:t> the welcome and introductions</a:t>
            </a:r>
            <a:endParaRPr lang="en-US" dirty="0"/>
          </a:p>
        </p:txBody>
      </p:sp>
      <p:sp>
        <p:nvSpPr>
          <p:cNvPr id="4" name="Slide Number Placeholder 3"/>
          <p:cNvSpPr>
            <a:spLocks noGrp="1"/>
          </p:cNvSpPr>
          <p:nvPr>
            <p:ph type="sldNum" sz="quarter" idx="10"/>
          </p:nvPr>
        </p:nvSpPr>
        <p:spPr/>
        <p:txBody>
          <a:bodyPr/>
          <a:lstStyle/>
          <a:p>
            <a:fld id="{E31F3017-F036-4EC4-A4EC-21F8103A30BB}" type="slidenum">
              <a:rPr lang="en-US" smtClean="0"/>
              <a:t>4</a:t>
            </a:fld>
            <a:endParaRPr lang="en-US"/>
          </a:p>
        </p:txBody>
      </p:sp>
    </p:spTree>
    <p:extLst>
      <p:ext uri="{BB962C8B-B14F-4D97-AF65-F5344CB8AC3E}">
        <p14:creationId xmlns:p14="http://schemas.microsoft.com/office/powerpoint/2010/main" val="36597684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a:t>
            </a:r>
            <a:r>
              <a:rPr lang="en-US" baseline="0" dirty="0"/>
              <a:t> Thompson, III and </a:t>
            </a:r>
            <a:r>
              <a:rPr lang="en-US" b="1" baseline="0" dirty="0"/>
              <a:t>Manny Rodriguez</a:t>
            </a:r>
            <a:endParaRPr lang="en-US" b="1" dirty="0"/>
          </a:p>
        </p:txBody>
      </p:sp>
      <p:sp>
        <p:nvSpPr>
          <p:cNvPr id="4" name="Slide Number Placeholder 3"/>
          <p:cNvSpPr>
            <a:spLocks noGrp="1"/>
          </p:cNvSpPr>
          <p:nvPr>
            <p:ph type="sldNum" sz="quarter" idx="10"/>
          </p:nvPr>
        </p:nvSpPr>
        <p:spPr/>
        <p:txBody>
          <a:bodyPr/>
          <a:lstStyle/>
          <a:p>
            <a:fld id="{E31F3017-F036-4EC4-A4EC-21F8103A30BB}" type="slidenum">
              <a:rPr lang="en-US" smtClean="0"/>
              <a:t>22</a:t>
            </a:fld>
            <a:endParaRPr lang="en-US"/>
          </a:p>
        </p:txBody>
      </p:sp>
    </p:spTree>
    <p:extLst>
      <p:ext uri="{BB962C8B-B14F-4D97-AF65-F5344CB8AC3E}">
        <p14:creationId xmlns:p14="http://schemas.microsoft.com/office/powerpoint/2010/main" val="36453588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Manny</a:t>
            </a:r>
            <a:r>
              <a:rPr lang="en-US" baseline="0" dirty="0"/>
              <a:t> Rodriguez and </a:t>
            </a:r>
            <a:r>
              <a:rPr lang="en-US" b="1" baseline="0" dirty="0"/>
              <a:t>Jim Nelson</a:t>
            </a:r>
            <a:r>
              <a:rPr lang="en-US" baseline="0" dirty="0"/>
              <a:t>?</a:t>
            </a:r>
            <a:endParaRPr lang="en-US" dirty="0"/>
          </a:p>
        </p:txBody>
      </p:sp>
      <p:sp>
        <p:nvSpPr>
          <p:cNvPr id="4" name="Slide Number Placeholder 3"/>
          <p:cNvSpPr>
            <a:spLocks noGrp="1"/>
          </p:cNvSpPr>
          <p:nvPr>
            <p:ph type="sldNum" sz="quarter" idx="10"/>
          </p:nvPr>
        </p:nvSpPr>
        <p:spPr/>
        <p:txBody>
          <a:bodyPr/>
          <a:lstStyle/>
          <a:p>
            <a:fld id="{E31F3017-F036-4EC4-A4EC-21F8103A30BB}" type="slidenum">
              <a:rPr lang="en-US" smtClean="0"/>
              <a:t>23</a:t>
            </a:fld>
            <a:endParaRPr lang="en-US"/>
          </a:p>
        </p:txBody>
      </p:sp>
    </p:spTree>
    <p:extLst>
      <p:ext uri="{BB962C8B-B14F-4D97-AF65-F5344CB8AC3E}">
        <p14:creationId xmlns:p14="http://schemas.microsoft.com/office/powerpoint/2010/main" val="8068554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 Thompson?</a:t>
            </a:r>
          </a:p>
        </p:txBody>
      </p:sp>
      <p:sp>
        <p:nvSpPr>
          <p:cNvPr id="4" name="Slide Number Placeholder 3"/>
          <p:cNvSpPr>
            <a:spLocks noGrp="1"/>
          </p:cNvSpPr>
          <p:nvPr>
            <p:ph type="sldNum" sz="quarter" idx="10"/>
          </p:nvPr>
        </p:nvSpPr>
        <p:spPr/>
        <p:txBody>
          <a:bodyPr/>
          <a:lstStyle/>
          <a:p>
            <a:fld id="{E31F3017-F036-4EC4-A4EC-21F8103A30BB}" type="slidenum">
              <a:rPr lang="en-US" smtClean="0"/>
              <a:t>24</a:t>
            </a:fld>
            <a:endParaRPr lang="en-US"/>
          </a:p>
        </p:txBody>
      </p:sp>
    </p:spTree>
    <p:extLst>
      <p:ext uri="{BB962C8B-B14F-4D97-AF65-F5344CB8AC3E}">
        <p14:creationId xmlns:p14="http://schemas.microsoft.com/office/powerpoint/2010/main" val="34149760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Morgan Diamond?</a:t>
            </a:r>
          </a:p>
        </p:txBody>
      </p:sp>
      <p:sp>
        <p:nvSpPr>
          <p:cNvPr id="4" name="Slide Number Placeholder 3"/>
          <p:cNvSpPr>
            <a:spLocks noGrp="1"/>
          </p:cNvSpPr>
          <p:nvPr>
            <p:ph type="sldNum" sz="quarter" idx="10"/>
          </p:nvPr>
        </p:nvSpPr>
        <p:spPr/>
        <p:txBody>
          <a:bodyPr/>
          <a:lstStyle/>
          <a:p>
            <a:fld id="{E31F3017-F036-4EC4-A4EC-21F8103A30BB}" type="slidenum">
              <a:rPr lang="en-US" smtClean="0"/>
              <a:t>25</a:t>
            </a:fld>
            <a:endParaRPr lang="en-US"/>
          </a:p>
        </p:txBody>
      </p:sp>
    </p:spTree>
    <p:extLst>
      <p:ext uri="{BB962C8B-B14F-4D97-AF65-F5344CB8AC3E}">
        <p14:creationId xmlns:p14="http://schemas.microsoft.com/office/powerpoint/2010/main" val="24380883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Morgan Diamond?</a:t>
            </a:r>
          </a:p>
        </p:txBody>
      </p:sp>
      <p:sp>
        <p:nvSpPr>
          <p:cNvPr id="4" name="Slide Number Placeholder 3"/>
          <p:cNvSpPr>
            <a:spLocks noGrp="1"/>
          </p:cNvSpPr>
          <p:nvPr>
            <p:ph type="sldNum" sz="quarter" idx="10"/>
          </p:nvPr>
        </p:nvSpPr>
        <p:spPr/>
        <p:txBody>
          <a:bodyPr/>
          <a:lstStyle/>
          <a:p>
            <a:fld id="{E31F3017-F036-4EC4-A4EC-21F8103A30BB}" type="slidenum">
              <a:rPr lang="en-US" smtClean="0"/>
              <a:t>26</a:t>
            </a:fld>
            <a:endParaRPr lang="en-US"/>
          </a:p>
        </p:txBody>
      </p:sp>
    </p:spTree>
    <p:extLst>
      <p:ext uri="{BB962C8B-B14F-4D97-AF65-F5344CB8AC3E}">
        <p14:creationId xmlns:p14="http://schemas.microsoft.com/office/powerpoint/2010/main" val="32218025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Manny Rodriguez?</a:t>
            </a:r>
          </a:p>
        </p:txBody>
      </p:sp>
      <p:sp>
        <p:nvSpPr>
          <p:cNvPr id="4" name="Slide Number Placeholder 3"/>
          <p:cNvSpPr>
            <a:spLocks noGrp="1"/>
          </p:cNvSpPr>
          <p:nvPr>
            <p:ph type="sldNum" sz="quarter" idx="10"/>
          </p:nvPr>
        </p:nvSpPr>
        <p:spPr/>
        <p:txBody>
          <a:bodyPr/>
          <a:lstStyle/>
          <a:p>
            <a:fld id="{E31F3017-F036-4EC4-A4EC-21F8103A30BB}" type="slidenum">
              <a:rPr lang="en-US" smtClean="0"/>
              <a:t>27</a:t>
            </a:fld>
            <a:endParaRPr lang="en-US"/>
          </a:p>
        </p:txBody>
      </p:sp>
    </p:spTree>
    <p:extLst>
      <p:ext uri="{BB962C8B-B14F-4D97-AF65-F5344CB8AC3E}">
        <p14:creationId xmlns:p14="http://schemas.microsoft.com/office/powerpoint/2010/main" val="28752331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Jim Nelson </a:t>
            </a:r>
            <a:r>
              <a:rPr lang="en-US" dirty="0"/>
              <a:t>and Paul Thompson</a:t>
            </a:r>
          </a:p>
        </p:txBody>
      </p:sp>
      <p:sp>
        <p:nvSpPr>
          <p:cNvPr id="4" name="Slide Number Placeholder 3"/>
          <p:cNvSpPr>
            <a:spLocks noGrp="1"/>
          </p:cNvSpPr>
          <p:nvPr>
            <p:ph type="sldNum" sz="quarter" idx="10"/>
          </p:nvPr>
        </p:nvSpPr>
        <p:spPr/>
        <p:txBody>
          <a:bodyPr/>
          <a:lstStyle/>
          <a:p>
            <a:fld id="{E31F3017-F036-4EC4-A4EC-21F8103A30BB}" type="slidenum">
              <a:rPr lang="en-US" smtClean="0"/>
              <a:t>28</a:t>
            </a:fld>
            <a:endParaRPr lang="en-US"/>
          </a:p>
        </p:txBody>
      </p:sp>
    </p:spTree>
    <p:extLst>
      <p:ext uri="{BB962C8B-B14F-4D97-AF65-F5344CB8AC3E}">
        <p14:creationId xmlns:p14="http://schemas.microsoft.com/office/powerpoint/2010/main" val="16957899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Paul Thompson </a:t>
            </a:r>
            <a:r>
              <a:rPr lang="en-US" dirty="0"/>
              <a:t>and Jim Nelson?</a:t>
            </a:r>
          </a:p>
        </p:txBody>
      </p:sp>
      <p:sp>
        <p:nvSpPr>
          <p:cNvPr id="4" name="Slide Number Placeholder 3"/>
          <p:cNvSpPr>
            <a:spLocks noGrp="1"/>
          </p:cNvSpPr>
          <p:nvPr>
            <p:ph type="sldNum" sz="quarter" idx="10"/>
          </p:nvPr>
        </p:nvSpPr>
        <p:spPr/>
        <p:txBody>
          <a:bodyPr/>
          <a:lstStyle/>
          <a:p>
            <a:fld id="{E31F3017-F036-4EC4-A4EC-21F8103A30BB}" type="slidenum">
              <a:rPr lang="en-US" smtClean="0"/>
              <a:t>29</a:t>
            </a:fld>
            <a:endParaRPr lang="en-US"/>
          </a:p>
        </p:txBody>
      </p:sp>
    </p:spTree>
    <p:extLst>
      <p:ext uri="{BB962C8B-B14F-4D97-AF65-F5344CB8AC3E}">
        <p14:creationId xmlns:p14="http://schemas.microsoft.com/office/powerpoint/2010/main" val="13093315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Jim Nelson </a:t>
            </a:r>
            <a:r>
              <a:rPr lang="en-US" dirty="0"/>
              <a:t>and Paul Thompson?</a:t>
            </a:r>
          </a:p>
        </p:txBody>
      </p:sp>
      <p:sp>
        <p:nvSpPr>
          <p:cNvPr id="4" name="Slide Number Placeholder 3"/>
          <p:cNvSpPr>
            <a:spLocks noGrp="1"/>
          </p:cNvSpPr>
          <p:nvPr>
            <p:ph type="sldNum" sz="quarter" idx="10"/>
          </p:nvPr>
        </p:nvSpPr>
        <p:spPr/>
        <p:txBody>
          <a:bodyPr/>
          <a:lstStyle/>
          <a:p>
            <a:fld id="{E31F3017-F036-4EC4-A4EC-21F8103A30BB}" type="slidenum">
              <a:rPr lang="en-US" smtClean="0"/>
              <a:t>30</a:t>
            </a:fld>
            <a:endParaRPr lang="en-US"/>
          </a:p>
        </p:txBody>
      </p:sp>
    </p:spTree>
    <p:extLst>
      <p:ext uri="{BB962C8B-B14F-4D97-AF65-F5344CB8AC3E}">
        <p14:creationId xmlns:p14="http://schemas.microsoft.com/office/powerpoint/2010/main" val="171704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Manny Rodriguez and </a:t>
            </a:r>
            <a:r>
              <a:rPr lang="en-US" b="1" dirty="0"/>
              <a:t>Paul Thompson</a:t>
            </a:r>
            <a:r>
              <a:rPr lang="en-US" dirty="0"/>
              <a:t>?</a:t>
            </a:r>
          </a:p>
        </p:txBody>
      </p:sp>
      <p:sp>
        <p:nvSpPr>
          <p:cNvPr id="4" name="Slide Number Placeholder 3"/>
          <p:cNvSpPr>
            <a:spLocks noGrp="1"/>
          </p:cNvSpPr>
          <p:nvPr>
            <p:ph type="sldNum" sz="quarter" idx="10"/>
          </p:nvPr>
        </p:nvSpPr>
        <p:spPr/>
        <p:txBody>
          <a:bodyPr/>
          <a:lstStyle/>
          <a:p>
            <a:fld id="{E31F3017-F036-4EC4-A4EC-21F8103A30BB}" type="slidenum">
              <a:rPr lang="en-US" smtClean="0"/>
              <a:t>31</a:t>
            </a:fld>
            <a:endParaRPr lang="en-US"/>
          </a:p>
        </p:txBody>
      </p:sp>
    </p:spTree>
    <p:extLst>
      <p:ext uri="{BB962C8B-B14F-4D97-AF65-F5344CB8AC3E}">
        <p14:creationId xmlns:p14="http://schemas.microsoft.com/office/powerpoint/2010/main" val="2109284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 Foil</a:t>
            </a:r>
          </a:p>
        </p:txBody>
      </p:sp>
      <p:sp>
        <p:nvSpPr>
          <p:cNvPr id="4" name="Slide Number Placeholder 3"/>
          <p:cNvSpPr>
            <a:spLocks noGrp="1"/>
          </p:cNvSpPr>
          <p:nvPr>
            <p:ph type="sldNum" sz="quarter" idx="10"/>
          </p:nvPr>
        </p:nvSpPr>
        <p:spPr/>
        <p:txBody>
          <a:bodyPr/>
          <a:lstStyle/>
          <a:p>
            <a:fld id="{E31F3017-F036-4EC4-A4EC-21F8103A30BB}" type="slidenum">
              <a:rPr lang="en-US" smtClean="0"/>
              <a:t>5</a:t>
            </a:fld>
            <a:endParaRPr lang="en-US"/>
          </a:p>
        </p:txBody>
      </p:sp>
    </p:spTree>
    <p:extLst>
      <p:ext uri="{BB962C8B-B14F-4D97-AF65-F5344CB8AC3E}">
        <p14:creationId xmlns:p14="http://schemas.microsoft.com/office/powerpoint/2010/main" val="4023024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Jim Nelson and </a:t>
            </a:r>
            <a:r>
              <a:rPr lang="en-US" b="1" dirty="0"/>
              <a:t>Manny Rodriguez</a:t>
            </a:r>
            <a:r>
              <a:rPr lang="en-US" dirty="0"/>
              <a:t>?</a:t>
            </a:r>
          </a:p>
        </p:txBody>
      </p:sp>
      <p:sp>
        <p:nvSpPr>
          <p:cNvPr id="4" name="Slide Number Placeholder 3"/>
          <p:cNvSpPr>
            <a:spLocks noGrp="1"/>
          </p:cNvSpPr>
          <p:nvPr>
            <p:ph type="sldNum" sz="quarter" idx="10"/>
          </p:nvPr>
        </p:nvSpPr>
        <p:spPr/>
        <p:txBody>
          <a:bodyPr/>
          <a:lstStyle/>
          <a:p>
            <a:fld id="{E31F3017-F036-4EC4-A4EC-21F8103A30BB}" type="slidenum">
              <a:rPr lang="en-US" smtClean="0"/>
              <a:t>32</a:t>
            </a:fld>
            <a:endParaRPr lang="en-US"/>
          </a:p>
        </p:txBody>
      </p:sp>
    </p:spTree>
    <p:extLst>
      <p:ext uri="{BB962C8B-B14F-4D97-AF65-F5344CB8AC3E}">
        <p14:creationId xmlns:p14="http://schemas.microsoft.com/office/powerpoint/2010/main" val="9645475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Patrick Campbell</a:t>
            </a:r>
          </a:p>
        </p:txBody>
      </p:sp>
      <p:sp>
        <p:nvSpPr>
          <p:cNvPr id="4" name="Slide Number Placeholder 3"/>
          <p:cNvSpPr>
            <a:spLocks noGrp="1"/>
          </p:cNvSpPr>
          <p:nvPr>
            <p:ph type="sldNum" sz="quarter" idx="10"/>
          </p:nvPr>
        </p:nvSpPr>
        <p:spPr/>
        <p:txBody>
          <a:bodyPr/>
          <a:lstStyle/>
          <a:p>
            <a:fld id="{E31F3017-F036-4EC4-A4EC-21F8103A30BB}" type="slidenum">
              <a:rPr lang="en-US" smtClean="0"/>
              <a:t>33</a:t>
            </a:fld>
            <a:endParaRPr lang="en-US"/>
          </a:p>
        </p:txBody>
      </p:sp>
    </p:spTree>
    <p:extLst>
      <p:ext uri="{BB962C8B-B14F-4D97-AF65-F5344CB8AC3E}">
        <p14:creationId xmlns:p14="http://schemas.microsoft.com/office/powerpoint/2010/main" val="38839877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a:t>
            </a:r>
          </a:p>
        </p:txBody>
      </p:sp>
      <p:sp>
        <p:nvSpPr>
          <p:cNvPr id="4" name="Slide Number Placeholder 3"/>
          <p:cNvSpPr>
            <a:spLocks noGrp="1"/>
          </p:cNvSpPr>
          <p:nvPr>
            <p:ph type="sldNum" sz="quarter" idx="10"/>
          </p:nvPr>
        </p:nvSpPr>
        <p:spPr/>
        <p:txBody>
          <a:bodyPr/>
          <a:lstStyle/>
          <a:p>
            <a:fld id="{E31F3017-F036-4EC4-A4EC-21F8103A30BB}" type="slidenum">
              <a:rPr lang="en-US" smtClean="0"/>
              <a:t>34</a:t>
            </a:fld>
            <a:endParaRPr lang="en-US"/>
          </a:p>
        </p:txBody>
      </p:sp>
    </p:spTree>
    <p:extLst>
      <p:ext uri="{BB962C8B-B14F-4D97-AF65-F5344CB8AC3E}">
        <p14:creationId xmlns:p14="http://schemas.microsoft.com/office/powerpoint/2010/main" val="2749830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Morgan Diamond</a:t>
            </a:r>
          </a:p>
          <a:p>
            <a:r>
              <a:rPr lang="en-US" dirty="0"/>
              <a:t>Five Core Components of Registered Apprenticeship </a:t>
            </a:r>
          </a:p>
          <a:p>
            <a:endParaRPr lang="en-US" dirty="0"/>
          </a:p>
          <a:p>
            <a:pPr marL="231115" indent="-231115">
              <a:buAutoNum type="arabicParenR"/>
            </a:pPr>
            <a:r>
              <a:rPr lang="en-US" baseline="0" dirty="0"/>
              <a:t>Employers are the foundation – providing input and guidance….. to build the program</a:t>
            </a:r>
          </a:p>
          <a:p>
            <a:pPr marL="231115" indent="-231115">
              <a:buAutoNum type="arabicParenR"/>
            </a:pPr>
            <a:endParaRPr lang="en-US" baseline="0" dirty="0"/>
          </a:p>
          <a:p>
            <a:pPr marL="231115" indent="-231115">
              <a:buAutoNum type="arabicParenR"/>
            </a:pPr>
            <a:r>
              <a:rPr lang="en-US" baseline="0" dirty="0"/>
              <a:t>Apprentices receive structured on-the-job learning from an experienced mentor/trainer</a:t>
            </a:r>
          </a:p>
          <a:p>
            <a:pPr marL="231115" indent="-231115">
              <a:buAutoNum type="arabicParenR"/>
            </a:pPr>
            <a:endParaRPr lang="en-US" baseline="0" dirty="0"/>
          </a:p>
          <a:p>
            <a:pPr marL="231115" indent="-231115">
              <a:buAutoNum type="arabicParenR"/>
            </a:pPr>
            <a:r>
              <a:rPr lang="en-US" baseline="0" dirty="0"/>
              <a:t>Related Instruction/Training-compliments the on-the-job learning </a:t>
            </a:r>
          </a:p>
          <a:p>
            <a:pPr marL="231115" indent="-231115">
              <a:buAutoNum type="arabicParenR"/>
            </a:pPr>
            <a:endParaRPr lang="en-US" baseline="0" dirty="0"/>
          </a:p>
          <a:p>
            <a:pPr marL="231115" indent="-231115">
              <a:buAutoNum type="arabicParenR"/>
            </a:pPr>
            <a:r>
              <a:rPr lang="en-US" baseline="0" dirty="0"/>
              <a:t>Apprentices receive increases in wages as they gain higher level skills </a:t>
            </a:r>
          </a:p>
          <a:p>
            <a:pPr marL="231115" indent="-231115">
              <a:buAutoNum type="arabicParenR"/>
            </a:pPr>
            <a:endParaRPr lang="en-US" baseline="0" dirty="0"/>
          </a:p>
          <a:p>
            <a:pPr marL="231115" indent="-231115">
              <a:buAutoNum type="arabicParenR"/>
            </a:pPr>
            <a:r>
              <a:rPr lang="en-US" baseline="0" dirty="0"/>
              <a:t>Registered Apprenticeship Programs result in a National Recognized Credential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80622F-0046-49E7-91D5-FDD1A418277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4977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Morgan Diamond</a:t>
            </a:r>
          </a:p>
        </p:txBody>
      </p:sp>
      <p:sp>
        <p:nvSpPr>
          <p:cNvPr id="4" name="Slide Number Placeholder 3"/>
          <p:cNvSpPr>
            <a:spLocks noGrp="1"/>
          </p:cNvSpPr>
          <p:nvPr>
            <p:ph type="sldNum" sz="quarter" idx="10"/>
          </p:nvPr>
        </p:nvSpPr>
        <p:spPr/>
        <p:txBody>
          <a:bodyPr/>
          <a:lstStyle/>
          <a:p>
            <a:fld id="{E31F3017-F036-4EC4-A4EC-21F8103A30BB}" type="slidenum">
              <a:rPr lang="en-US" smtClean="0"/>
              <a:t>7</a:t>
            </a:fld>
            <a:endParaRPr lang="en-US"/>
          </a:p>
        </p:txBody>
      </p:sp>
    </p:spTree>
    <p:extLst>
      <p:ext uri="{BB962C8B-B14F-4D97-AF65-F5344CB8AC3E}">
        <p14:creationId xmlns:p14="http://schemas.microsoft.com/office/powerpoint/2010/main" val="1131802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Morgan Diamond</a:t>
            </a:r>
          </a:p>
          <a:p>
            <a:endParaRPr lang="en-US" dirty="0"/>
          </a:p>
          <a:p>
            <a:r>
              <a:rPr lang="en-US" dirty="0"/>
              <a:t>Apprenticeship</a:t>
            </a:r>
            <a:r>
              <a:rPr lang="en-US" baseline="0" dirty="0"/>
              <a:t> programs can be flexible to meet the needs of the employer and/or occupation. …….</a:t>
            </a:r>
            <a:endParaRPr lang="en-US" dirty="0"/>
          </a:p>
        </p:txBody>
      </p:sp>
      <p:sp>
        <p:nvSpPr>
          <p:cNvPr id="4" name="Slide Number Placeholder 3"/>
          <p:cNvSpPr>
            <a:spLocks noGrp="1"/>
          </p:cNvSpPr>
          <p:nvPr>
            <p:ph type="sldNum" sz="quarter" idx="10"/>
          </p:nvPr>
        </p:nvSpPr>
        <p:spPr/>
        <p:txBody>
          <a:bodyPr/>
          <a:lstStyle/>
          <a:p>
            <a:fld id="{E31F3017-F036-4EC4-A4EC-21F8103A30BB}" type="slidenum">
              <a:rPr lang="en-US" smtClean="0"/>
              <a:t>8</a:t>
            </a:fld>
            <a:endParaRPr lang="en-US"/>
          </a:p>
        </p:txBody>
      </p:sp>
    </p:spTree>
    <p:extLst>
      <p:ext uri="{BB962C8B-B14F-4D97-AF65-F5344CB8AC3E}">
        <p14:creationId xmlns:p14="http://schemas.microsoft.com/office/powerpoint/2010/main" val="3040129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Morgan Diamond</a:t>
            </a:r>
          </a:p>
          <a:p>
            <a:endParaRPr lang="en-US" dirty="0"/>
          </a:p>
        </p:txBody>
      </p:sp>
      <p:sp>
        <p:nvSpPr>
          <p:cNvPr id="4" name="Slide Number Placeholder 3"/>
          <p:cNvSpPr>
            <a:spLocks noGrp="1"/>
          </p:cNvSpPr>
          <p:nvPr>
            <p:ph type="sldNum" sz="quarter" idx="10"/>
          </p:nvPr>
        </p:nvSpPr>
        <p:spPr/>
        <p:txBody>
          <a:bodyPr/>
          <a:lstStyle/>
          <a:p>
            <a:fld id="{E31F3017-F036-4EC4-A4EC-21F8103A30BB}" type="slidenum">
              <a:rPr lang="en-US" smtClean="0"/>
              <a:t>9</a:t>
            </a:fld>
            <a:endParaRPr lang="en-US"/>
          </a:p>
        </p:txBody>
      </p:sp>
    </p:spTree>
    <p:extLst>
      <p:ext uri="{BB962C8B-B14F-4D97-AF65-F5344CB8AC3E}">
        <p14:creationId xmlns:p14="http://schemas.microsoft.com/office/powerpoint/2010/main" val="2663636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Morgan Diamond</a:t>
            </a:r>
          </a:p>
          <a:p>
            <a:endParaRPr lang="en-US" dirty="0"/>
          </a:p>
          <a:p>
            <a:r>
              <a:rPr lang="en-US" dirty="0"/>
              <a:t>On the continuum of employer engagement</a:t>
            </a:r>
            <a:r>
              <a:rPr lang="en-US" baseline="0" dirty="0"/>
              <a:t> and work-based learning experiences, Apprenticeship requires the most from employers. …..</a:t>
            </a:r>
            <a:endParaRPr lang="en-US" dirty="0"/>
          </a:p>
        </p:txBody>
      </p:sp>
      <p:sp>
        <p:nvSpPr>
          <p:cNvPr id="4" name="Slide Number Placeholder 3"/>
          <p:cNvSpPr>
            <a:spLocks noGrp="1"/>
          </p:cNvSpPr>
          <p:nvPr>
            <p:ph type="sldNum" sz="quarter" idx="10"/>
          </p:nvPr>
        </p:nvSpPr>
        <p:spPr/>
        <p:txBody>
          <a:bodyPr/>
          <a:lstStyle/>
          <a:p>
            <a:fld id="{E31F3017-F036-4EC4-A4EC-21F8103A30BB}" type="slidenum">
              <a:rPr lang="en-US" smtClean="0"/>
              <a:t>10</a:t>
            </a:fld>
            <a:endParaRPr lang="en-US"/>
          </a:p>
        </p:txBody>
      </p:sp>
    </p:spTree>
    <p:extLst>
      <p:ext uri="{BB962C8B-B14F-4D97-AF65-F5344CB8AC3E}">
        <p14:creationId xmlns:p14="http://schemas.microsoft.com/office/powerpoint/2010/main" val="3204197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Morgan Diamond</a:t>
            </a:r>
          </a:p>
          <a:p>
            <a:endParaRPr lang="en-US" dirty="0"/>
          </a:p>
        </p:txBody>
      </p:sp>
      <p:sp>
        <p:nvSpPr>
          <p:cNvPr id="4" name="Slide Number Placeholder 3"/>
          <p:cNvSpPr>
            <a:spLocks noGrp="1"/>
          </p:cNvSpPr>
          <p:nvPr>
            <p:ph type="sldNum" sz="quarter" idx="10"/>
          </p:nvPr>
        </p:nvSpPr>
        <p:spPr/>
        <p:txBody>
          <a:bodyPr/>
          <a:lstStyle/>
          <a:p>
            <a:fld id="{E31F3017-F036-4EC4-A4EC-21F8103A30BB}" type="slidenum">
              <a:rPr lang="en-US" smtClean="0"/>
              <a:t>11</a:t>
            </a:fld>
            <a:endParaRPr lang="en-US"/>
          </a:p>
        </p:txBody>
      </p:sp>
    </p:spTree>
    <p:extLst>
      <p:ext uri="{BB962C8B-B14F-4D97-AF65-F5344CB8AC3E}">
        <p14:creationId xmlns:p14="http://schemas.microsoft.com/office/powerpoint/2010/main" val="711744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51DE69E-61EE-45BE-A4BD-383362BA98A0}" type="datetimeFigureOut">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E4F53-2EC0-4E69-AF61-85FA747CC418}" type="slidenum">
              <a:rPr lang="en-US" smtClean="0"/>
              <a:t>‹#›</a:t>
            </a:fld>
            <a:endParaRPr lang="en-US"/>
          </a:p>
        </p:txBody>
      </p:sp>
    </p:spTree>
    <p:extLst>
      <p:ext uri="{BB962C8B-B14F-4D97-AF65-F5344CB8AC3E}">
        <p14:creationId xmlns:p14="http://schemas.microsoft.com/office/powerpoint/2010/main" val="1194506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1DE69E-61EE-45BE-A4BD-383362BA98A0}" type="datetimeFigureOut">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E4F53-2EC0-4E69-AF61-85FA747CC418}" type="slidenum">
              <a:rPr lang="en-US" smtClean="0"/>
              <a:t>‹#›</a:t>
            </a:fld>
            <a:endParaRPr lang="en-US"/>
          </a:p>
        </p:txBody>
      </p:sp>
    </p:spTree>
    <p:extLst>
      <p:ext uri="{BB962C8B-B14F-4D97-AF65-F5344CB8AC3E}">
        <p14:creationId xmlns:p14="http://schemas.microsoft.com/office/powerpoint/2010/main" val="1533162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1DE69E-61EE-45BE-A4BD-383362BA98A0}" type="datetimeFigureOut">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E4F53-2EC0-4E69-AF61-85FA747CC418}" type="slidenum">
              <a:rPr lang="en-US" smtClean="0"/>
              <a:t>‹#›</a:t>
            </a:fld>
            <a:endParaRPr lang="en-US"/>
          </a:p>
        </p:txBody>
      </p:sp>
    </p:spTree>
    <p:extLst>
      <p:ext uri="{BB962C8B-B14F-4D97-AF65-F5344CB8AC3E}">
        <p14:creationId xmlns:p14="http://schemas.microsoft.com/office/powerpoint/2010/main" val="376449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B8023D9-FC11-44BE-BCDA-D25D861352FB}" type="datetime1">
              <a:rPr lang="en-US" smtClean="0"/>
              <a:t>7/20/2020</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3E4B550-26E9-4CBD-BA53-71E26649BB38}" type="slidenum">
              <a:rPr lang="en-US" smtClean="0"/>
              <a:t>‹#›</a:t>
            </a:fld>
            <a:endParaRPr lang="en-US"/>
          </a:p>
        </p:txBody>
      </p:sp>
    </p:spTree>
    <p:extLst>
      <p:ext uri="{BB962C8B-B14F-4D97-AF65-F5344CB8AC3E}">
        <p14:creationId xmlns:p14="http://schemas.microsoft.com/office/powerpoint/2010/main" val="1629040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C7DE471-9061-48E2-B67D-E8314BC7A14A}" type="datetime1">
              <a:rPr lang="en-US" smtClean="0"/>
              <a:t>7/20/2020</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3E4B550-26E9-4CBD-BA53-71E26649BB38}" type="slidenum">
              <a:rPr lang="en-US" smtClean="0"/>
              <a:t>‹#›</a:t>
            </a:fld>
            <a:endParaRPr lang="en-US"/>
          </a:p>
        </p:txBody>
      </p:sp>
    </p:spTree>
    <p:extLst>
      <p:ext uri="{BB962C8B-B14F-4D97-AF65-F5344CB8AC3E}">
        <p14:creationId xmlns:p14="http://schemas.microsoft.com/office/powerpoint/2010/main" val="34760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72B9B7E-307C-4076-88B1-86F8DD5AA566}" type="datetime1">
              <a:rPr lang="en-US" smtClean="0"/>
              <a:t>7/20/2020</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3E4B550-26E9-4CBD-BA53-71E26649BB38}" type="slidenum">
              <a:rPr lang="en-US" smtClean="0"/>
              <a:t>‹#›</a:t>
            </a:fld>
            <a:endParaRPr lang="en-US"/>
          </a:p>
        </p:txBody>
      </p:sp>
    </p:spTree>
    <p:extLst>
      <p:ext uri="{BB962C8B-B14F-4D97-AF65-F5344CB8AC3E}">
        <p14:creationId xmlns:p14="http://schemas.microsoft.com/office/powerpoint/2010/main" val="288527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98A3EB7-B1C8-453C-BF3D-3AFA222D13B3}" type="datetime1">
              <a:rPr lang="en-US" smtClean="0"/>
              <a:t>7/20/2020</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3E4B550-26E9-4CBD-BA53-71E26649BB38}" type="slidenum">
              <a:rPr lang="en-US" smtClean="0"/>
              <a:t>‹#›</a:t>
            </a:fld>
            <a:endParaRPr lang="en-US"/>
          </a:p>
        </p:txBody>
      </p:sp>
    </p:spTree>
    <p:extLst>
      <p:ext uri="{BB962C8B-B14F-4D97-AF65-F5344CB8AC3E}">
        <p14:creationId xmlns:p14="http://schemas.microsoft.com/office/powerpoint/2010/main" val="3681716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8D1E2E5C-8328-4B8E-8117-0F3FEA5A2574}" type="datetime1">
              <a:rPr lang="en-US" smtClean="0"/>
              <a:t>7/20/2020</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53E4B550-26E9-4CBD-BA53-71E26649BB38}" type="slidenum">
              <a:rPr lang="en-US" smtClean="0"/>
              <a:t>‹#›</a:t>
            </a:fld>
            <a:endParaRPr lang="en-US"/>
          </a:p>
        </p:txBody>
      </p:sp>
    </p:spTree>
    <p:extLst>
      <p:ext uri="{BB962C8B-B14F-4D97-AF65-F5344CB8AC3E}">
        <p14:creationId xmlns:p14="http://schemas.microsoft.com/office/powerpoint/2010/main" val="1407822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279823BF-C431-4E60-A613-84CDEC6F0833}" type="datetime1">
              <a:rPr lang="en-US" smtClean="0"/>
              <a:t>7/20/2020</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53E4B550-26E9-4CBD-BA53-71E26649BB38}" type="slidenum">
              <a:rPr lang="en-US" smtClean="0"/>
              <a:t>‹#›</a:t>
            </a:fld>
            <a:endParaRPr lang="en-US"/>
          </a:p>
        </p:txBody>
      </p:sp>
    </p:spTree>
    <p:extLst>
      <p:ext uri="{BB962C8B-B14F-4D97-AF65-F5344CB8AC3E}">
        <p14:creationId xmlns:p14="http://schemas.microsoft.com/office/powerpoint/2010/main" val="12592753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42C81522-5502-4209-B929-852166B068EA}" type="datetime1">
              <a:rPr lang="en-US" smtClean="0"/>
              <a:t>7/20/2020</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53E4B550-26E9-4CBD-BA53-71E26649BB38}" type="slidenum">
              <a:rPr lang="en-US" smtClean="0"/>
              <a:t>‹#›</a:t>
            </a:fld>
            <a:endParaRPr lang="en-US"/>
          </a:p>
        </p:txBody>
      </p:sp>
    </p:spTree>
    <p:extLst>
      <p:ext uri="{BB962C8B-B14F-4D97-AF65-F5344CB8AC3E}">
        <p14:creationId xmlns:p14="http://schemas.microsoft.com/office/powerpoint/2010/main" val="24330129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B1798D4A-9122-480A-9EFA-91B1F46C7DB5}" type="datetime1">
              <a:rPr lang="en-US" smtClean="0"/>
              <a:t>7/20/2020</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3E4B550-26E9-4CBD-BA53-71E26649BB38}" type="slidenum">
              <a:rPr lang="en-US" smtClean="0"/>
              <a:t>‹#›</a:t>
            </a:fld>
            <a:endParaRPr lang="en-US"/>
          </a:p>
        </p:txBody>
      </p:sp>
    </p:spTree>
    <p:extLst>
      <p:ext uri="{BB962C8B-B14F-4D97-AF65-F5344CB8AC3E}">
        <p14:creationId xmlns:p14="http://schemas.microsoft.com/office/powerpoint/2010/main" val="547446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1DE69E-61EE-45BE-A4BD-383362BA98A0}" type="datetimeFigureOut">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E4F53-2EC0-4E69-AF61-85FA747CC418}" type="slidenum">
              <a:rPr lang="en-US" smtClean="0"/>
              <a:t>‹#›</a:t>
            </a:fld>
            <a:endParaRPr lang="en-US"/>
          </a:p>
        </p:txBody>
      </p:sp>
    </p:spTree>
    <p:extLst>
      <p:ext uri="{BB962C8B-B14F-4D97-AF65-F5344CB8AC3E}">
        <p14:creationId xmlns:p14="http://schemas.microsoft.com/office/powerpoint/2010/main" val="30636299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9BC197A5-860B-455A-9BB8-EFD8C7556F8F}" type="datetime1">
              <a:rPr lang="en-US" smtClean="0"/>
              <a:t>7/20/2020</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3E4B550-26E9-4CBD-BA53-71E26649BB38}" type="slidenum">
              <a:rPr lang="en-US" smtClean="0"/>
              <a:t>‹#›</a:t>
            </a:fld>
            <a:endParaRPr lang="en-US"/>
          </a:p>
        </p:txBody>
      </p:sp>
    </p:spTree>
    <p:extLst>
      <p:ext uri="{BB962C8B-B14F-4D97-AF65-F5344CB8AC3E}">
        <p14:creationId xmlns:p14="http://schemas.microsoft.com/office/powerpoint/2010/main" val="37064381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DBB7756-33AD-4F08-B83D-221443F57937}" type="datetime1">
              <a:rPr lang="en-US" smtClean="0"/>
              <a:t>7/20/2020</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3E4B550-26E9-4CBD-BA53-71E26649BB38}" type="slidenum">
              <a:rPr lang="en-US" smtClean="0"/>
              <a:t>‹#›</a:t>
            </a:fld>
            <a:endParaRPr lang="en-US"/>
          </a:p>
        </p:txBody>
      </p:sp>
    </p:spTree>
    <p:extLst>
      <p:ext uri="{BB962C8B-B14F-4D97-AF65-F5344CB8AC3E}">
        <p14:creationId xmlns:p14="http://schemas.microsoft.com/office/powerpoint/2010/main" val="17890299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CE8F0BB-466B-4153-B11A-1CF0ECB6F381}" type="datetime1">
              <a:rPr lang="en-US" smtClean="0"/>
              <a:t>7/20/2020</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3E4B550-26E9-4CBD-BA53-71E26649BB38}" type="slidenum">
              <a:rPr lang="en-US" smtClean="0"/>
              <a:t>‹#›</a:t>
            </a:fld>
            <a:endParaRPr lang="en-US"/>
          </a:p>
        </p:txBody>
      </p:sp>
    </p:spTree>
    <p:extLst>
      <p:ext uri="{BB962C8B-B14F-4D97-AF65-F5344CB8AC3E}">
        <p14:creationId xmlns:p14="http://schemas.microsoft.com/office/powerpoint/2010/main" val="858069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1DE69E-61EE-45BE-A4BD-383362BA98A0}" type="datetimeFigureOut">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E4F53-2EC0-4E69-AF61-85FA747CC418}" type="slidenum">
              <a:rPr lang="en-US" smtClean="0"/>
              <a:t>‹#›</a:t>
            </a:fld>
            <a:endParaRPr lang="en-US"/>
          </a:p>
        </p:txBody>
      </p:sp>
    </p:spTree>
    <p:extLst>
      <p:ext uri="{BB962C8B-B14F-4D97-AF65-F5344CB8AC3E}">
        <p14:creationId xmlns:p14="http://schemas.microsoft.com/office/powerpoint/2010/main" val="1761269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1DE69E-61EE-45BE-A4BD-383362BA98A0}" type="datetimeFigureOut">
              <a:rPr lang="en-US" smtClean="0"/>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EE4F53-2EC0-4E69-AF61-85FA747CC418}" type="slidenum">
              <a:rPr lang="en-US" smtClean="0"/>
              <a:t>‹#›</a:t>
            </a:fld>
            <a:endParaRPr lang="en-US"/>
          </a:p>
        </p:txBody>
      </p:sp>
    </p:spTree>
    <p:extLst>
      <p:ext uri="{BB962C8B-B14F-4D97-AF65-F5344CB8AC3E}">
        <p14:creationId xmlns:p14="http://schemas.microsoft.com/office/powerpoint/2010/main" val="1649892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1DE69E-61EE-45BE-A4BD-383362BA98A0}" type="datetimeFigureOut">
              <a:rPr lang="en-US" smtClean="0"/>
              <a:t>7/20/2020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EE4F53-2EC0-4E69-AF61-85FA747CC418}" type="slidenum">
              <a:rPr lang="en-US" smtClean="0"/>
              <a:t>‹#›</a:t>
            </a:fld>
            <a:endParaRPr lang="en-US"/>
          </a:p>
        </p:txBody>
      </p:sp>
    </p:spTree>
    <p:extLst>
      <p:ext uri="{BB962C8B-B14F-4D97-AF65-F5344CB8AC3E}">
        <p14:creationId xmlns:p14="http://schemas.microsoft.com/office/powerpoint/2010/main" val="4082029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1DE69E-61EE-45BE-A4BD-383362BA98A0}" type="datetimeFigureOut">
              <a:rPr lang="en-US" smtClean="0"/>
              <a:t>7/20/2020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EE4F53-2EC0-4E69-AF61-85FA747CC418}" type="slidenum">
              <a:rPr lang="en-US" smtClean="0"/>
              <a:t>‹#›</a:t>
            </a:fld>
            <a:endParaRPr lang="en-US"/>
          </a:p>
        </p:txBody>
      </p:sp>
    </p:spTree>
    <p:extLst>
      <p:ext uri="{BB962C8B-B14F-4D97-AF65-F5344CB8AC3E}">
        <p14:creationId xmlns:p14="http://schemas.microsoft.com/office/powerpoint/2010/main" val="688671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1DE69E-61EE-45BE-A4BD-383362BA98A0}" type="datetimeFigureOut">
              <a:rPr lang="en-US" smtClean="0"/>
              <a:t>7/20/2020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EE4F53-2EC0-4E69-AF61-85FA747CC418}" type="slidenum">
              <a:rPr lang="en-US" smtClean="0"/>
              <a:t>‹#›</a:t>
            </a:fld>
            <a:endParaRPr lang="en-US"/>
          </a:p>
        </p:txBody>
      </p:sp>
    </p:spTree>
    <p:extLst>
      <p:ext uri="{BB962C8B-B14F-4D97-AF65-F5344CB8AC3E}">
        <p14:creationId xmlns:p14="http://schemas.microsoft.com/office/powerpoint/2010/main" val="18488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51DE69E-61EE-45BE-A4BD-383362BA98A0}" type="datetimeFigureOut">
              <a:rPr lang="en-US" smtClean="0"/>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EE4F53-2EC0-4E69-AF61-85FA747CC418}" type="slidenum">
              <a:rPr lang="en-US" smtClean="0"/>
              <a:t>‹#›</a:t>
            </a:fld>
            <a:endParaRPr lang="en-US"/>
          </a:p>
        </p:txBody>
      </p:sp>
    </p:spTree>
    <p:extLst>
      <p:ext uri="{BB962C8B-B14F-4D97-AF65-F5344CB8AC3E}">
        <p14:creationId xmlns:p14="http://schemas.microsoft.com/office/powerpoint/2010/main" val="3443216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51DE69E-61EE-45BE-A4BD-383362BA98A0}" type="datetimeFigureOut">
              <a:rPr lang="en-US" smtClean="0"/>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EE4F53-2EC0-4E69-AF61-85FA747CC418}" type="slidenum">
              <a:rPr lang="en-US" smtClean="0"/>
              <a:t>‹#›</a:t>
            </a:fld>
            <a:endParaRPr lang="en-US"/>
          </a:p>
        </p:txBody>
      </p:sp>
    </p:spTree>
    <p:extLst>
      <p:ext uri="{BB962C8B-B14F-4D97-AF65-F5344CB8AC3E}">
        <p14:creationId xmlns:p14="http://schemas.microsoft.com/office/powerpoint/2010/main" val="661278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1DE69E-61EE-45BE-A4BD-383362BA98A0}" type="datetimeFigureOut">
              <a:rPr lang="en-US" smtClean="0"/>
              <a:t>7/20/2020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EE4F53-2EC0-4E69-AF61-85FA747CC418}" type="slidenum">
              <a:rPr lang="en-US" smtClean="0"/>
              <a:t>‹#›</a:t>
            </a:fld>
            <a:endParaRPr lang="en-US"/>
          </a:p>
        </p:txBody>
      </p:sp>
    </p:spTree>
    <p:extLst>
      <p:ext uri="{BB962C8B-B14F-4D97-AF65-F5344CB8AC3E}">
        <p14:creationId xmlns:p14="http://schemas.microsoft.com/office/powerpoint/2010/main" val="622456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443482"/>
            <a:ext cx="12188269" cy="414518"/>
          </a:xfrm>
          <a:prstGeom prst="rect">
            <a:avLst/>
          </a:prstGeom>
          <a:solidFill>
            <a:srgbClr val="415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0" y="-16778"/>
            <a:ext cx="12192000" cy="1007377"/>
          </a:xfrm>
          <a:prstGeom prst="rect">
            <a:avLst/>
          </a:prstGeom>
          <a:solidFill>
            <a:srgbClr val="415966"/>
          </a:solidFill>
        </p:spPr>
        <p:txBody>
          <a:bodyPr vert="horz" lIns="91440" tIns="45720" rIns="91440" bIns="45720" rtlCol="0" anchor="ctr">
            <a:noAutofit/>
          </a:bodyPr>
          <a:lstStyle/>
          <a:p>
            <a:r>
              <a:rPr lang="en-US" dirty="0"/>
              <a:t>Slide headline space here – Line 1 at 32</a:t>
            </a:r>
            <a:br>
              <a:rPr lang="en-US" dirty="0"/>
            </a:br>
            <a:r>
              <a:rPr lang="en-US" dirty="0"/>
              <a:t>Line 2 at 32</a:t>
            </a:r>
          </a:p>
        </p:txBody>
      </p:sp>
      <p:sp>
        <p:nvSpPr>
          <p:cNvPr id="3" name="Text Placeholder 2"/>
          <p:cNvSpPr>
            <a:spLocks noGrp="1"/>
          </p:cNvSpPr>
          <p:nvPr>
            <p:ph type="body" idx="1"/>
          </p:nvPr>
        </p:nvSpPr>
        <p:spPr>
          <a:xfrm>
            <a:off x="0" y="1143000"/>
            <a:ext cx="12188269" cy="5181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9336012" y="6468179"/>
            <a:ext cx="2844800"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53E4B550-26E9-4CBD-BA53-71E26649BB38}" type="slidenum">
              <a:rPr lang="en-US" smtClean="0"/>
              <a:pPr/>
              <a:t>‹#›</a:t>
            </a:fld>
            <a:endParaRPr lang="en-US" dirty="0"/>
          </a:p>
        </p:txBody>
      </p:sp>
      <p:sp>
        <p:nvSpPr>
          <p:cNvPr id="10" name="TextBox 9"/>
          <p:cNvSpPr txBox="1"/>
          <p:nvPr userDrawn="1"/>
        </p:nvSpPr>
        <p:spPr>
          <a:xfrm>
            <a:off x="0" y="6466075"/>
            <a:ext cx="3149600" cy="369332"/>
          </a:xfrm>
          <a:prstGeom prst="rect">
            <a:avLst/>
          </a:prstGeom>
          <a:noFill/>
        </p:spPr>
        <p:txBody>
          <a:bodyPr wrap="square" rtlCol="0">
            <a:spAutoFit/>
          </a:bodyPr>
          <a:lstStyle/>
          <a:p>
            <a:r>
              <a:rPr lang="en-US" sz="1800" dirty="0">
                <a:solidFill>
                  <a:schemeClr val="bg1"/>
                </a:solidFill>
                <a:latin typeface="Arial" panose="020B0604020202020204" pitchFamily="34" charset="0"/>
                <a:cs typeface="Arial" panose="020B0604020202020204" pitchFamily="34" charset="0"/>
              </a:rPr>
              <a:t>Apprenticeship</a:t>
            </a:r>
            <a:r>
              <a:rPr lang="en-US" sz="1800" dirty="0">
                <a:solidFill>
                  <a:schemeClr val="bg1"/>
                </a:solidFill>
                <a:latin typeface="Arial Black" panose="020B0A04020102020204" pitchFamily="34" charset="0"/>
                <a:cs typeface="Arial" panose="020B0604020202020204" pitchFamily="34" charset="0"/>
              </a:rPr>
              <a:t>USA</a:t>
            </a:r>
          </a:p>
        </p:txBody>
      </p:sp>
    </p:spTree>
    <p:extLst>
      <p:ext uri="{BB962C8B-B14F-4D97-AF65-F5344CB8AC3E}">
        <p14:creationId xmlns:p14="http://schemas.microsoft.com/office/powerpoint/2010/main" val="23493902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3200" b="1" i="0" u="none" kern="1200" baseline="0">
          <a:solidFill>
            <a:schemeClr val="bg1"/>
          </a:solidFill>
          <a:latin typeface="Segoe UI" panose="020B0502040204020203" pitchFamily="34" charset="0"/>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
        <a:defRPr sz="3200" kern="12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2.illinois.gov/dceo/ExpandRelocate/Incentives/Pages/ILApprenticeshipTaxCredit.asp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2.JP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dropbox.com/sh/r6uucemwyhnywdn/AABYZ2Fi_nH1S9m7W8C2uL0xa"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apprenticeshipillinois.com/"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A close up of a logo&#10;&#10;Description generated with high confidence">
            <a:extLst>
              <a:ext uri="{FF2B5EF4-FFF2-40B4-BE49-F238E27FC236}">
                <a16:creationId xmlns:a16="http://schemas.microsoft.com/office/drawing/2014/main" id="{5216690B-5315-4F79-BE29-2E68534A6050}"/>
              </a:ext>
            </a:extLst>
          </p:cNvPr>
          <p:cNvPicPr>
            <a:picLocks noGrp="1" noChangeAspect="1"/>
          </p:cNvPicPr>
          <p:nvPr>
            <p:ph idx="1"/>
          </p:nvPr>
        </p:nvPicPr>
        <p:blipFill>
          <a:blip r:embed="rId3"/>
          <a:stretch>
            <a:fillRect/>
          </a:stretch>
        </p:blipFill>
        <p:spPr>
          <a:xfrm>
            <a:off x="273520" y="2504673"/>
            <a:ext cx="4393262" cy="4058796"/>
          </a:xfrm>
        </p:spPr>
      </p:pic>
      <p:sp>
        <p:nvSpPr>
          <p:cNvPr id="12" name="TextBox 11">
            <a:extLst>
              <a:ext uri="{FF2B5EF4-FFF2-40B4-BE49-F238E27FC236}">
                <a16:creationId xmlns:a16="http://schemas.microsoft.com/office/drawing/2014/main" id="{15BEDB81-97CD-4C12-AA43-86E6A74DAD60}"/>
              </a:ext>
            </a:extLst>
          </p:cNvPr>
          <p:cNvSpPr txBox="1"/>
          <p:nvPr/>
        </p:nvSpPr>
        <p:spPr>
          <a:xfrm>
            <a:off x="4973053" y="294531"/>
            <a:ext cx="6782330" cy="61863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3300" dirty="0">
                <a:latin typeface="Calibri"/>
              </a:rPr>
              <a:t>Phone lines will be muted for better sound quality</a:t>
            </a:r>
          </a:p>
          <a:p>
            <a:endParaRPr lang="en-US" sz="3300" dirty="0">
              <a:latin typeface="Calibri"/>
            </a:endParaRPr>
          </a:p>
          <a:p>
            <a:pPr marL="457200" indent="-457200">
              <a:buFont typeface="Arial"/>
              <a:buChar char="•"/>
            </a:pPr>
            <a:r>
              <a:rPr lang="en-US" sz="3300" dirty="0">
                <a:latin typeface="Calibri"/>
              </a:rPr>
              <a:t>We will be recording this session</a:t>
            </a:r>
            <a:endParaRPr lang="en-US" dirty="0"/>
          </a:p>
          <a:p>
            <a:endParaRPr lang="en-US" sz="3300" dirty="0">
              <a:latin typeface="Calibri"/>
              <a:cs typeface="Calibri"/>
            </a:endParaRPr>
          </a:p>
          <a:p>
            <a:pPr marL="457200" indent="-457200">
              <a:buFont typeface="Arial"/>
              <a:buChar char="•"/>
            </a:pPr>
            <a:r>
              <a:rPr lang="en-US" sz="3300" dirty="0">
                <a:latin typeface="Calibri"/>
              </a:rPr>
              <a:t>Please use chat box to ask questions</a:t>
            </a:r>
          </a:p>
          <a:p>
            <a:pPr marL="457200" indent="-457200">
              <a:buFont typeface="Arial"/>
              <a:buChar char="•"/>
            </a:pPr>
            <a:endParaRPr lang="en-US" sz="3300" dirty="0">
              <a:latin typeface="Calibri"/>
              <a:cs typeface="Calibri"/>
            </a:endParaRPr>
          </a:p>
          <a:p>
            <a:pPr marL="457200" indent="-457200">
              <a:buFont typeface="Arial"/>
              <a:buChar char="•"/>
            </a:pPr>
            <a:r>
              <a:rPr lang="en-US" sz="3300" dirty="0">
                <a:latin typeface="Calibri"/>
                <a:cs typeface="Calibri"/>
              </a:rPr>
              <a:t>We will try to answer as many questions live as possible and will follow up with a FAQ if can’t get to all of them</a:t>
            </a:r>
          </a:p>
        </p:txBody>
      </p:sp>
      <p:sp>
        <p:nvSpPr>
          <p:cNvPr id="2" name="TextBox 1">
            <a:extLst>
              <a:ext uri="{FF2B5EF4-FFF2-40B4-BE49-F238E27FC236}">
                <a16:creationId xmlns:a16="http://schemas.microsoft.com/office/drawing/2014/main" id="{7C3E5919-8C97-4705-BC5E-47110BBDBC37}"/>
              </a:ext>
            </a:extLst>
          </p:cNvPr>
          <p:cNvSpPr txBox="1"/>
          <p:nvPr/>
        </p:nvSpPr>
        <p:spPr>
          <a:xfrm>
            <a:off x="2390274" y="5534526"/>
            <a:ext cx="1363579" cy="561474"/>
          </a:xfrm>
          <a:prstGeom prst="rect">
            <a:avLst/>
          </a:prstGeom>
          <a:noFill/>
        </p:spPr>
        <p:txBody>
          <a:bodyPr wrap="square" rtlCol="0">
            <a:spAutoFit/>
          </a:bodyPr>
          <a:lstStyle/>
          <a:p>
            <a:endParaRPr lang="en-US" dirty="0"/>
          </a:p>
        </p:txBody>
      </p:sp>
      <p:pic>
        <p:nvPicPr>
          <p:cNvPr id="5" name="Picture 4">
            <a:extLst>
              <a:ext uri="{FF2B5EF4-FFF2-40B4-BE49-F238E27FC236}">
                <a16:creationId xmlns:a16="http://schemas.microsoft.com/office/drawing/2014/main" id="{8EA45171-F975-4A53-864D-44C02469C8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905" y="294531"/>
            <a:ext cx="4554492" cy="2125430"/>
          </a:xfrm>
          <a:prstGeom prst="rect">
            <a:avLst/>
          </a:prstGeom>
        </p:spPr>
      </p:pic>
    </p:spTree>
    <p:extLst>
      <p:ext uri="{BB962C8B-B14F-4D97-AF65-F5344CB8AC3E}">
        <p14:creationId xmlns:p14="http://schemas.microsoft.com/office/powerpoint/2010/main" val="4172227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830997"/>
          </a:xfrm>
          <a:prstGeom prst="rect">
            <a:avLst/>
          </a:prstGeom>
          <a:solidFill>
            <a:schemeClr val="accent5">
              <a:lumMod val="75000"/>
            </a:schemeClr>
          </a:solidFill>
        </p:spPr>
        <p:txBody>
          <a:bodyPr wrap="square" rtlCol="0">
            <a:spAutoFit/>
          </a:bodyPr>
          <a:lstStyle/>
          <a:p>
            <a:r>
              <a:rPr lang="en-US" sz="4800" b="1" dirty="0">
                <a:solidFill>
                  <a:schemeClr val="bg1"/>
                </a:solidFill>
                <a:latin typeface="Arial" panose="020B0604020202020204" pitchFamily="34" charset="0"/>
                <a:cs typeface="Arial" panose="020B0604020202020204" pitchFamily="34" charset="0"/>
              </a:rPr>
              <a:t>Apprenticeship as a Career Pathway</a:t>
            </a:r>
          </a:p>
        </p:txBody>
      </p:sp>
      <p:sp>
        <p:nvSpPr>
          <p:cNvPr id="4" name="Content Placeholder 2"/>
          <p:cNvSpPr>
            <a:spLocks noGrp="1"/>
          </p:cNvSpPr>
          <p:nvPr>
            <p:ph idx="1"/>
          </p:nvPr>
        </p:nvSpPr>
        <p:spPr>
          <a:xfrm>
            <a:off x="157019" y="1029856"/>
            <a:ext cx="11454136" cy="5574144"/>
          </a:xfrm>
        </p:spPr>
        <p:txBody>
          <a:bodyPr>
            <a:normAutofit/>
          </a:bodyPr>
          <a:lstStyle/>
          <a:p>
            <a:pPr marL="0" indent="0">
              <a:buNone/>
            </a:pPr>
            <a:endParaRPr lang="en-US" dirty="0"/>
          </a:p>
          <a:p>
            <a:endParaRPr lang="en-US" dirty="0"/>
          </a:p>
          <a:p>
            <a:endParaRPr lang="en-US" dirty="0"/>
          </a:p>
          <a:p>
            <a:endParaRPr lang="en-US" dirty="0"/>
          </a:p>
          <a:p>
            <a:endParaRPr lang="en-US" dirty="0"/>
          </a:p>
        </p:txBody>
      </p:sp>
      <p:pic>
        <p:nvPicPr>
          <p:cNvPr id="2" name="Picture 1"/>
          <p:cNvPicPr>
            <a:picLocks noChangeAspect="1"/>
          </p:cNvPicPr>
          <p:nvPr/>
        </p:nvPicPr>
        <p:blipFill>
          <a:blip r:embed="rId3"/>
          <a:stretch>
            <a:fillRect/>
          </a:stretch>
        </p:blipFill>
        <p:spPr>
          <a:xfrm>
            <a:off x="235527" y="3971460"/>
            <a:ext cx="11116433" cy="2179958"/>
          </a:xfrm>
          <a:prstGeom prst="rect">
            <a:avLst/>
          </a:prstGeom>
        </p:spPr>
      </p:pic>
      <p:sp>
        <p:nvSpPr>
          <p:cNvPr id="6" name="Rectangle 5"/>
          <p:cNvSpPr/>
          <p:nvPr/>
        </p:nvSpPr>
        <p:spPr>
          <a:xfrm>
            <a:off x="314036" y="1286777"/>
            <a:ext cx="10959416" cy="2123658"/>
          </a:xfrm>
          <a:prstGeom prst="rect">
            <a:avLst/>
          </a:prstGeom>
        </p:spPr>
        <p:txBody>
          <a:bodyPr wrap="square">
            <a:spAutoFit/>
          </a:bodyPr>
          <a:lstStyle/>
          <a:p>
            <a:r>
              <a:rPr lang="en-US" sz="2400" b="1" dirty="0">
                <a:solidFill>
                  <a:schemeClr val="accent5">
                    <a:lumMod val="75000"/>
                  </a:schemeClr>
                </a:solidFill>
                <a:latin typeface="Cambria" panose="02040503050406030204" pitchFamily="18" charset="0"/>
                <a:ea typeface="Cambria" panose="02040503050406030204" pitchFamily="18" charset="0"/>
              </a:rPr>
              <a:t>Career Pathways. </a:t>
            </a:r>
            <a:r>
              <a:rPr lang="en-US" dirty="0"/>
              <a:t>A combination of rigorous and high-quality education, training, and other services that aligns both vertically and horizontally across Secondary Education, Adult Education, Workforce Training and Development, Career and Technical Education, and Postsecondary Education systems, pathways, and programs. Collaborative partnerships with these entities and business and industry, along with human service agencies, corrections, and other community stakeholders, serve as the foundational structure for high-quality and sustainable career pathways. A career pathway also includes multiple entry and exit points to facilitate individuals to build their skills as they progress along a continuum of education and training and advance in sector-specific employment.</a:t>
            </a:r>
          </a:p>
        </p:txBody>
      </p:sp>
      <p:sp>
        <p:nvSpPr>
          <p:cNvPr id="7" name="TextBox 6"/>
          <p:cNvSpPr txBox="1"/>
          <p:nvPr/>
        </p:nvSpPr>
        <p:spPr>
          <a:xfrm flipH="1">
            <a:off x="489530" y="6253079"/>
            <a:ext cx="8201887" cy="369332"/>
          </a:xfrm>
          <a:prstGeom prst="rect">
            <a:avLst/>
          </a:prstGeom>
          <a:noFill/>
        </p:spPr>
        <p:txBody>
          <a:bodyPr wrap="square" rtlCol="0">
            <a:spAutoFit/>
          </a:bodyPr>
          <a:lstStyle/>
          <a:p>
            <a:r>
              <a:rPr lang="en-US" dirty="0"/>
              <a:t>For more information, refer to the Illinois Career Pathways Dictionary.</a:t>
            </a:r>
          </a:p>
        </p:txBody>
      </p:sp>
    </p:spTree>
    <p:extLst>
      <p:ext uri="{BB962C8B-B14F-4D97-AF65-F5344CB8AC3E}">
        <p14:creationId xmlns:p14="http://schemas.microsoft.com/office/powerpoint/2010/main" val="3382825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811" b="5379"/>
          <a:stretch/>
        </p:blipFill>
        <p:spPr>
          <a:xfrm>
            <a:off x="884840" y="179069"/>
            <a:ext cx="10417334" cy="6607811"/>
          </a:xfrm>
          <a:prstGeom prst="rect">
            <a:avLst/>
          </a:prstGeom>
          <a:ln>
            <a:solidFill>
              <a:schemeClr val="tx1">
                <a:lumMod val="65000"/>
                <a:lumOff val="35000"/>
              </a:schemeClr>
            </a:solidFill>
          </a:ln>
        </p:spPr>
      </p:pic>
    </p:spTree>
    <p:extLst>
      <p:ext uri="{BB962C8B-B14F-4D97-AF65-F5344CB8AC3E}">
        <p14:creationId xmlns:p14="http://schemas.microsoft.com/office/powerpoint/2010/main" val="3740219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830997"/>
          </a:xfrm>
          <a:prstGeom prst="rect">
            <a:avLst/>
          </a:prstGeom>
          <a:solidFill>
            <a:schemeClr val="accent5">
              <a:lumMod val="75000"/>
            </a:schemeClr>
          </a:solidFill>
        </p:spPr>
        <p:txBody>
          <a:bodyPr wrap="square" rtlCol="0">
            <a:spAutoFit/>
          </a:bodyPr>
          <a:lstStyle/>
          <a:p>
            <a:r>
              <a:rPr lang="en-US" sz="4800" b="1" dirty="0">
                <a:solidFill>
                  <a:schemeClr val="bg1"/>
                </a:solidFill>
                <a:latin typeface="Arial" panose="020B0604020202020204" pitchFamily="34" charset="0"/>
                <a:cs typeface="Arial" panose="020B0604020202020204" pitchFamily="34" charset="0"/>
              </a:rPr>
              <a:t>Benefits of Apprenticeship</a:t>
            </a:r>
          </a:p>
        </p:txBody>
      </p:sp>
      <p:sp>
        <p:nvSpPr>
          <p:cNvPr id="5" name="Content Placeholder 4"/>
          <p:cNvSpPr>
            <a:spLocks noGrp="1"/>
          </p:cNvSpPr>
          <p:nvPr>
            <p:ph idx="1"/>
          </p:nvPr>
        </p:nvSpPr>
        <p:spPr>
          <a:xfrm>
            <a:off x="170935" y="1328738"/>
            <a:ext cx="11850130" cy="5157144"/>
          </a:xfrm>
        </p:spPr>
        <p:txBody>
          <a:bodyPr>
            <a:normAutofit/>
          </a:bodyPr>
          <a:lstStyle/>
          <a:p>
            <a:pPr>
              <a:spcBef>
                <a:spcPts val="0"/>
              </a:spcBef>
              <a:spcAft>
                <a:spcPts val="1800"/>
              </a:spcAft>
            </a:pPr>
            <a:r>
              <a:rPr lang="en-US" dirty="0"/>
              <a:t>Helps to improve recruitment and develop a highly skilled workforce</a:t>
            </a:r>
          </a:p>
          <a:p>
            <a:pPr>
              <a:spcBef>
                <a:spcPts val="0"/>
              </a:spcBef>
              <a:spcAft>
                <a:spcPts val="1800"/>
              </a:spcAft>
            </a:pPr>
            <a:r>
              <a:rPr lang="en-US" dirty="0"/>
              <a:t>Trains new workers or upgrades the skills of current employees</a:t>
            </a:r>
          </a:p>
          <a:p>
            <a:pPr>
              <a:spcBef>
                <a:spcPts val="0"/>
              </a:spcBef>
              <a:spcAft>
                <a:spcPts val="1800"/>
              </a:spcAft>
            </a:pPr>
            <a:r>
              <a:rPr lang="en-US" dirty="0"/>
              <a:t>Newly hired apprentices receive a paycheck based on a training wage from day one – Pay rises incrementally as their knowledge and </a:t>
            </a:r>
            <a:r>
              <a:rPr lang="en-US" dirty="0" err="1"/>
              <a:t>compentency</a:t>
            </a:r>
            <a:r>
              <a:rPr lang="en-US" dirty="0"/>
              <a:t> increase </a:t>
            </a:r>
          </a:p>
          <a:p>
            <a:pPr lvl="0">
              <a:spcBef>
                <a:spcPts val="0"/>
              </a:spcBef>
              <a:spcAft>
                <a:spcPts val="1800"/>
              </a:spcAft>
            </a:pPr>
            <a:r>
              <a:rPr lang="en-US" dirty="0"/>
              <a:t>Provides employer opportunities for tax credits</a:t>
            </a:r>
          </a:p>
          <a:p>
            <a:endParaRPr lang="en-US" dirty="0"/>
          </a:p>
          <a:p>
            <a:endParaRPr lang="en-US" dirty="0"/>
          </a:p>
        </p:txBody>
      </p:sp>
    </p:spTree>
    <p:extLst>
      <p:ext uri="{BB962C8B-B14F-4D97-AF65-F5344CB8AC3E}">
        <p14:creationId xmlns:p14="http://schemas.microsoft.com/office/powerpoint/2010/main" val="3190048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830997"/>
          </a:xfrm>
          <a:prstGeom prst="rect">
            <a:avLst/>
          </a:prstGeom>
          <a:solidFill>
            <a:schemeClr val="accent5">
              <a:lumMod val="75000"/>
            </a:schemeClr>
          </a:solidFill>
        </p:spPr>
        <p:txBody>
          <a:bodyPr wrap="square" rtlCol="0">
            <a:spAutoFit/>
          </a:bodyPr>
          <a:lstStyle/>
          <a:p>
            <a:r>
              <a:rPr lang="en-US" sz="4800" b="1" dirty="0">
                <a:solidFill>
                  <a:schemeClr val="bg1"/>
                </a:solidFill>
                <a:latin typeface="Arial" panose="020B0604020202020204" pitchFamily="34" charset="0"/>
                <a:cs typeface="Arial" panose="020B0604020202020204" pitchFamily="34" charset="0"/>
              </a:rPr>
              <a:t>Value Proposition </a:t>
            </a:r>
          </a:p>
        </p:txBody>
      </p:sp>
      <p:sp>
        <p:nvSpPr>
          <p:cNvPr id="5" name="Content Placeholder 4"/>
          <p:cNvSpPr>
            <a:spLocks noGrp="1"/>
          </p:cNvSpPr>
          <p:nvPr>
            <p:ph idx="1"/>
          </p:nvPr>
        </p:nvSpPr>
        <p:spPr>
          <a:xfrm>
            <a:off x="170935" y="1028700"/>
            <a:ext cx="11850130" cy="5829300"/>
          </a:xfrm>
        </p:spPr>
        <p:txBody>
          <a:bodyPr>
            <a:normAutofit/>
          </a:bodyPr>
          <a:lstStyle/>
          <a:p>
            <a:pPr lvl="0"/>
            <a:r>
              <a:rPr lang="en-US" dirty="0"/>
              <a:t>Build a pipeline of workers</a:t>
            </a:r>
          </a:p>
          <a:p>
            <a:pPr lvl="1"/>
            <a:r>
              <a:rPr lang="en-US" dirty="0"/>
              <a:t>Employers worry about their aging employees and how they will replace those retiring in the face of a contracting labor force</a:t>
            </a:r>
          </a:p>
          <a:p>
            <a:pPr lvl="0"/>
            <a:r>
              <a:rPr lang="en-US" dirty="0"/>
              <a:t>Gain workers with customized skills</a:t>
            </a:r>
          </a:p>
          <a:p>
            <a:pPr lvl="1"/>
            <a:r>
              <a:rPr lang="en-US" dirty="0"/>
              <a:t>In addition to foundational industry standards, companies train to their own specific processes and procedures. </a:t>
            </a:r>
          </a:p>
          <a:p>
            <a:pPr lvl="0"/>
            <a:r>
              <a:rPr lang="en-US" dirty="0"/>
              <a:t>Boost retention</a:t>
            </a:r>
          </a:p>
          <a:p>
            <a:pPr lvl="1"/>
            <a:r>
              <a:rPr lang="en-US" dirty="0"/>
              <a:t>94% of apprentices continue employment after completing an apprenticeship</a:t>
            </a:r>
          </a:p>
          <a:p>
            <a:pPr lvl="1"/>
            <a:r>
              <a:rPr lang="en-US" dirty="0"/>
              <a:t>A survey of businesses with apprenticeship programs found that 97% would recommend apprenticeship to others</a:t>
            </a:r>
          </a:p>
          <a:p>
            <a:pPr lvl="1"/>
            <a:r>
              <a:rPr lang="en-US" dirty="0"/>
              <a:t>Cost of turnover tool</a:t>
            </a:r>
          </a:p>
          <a:p>
            <a:pPr lvl="0"/>
            <a:r>
              <a:rPr lang="en-US" dirty="0"/>
              <a:t>Save money on wages</a:t>
            </a:r>
          </a:p>
          <a:p>
            <a:pPr lvl="1"/>
            <a:r>
              <a:rPr lang="en-US" dirty="0"/>
              <a:t>Because apprentices start out earning less than a fully trained employee, businesses can reduce payroll costs by implementing an apprenticeship program</a:t>
            </a:r>
          </a:p>
          <a:p>
            <a:endParaRPr lang="en-US" dirty="0"/>
          </a:p>
        </p:txBody>
      </p:sp>
    </p:spTree>
    <p:extLst>
      <p:ext uri="{BB962C8B-B14F-4D97-AF65-F5344CB8AC3E}">
        <p14:creationId xmlns:p14="http://schemas.microsoft.com/office/powerpoint/2010/main" val="1025693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830997"/>
          </a:xfrm>
          <a:prstGeom prst="rect">
            <a:avLst/>
          </a:prstGeom>
          <a:solidFill>
            <a:schemeClr val="accent5">
              <a:lumMod val="75000"/>
            </a:schemeClr>
          </a:solidFill>
        </p:spPr>
        <p:txBody>
          <a:bodyPr wrap="square" rtlCol="0">
            <a:spAutoFit/>
          </a:bodyPr>
          <a:lstStyle/>
          <a:p>
            <a:r>
              <a:rPr lang="en-US" sz="4800" b="1" dirty="0">
                <a:solidFill>
                  <a:schemeClr val="bg1"/>
                </a:solidFill>
                <a:latin typeface="Arial" panose="020B0604020202020204" pitchFamily="34" charset="0"/>
                <a:cs typeface="Arial" panose="020B0604020202020204" pitchFamily="34" charset="0"/>
              </a:rPr>
              <a:t>Apprenticeship Education Tax Credit</a:t>
            </a:r>
          </a:p>
        </p:txBody>
      </p:sp>
      <p:sp>
        <p:nvSpPr>
          <p:cNvPr id="5" name="Content Placeholder 4"/>
          <p:cNvSpPr>
            <a:spLocks noGrp="1"/>
          </p:cNvSpPr>
          <p:nvPr>
            <p:ph idx="1"/>
          </p:nvPr>
        </p:nvSpPr>
        <p:spPr>
          <a:xfrm>
            <a:off x="284480" y="1571625"/>
            <a:ext cx="11109960" cy="4351338"/>
          </a:xfrm>
        </p:spPr>
        <p:txBody>
          <a:bodyPr>
            <a:normAutofit fontScale="92500" lnSpcReduction="10000"/>
          </a:bodyPr>
          <a:lstStyle/>
          <a:p>
            <a:pPr marL="342900" lvl="0" indent="-342900">
              <a:spcBef>
                <a:spcPts val="0"/>
              </a:spcBef>
              <a:spcAft>
                <a:spcPts val="1800"/>
              </a:spcAft>
            </a:pPr>
            <a:r>
              <a:rPr lang="en-US" dirty="0"/>
              <a:t>SB 1591 – created to encourage employers with “skin in the game” </a:t>
            </a:r>
            <a:endParaRPr lang="en-US" dirty="0">
              <a:solidFill>
                <a:srgbClr val="242852"/>
              </a:solidFill>
            </a:endParaRPr>
          </a:p>
          <a:p>
            <a:pPr marL="342900" lvl="0" indent="-342900">
              <a:spcBef>
                <a:spcPts val="0"/>
              </a:spcBef>
              <a:spcAft>
                <a:spcPts val="1800"/>
              </a:spcAft>
            </a:pPr>
            <a:r>
              <a:rPr lang="en-US" dirty="0"/>
              <a:t>Available for expenditures on and after January 1, 2020, limited to $5,000,000 per calendar year (first-come, first-served basis)</a:t>
            </a:r>
          </a:p>
          <a:p>
            <a:pPr marL="342900" lvl="0" indent="-342900">
              <a:spcBef>
                <a:spcPts val="0"/>
              </a:spcBef>
              <a:spcAft>
                <a:spcPts val="1800"/>
              </a:spcAft>
            </a:pPr>
            <a:r>
              <a:rPr lang="en-US" dirty="0"/>
              <a:t>Employers may receive up to $3,500 tax credit certificate for paying educational costs on behalf of a qualifying apprentice (can be for multiple apprentices working for the same company)</a:t>
            </a:r>
          </a:p>
          <a:p>
            <a:pPr marL="342900" lvl="0" indent="-342900">
              <a:spcBef>
                <a:spcPts val="0"/>
              </a:spcBef>
              <a:spcAft>
                <a:spcPts val="1800"/>
              </a:spcAft>
            </a:pPr>
            <a:r>
              <a:rPr lang="en-US" dirty="0"/>
              <a:t>Additional $1,500 credit if (</a:t>
            </a:r>
            <a:r>
              <a:rPr lang="en-US" dirty="0" err="1"/>
              <a:t>i</a:t>
            </a:r>
            <a:r>
              <a:rPr lang="en-US" dirty="0"/>
              <a:t>) the qualifying apprentice resides in an underserved area as defined in the Economic Development for a Growing Economy Tax Credit Act or (ii) the employer's principal place of business is located in an underserved area.</a:t>
            </a:r>
          </a:p>
          <a:p>
            <a:endParaRPr lang="en-US" dirty="0"/>
          </a:p>
        </p:txBody>
      </p:sp>
    </p:spTree>
    <p:extLst>
      <p:ext uri="{BB962C8B-B14F-4D97-AF65-F5344CB8AC3E}">
        <p14:creationId xmlns:p14="http://schemas.microsoft.com/office/powerpoint/2010/main" val="3382825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830997"/>
          </a:xfrm>
          <a:prstGeom prst="rect">
            <a:avLst/>
          </a:prstGeom>
          <a:solidFill>
            <a:schemeClr val="accent5">
              <a:lumMod val="75000"/>
            </a:schemeClr>
          </a:solidFill>
        </p:spPr>
        <p:txBody>
          <a:bodyPr wrap="square" rtlCol="0">
            <a:spAutoFit/>
          </a:bodyPr>
          <a:lstStyle/>
          <a:p>
            <a:r>
              <a:rPr lang="en-US" sz="4800" b="1" dirty="0">
                <a:solidFill>
                  <a:schemeClr val="bg1"/>
                </a:solidFill>
                <a:latin typeface="Arial" panose="020B0604020202020204" pitchFamily="34" charset="0"/>
                <a:cs typeface="Arial" panose="020B0604020202020204" pitchFamily="34" charset="0"/>
              </a:rPr>
              <a:t>Apprenticeship Education Tax Credit</a:t>
            </a:r>
          </a:p>
        </p:txBody>
      </p:sp>
      <p:sp>
        <p:nvSpPr>
          <p:cNvPr id="7" name="Content Placeholder 6"/>
          <p:cNvSpPr>
            <a:spLocks noGrp="1"/>
          </p:cNvSpPr>
          <p:nvPr>
            <p:ph idx="1"/>
          </p:nvPr>
        </p:nvSpPr>
        <p:spPr>
          <a:xfrm>
            <a:off x="441960" y="1028701"/>
            <a:ext cx="11516678" cy="5629274"/>
          </a:xfrm>
        </p:spPr>
        <p:txBody>
          <a:bodyPr>
            <a:normAutofit/>
          </a:bodyPr>
          <a:lstStyle/>
          <a:p>
            <a:r>
              <a:rPr lang="en-US" dirty="0"/>
              <a:t>How does the credit work?</a:t>
            </a:r>
          </a:p>
          <a:p>
            <a:pPr lvl="1"/>
            <a:r>
              <a:rPr lang="en-US" i="1" dirty="0">
                <a:solidFill>
                  <a:schemeClr val="accent5"/>
                </a:solidFill>
              </a:rPr>
              <a:t>Employers can take the credit against qualified education expenses they paid for during the apprentice(s)’ training program</a:t>
            </a:r>
          </a:p>
          <a:p>
            <a:r>
              <a:rPr lang="en-US" dirty="0"/>
              <a:t>How do firms become eligible to use this tax credit?</a:t>
            </a:r>
          </a:p>
          <a:p>
            <a:pPr lvl="1"/>
            <a:r>
              <a:rPr lang="en-US" i="1" dirty="0">
                <a:solidFill>
                  <a:schemeClr val="accent5"/>
                </a:solidFill>
              </a:rPr>
              <a:t>Employers must apply to the Department for certification – see URL below</a:t>
            </a:r>
          </a:p>
          <a:p>
            <a:r>
              <a:rPr lang="en-US" dirty="0"/>
              <a:t>What are qualified education expenses?</a:t>
            </a:r>
          </a:p>
          <a:p>
            <a:pPr lvl="1"/>
            <a:r>
              <a:rPr lang="en-US" i="1" dirty="0">
                <a:solidFill>
                  <a:schemeClr val="accent5"/>
                </a:solidFill>
              </a:rPr>
              <a:t>Tuition, book fees, and lab fees </a:t>
            </a:r>
          </a:p>
          <a:p>
            <a:r>
              <a:rPr lang="en-US" dirty="0"/>
              <a:t>Which employees are eligible?</a:t>
            </a:r>
          </a:p>
          <a:p>
            <a:pPr lvl="1"/>
            <a:r>
              <a:rPr lang="en-US" sz="2000" i="1" dirty="0">
                <a:solidFill>
                  <a:schemeClr val="accent5"/>
                </a:solidFill>
              </a:rPr>
              <a:t>A qualifying apprentice must be: (a) an Illinois resident; (b) at least 16 at the close of the school year for which a credit is sought; (c) a full-time apprentice enrolled in an apprenticeship program registered with U.S. Department of Labor (USDOL), Office of Apprenticeship during the school year; and (d) employed by the taxpayer in Illinois</a:t>
            </a:r>
          </a:p>
          <a:p>
            <a:pPr marL="0" indent="0">
              <a:buNone/>
            </a:pPr>
            <a:r>
              <a:rPr lang="en-US" dirty="0">
                <a:hlinkClick r:id="rId3"/>
              </a:rPr>
              <a:t>https://www2.illinois.gov/dceo/ExpandRelocate/Incentives/Pages/ILApprenticeshipTaxCredit.aspx</a:t>
            </a:r>
            <a:endParaRPr lang="en-US" dirty="0"/>
          </a:p>
        </p:txBody>
      </p:sp>
    </p:spTree>
    <p:extLst>
      <p:ext uri="{BB962C8B-B14F-4D97-AF65-F5344CB8AC3E}">
        <p14:creationId xmlns:p14="http://schemas.microsoft.com/office/powerpoint/2010/main" val="2631961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830997"/>
          </a:xfrm>
          <a:prstGeom prst="rect">
            <a:avLst/>
          </a:prstGeom>
          <a:solidFill>
            <a:schemeClr val="accent5">
              <a:lumMod val="75000"/>
            </a:schemeClr>
          </a:solidFill>
        </p:spPr>
        <p:txBody>
          <a:bodyPr wrap="square" rtlCol="0">
            <a:spAutoFit/>
          </a:bodyPr>
          <a:lstStyle/>
          <a:p>
            <a:r>
              <a:rPr lang="en-US" sz="4800" b="1" dirty="0">
                <a:solidFill>
                  <a:schemeClr val="bg1"/>
                </a:solidFill>
                <a:latin typeface="Arial" panose="020B0604020202020204" pitchFamily="34" charset="0"/>
                <a:cs typeface="Arial" panose="020B0604020202020204" pitchFamily="34" charset="0"/>
              </a:rPr>
              <a:t>Apprenticeship Illinois </a:t>
            </a:r>
          </a:p>
        </p:txBody>
      </p:sp>
      <p:sp>
        <p:nvSpPr>
          <p:cNvPr id="5" name="Content Placeholder 4"/>
          <p:cNvSpPr>
            <a:spLocks noGrp="1"/>
          </p:cNvSpPr>
          <p:nvPr>
            <p:ph idx="1"/>
          </p:nvPr>
        </p:nvSpPr>
        <p:spPr>
          <a:xfrm>
            <a:off x="170935" y="2540000"/>
            <a:ext cx="11850130" cy="3945882"/>
          </a:xfrm>
        </p:spPr>
        <p:txBody>
          <a:bodyPr>
            <a:normAutofit/>
          </a:bodyPr>
          <a:lstStyle/>
          <a:p>
            <a:pPr marL="0" indent="0" algn="ctr">
              <a:buNone/>
            </a:pPr>
            <a:r>
              <a:rPr lang="en-US" sz="4800" b="1" dirty="0">
                <a:solidFill>
                  <a:schemeClr val="accent5">
                    <a:lumMod val="75000"/>
                  </a:schemeClr>
                </a:solidFill>
                <a:latin typeface="Arial" panose="020B0604020202020204" pitchFamily="34" charset="0"/>
                <a:cs typeface="Arial" panose="020B0604020202020204" pitchFamily="34" charset="0"/>
              </a:rPr>
              <a:t>Why Intermediaries and Navigators?</a:t>
            </a:r>
          </a:p>
        </p:txBody>
      </p:sp>
    </p:spTree>
    <p:extLst>
      <p:ext uri="{BB962C8B-B14F-4D97-AF65-F5344CB8AC3E}">
        <p14:creationId xmlns:p14="http://schemas.microsoft.com/office/powerpoint/2010/main" val="3382825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830997"/>
          </a:xfrm>
          <a:prstGeom prst="rect">
            <a:avLst/>
          </a:prstGeom>
          <a:solidFill>
            <a:schemeClr val="accent5">
              <a:lumMod val="75000"/>
            </a:schemeClr>
          </a:solidFill>
        </p:spPr>
        <p:txBody>
          <a:bodyPr wrap="square" rtlCol="0">
            <a:spAutoFit/>
          </a:bodyPr>
          <a:lstStyle/>
          <a:p>
            <a:r>
              <a:rPr lang="en-US" sz="4800" b="1" dirty="0">
                <a:solidFill>
                  <a:schemeClr val="bg1"/>
                </a:solidFill>
                <a:latin typeface="Arial" panose="020B0604020202020204" pitchFamily="34" charset="0"/>
                <a:cs typeface="Arial" panose="020B0604020202020204" pitchFamily="34" charset="0"/>
              </a:rPr>
              <a:t>The issue….</a:t>
            </a:r>
          </a:p>
        </p:txBody>
      </p:sp>
      <p:grpSp>
        <p:nvGrpSpPr>
          <p:cNvPr id="12" name="Group 11"/>
          <p:cNvGrpSpPr/>
          <p:nvPr/>
        </p:nvGrpSpPr>
        <p:grpSpPr>
          <a:xfrm>
            <a:off x="2667507" y="2991618"/>
            <a:ext cx="990600" cy="914400"/>
            <a:chOff x="1943100" y="3352800"/>
            <a:chExt cx="990600" cy="914400"/>
          </a:xfrm>
        </p:grpSpPr>
        <p:sp>
          <p:nvSpPr>
            <p:cNvPr id="13" name="Oval 12"/>
            <p:cNvSpPr/>
            <p:nvPr/>
          </p:nvSpPr>
          <p:spPr>
            <a:xfrm>
              <a:off x="1981200" y="3352800"/>
              <a:ext cx="914400" cy="914400"/>
            </a:xfrm>
            <a:prstGeom prst="ellipse">
              <a:avLst/>
            </a:prstGeom>
            <a:solidFill>
              <a:srgbClr val="003399"/>
            </a:solidFill>
            <a:ln w="25400" cap="flat" cmpd="sng" algn="ctr">
              <a:solidFill>
                <a:srgbClr val="00339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sp>
          <p:nvSpPr>
            <p:cNvPr id="14" name="TextBox 13"/>
            <p:cNvSpPr txBox="1"/>
            <p:nvPr/>
          </p:nvSpPr>
          <p:spPr>
            <a:xfrm>
              <a:off x="1943100" y="3625334"/>
              <a:ext cx="9906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imes New Roman"/>
                </a:rPr>
                <a:t>Training</a:t>
              </a:r>
            </a:p>
          </p:txBody>
        </p:sp>
      </p:grpSp>
      <p:grpSp>
        <p:nvGrpSpPr>
          <p:cNvPr id="15" name="Group 14"/>
          <p:cNvGrpSpPr/>
          <p:nvPr/>
        </p:nvGrpSpPr>
        <p:grpSpPr>
          <a:xfrm>
            <a:off x="5833249" y="4137577"/>
            <a:ext cx="1000244" cy="914400"/>
            <a:chOff x="1981200" y="3352800"/>
            <a:chExt cx="928798" cy="914400"/>
          </a:xfrm>
          <a:solidFill>
            <a:srgbClr val="17365D">
              <a:lumMod val="40000"/>
              <a:lumOff val="60000"/>
            </a:srgbClr>
          </a:solidFill>
        </p:grpSpPr>
        <p:sp>
          <p:nvSpPr>
            <p:cNvPr id="16" name="Oval 15"/>
            <p:cNvSpPr/>
            <p:nvPr/>
          </p:nvSpPr>
          <p:spPr>
            <a:xfrm>
              <a:off x="1981200" y="3352800"/>
              <a:ext cx="914400" cy="914400"/>
            </a:xfrm>
            <a:prstGeom prst="ellipse">
              <a:avLst/>
            </a:prstGeom>
            <a:grpFill/>
            <a:ln w="25400" cap="flat" cmpd="sng" algn="ctr">
              <a:solidFill>
                <a:srgbClr val="17365D">
                  <a:lumMod val="40000"/>
                  <a:lumOff val="6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sp>
          <p:nvSpPr>
            <p:cNvPr id="17" name="TextBox 16"/>
            <p:cNvSpPr txBox="1"/>
            <p:nvPr/>
          </p:nvSpPr>
          <p:spPr>
            <a:xfrm>
              <a:off x="1981200" y="3527649"/>
              <a:ext cx="928798"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Times New Roman"/>
                </a:rPr>
                <a:t>Quality Programs</a:t>
              </a:r>
            </a:p>
          </p:txBody>
        </p:sp>
      </p:grpSp>
      <p:grpSp>
        <p:nvGrpSpPr>
          <p:cNvPr id="18" name="Group 17"/>
          <p:cNvGrpSpPr/>
          <p:nvPr/>
        </p:nvGrpSpPr>
        <p:grpSpPr>
          <a:xfrm>
            <a:off x="1997824" y="1890088"/>
            <a:ext cx="1066800" cy="914400"/>
            <a:chOff x="1943100" y="3352800"/>
            <a:chExt cx="990600" cy="914400"/>
          </a:xfrm>
          <a:solidFill>
            <a:srgbClr val="953734">
              <a:lumMod val="75000"/>
            </a:srgbClr>
          </a:solidFill>
        </p:grpSpPr>
        <p:sp>
          <p:nvSpPr>
            <p:cNvPr id="19" name="Oval 18"/>
            <p:cNvSpPr/>
            <p:nvPr/>
          </p:nvSpPr>
          <p:spPr>
            <a:xfrm>
              <a:off x="1981200" y="3352800"/>
              <a:ext cx="914400" cy="914400"/>
            </a:xfrm>
            <a:prstGeom prst="ellipse">
              <a:avLst/>
            </a:prstGeom>
            <a:grpFill/>
            <a:ln w="25400" cap="flat" cmpd="sng" algn="ctr">
              <a:solidFill>
                <a:srgbClr val="E36C09">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sp>
          <p:nvSpPr>
            <p:cNvPr id="20" name="TextBox 19"/>
            <p:cNvSpPr txBox="1"/>
            <p:nvPr/>
          </p:nvSpPr>
          <p:spPr>
            <a:xfrm>
              <a:off x="1943100" y="3517612"/>
              <a:ext cx="990600" cy="584775"/>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Times New Roman"/>
                </a:rPr>
                <a:t>Workforce Needs</a:t>
              </a:r>
            </a:p>
          </p:txBody>
        </p:sp>
      </p:grpSp>
      <p:grpSp>
        <p:nvGrpSpPr>
          <p:cNvPr id="21" name="Group 20"/>
          <p:cNvGrpSpPr/>
          <p:nvPr/>
        </p:nvGrpSpPr>
        <p:grpSpPr>
          <a:xfrm>
            <a:off x="7948750" y="2412633"/>
            <a:ext cx="1143000" cy="914400"/>
            <a:chOff x="1943100" y="3352800"/>
            <a:chExt cx="1061357" cy="914400"/>
          </a:xfrm>
          <a:solidFill>
            <a:srgbClr val="00B050"/>
          </a:solidFill>
        </p:grpSpPr>
        <p:sp>
          <p:nvSpPr>
            <p:cNvPr id="22" name="Oval 21"/>
            <p:cNvSpPr/>
            <p:nvPr/>
          </p:nvSpPr>
          <p:spPr>
            <a:xfrm>
              <a:off x="1981200" y="3352800"/>
              <a:ext cx="914400" cy="914400"/>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sp>
          <p:nvSpPr>
            <p:cNvPr id="23" name="TextBox 22"/>
            <p:cNvSpPr txBox="1"/>
            <p:nvPr/>
          </p:nvSpPr>
          <p:spPr>
            <a:xfrm>
              <a:off x="1943100" y="3625334"/>
              <a:ext cx="1061357" cy="338554"/>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Times New Roman"/>
                </a:rPr>
                <a:t>Credentials</a:t>
              </a:r>
            </a:p>
          </p:txBody>
        </p:sp>
      </p:grpSp>
      <p:grpSp>
        <p:nvGrpSpPr>
          <p:cNvPr id="24" name="Group 23"/>
          <p:cNvGrpSpPr/>
          <p:nvPr/>
        </p:nvGrpSpPr>
        <p:grpSpPr>
          <a:xfrm>
            <a:off x="2998680" y="4855690"/>
            <a:ext cx="1233853" cy="914400"/>
            <a:chOff x="1873705" y="3352800"/>
            <a:chExt cx="1145721" cy="914400"/>
          </a:xfrm>
          <a:solidFill>
            <a:srgbClr val="00B0F0"/>
          </a:solidFill>
        </p:grpSpPr>
        <p:sp>
          <p:nvSpPr>
            <p:cNvPr id="25" name="Oval 24"/>
            <p:cNvSpPr/>
            <p:nvPr/>
          </p:nvSpPr>
          <p:spPr>
            <a:xfrm>
              <a:off x="1981200" y="3352800"/>
              <a:ext cx="914400" cy="914400"/>
            </a:xfrm>
            <a:prstGeom prst="ellipse">
              <a:avLst/>
            </a:prstGeom>
            <a:grpFill/>
            <a:ln w="25400"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sp>
          <p:nvSpPr>
            <p:cNvPr id="26" name="TextBox 25"/>
            <p:cNvSpPr txBox="1"/>
            <p:nvPr/>
          </p:nvSpPr>
          <p:spPr>
            <a:xfrm>
              <a:off x="1873705" y="3444371"/>
              <a:ext cx="1145721" cy="584775"/>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Times New Roman"/>
                </a:rPr>
                <a:t>Targeted Populations</a:t>
              </a:r>
            </a:p>
          </p:txBody>
        </p:sp>
      </p:grpSp>
      <p:grpSp>
        <p:nvGrpSpPr>
          <p:cNvPr id="27" name="Group 26"/>
          <p:cNvGrpSpPr/>
          <p:nvPr/>
        </p:nvGrpSpPr>
        <p:grpSpPr>
          <a:xfrm>
            <a:off x="7354662" y="4970207"/>
            <a:ext cx="1066800" cy="914400"/>
            <a:chOff x="1943100" y="3352800"/>
            <a:chExt cx="990600" cy="914400"/>
          </a:xfrm>
          <a:solidFill>
            <a:srgbClr val="953734">
              <a:lumMod val="40000"/>
              <a:lumOff val="60000"/>
            </a:srgbClr>
          </a:solidFill>
        </p:grpSpPr>
        <p:sp>
          <p:nvSpPr>
            <p:cNvPr id="28" name="Oval 27"/>
            <p:cNvSpPr/>
            <p:nvPr/>
          </p:nvSpPr>
          <p:spPr>
            <a:xfrm>
              <a:off x="1981200" y="3352800"/>
              <a:ext cx="914400" cy="914400"/>
            </a:xfrm>
            <a:prstGeom prst="ellipse">
              <a:avLst/>
            </a:prstGeom>
            <a:grpFill/>
            <a:ln w="25400" cap="flat" cmpd="sng" algn="ctr">
              <a:solidFill>
                <a:srgbClr val="E36C09">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sp>
          <p:nvSpPr>
            <p:cNvPr id="29" name="TextBox 28"/>
            <p:cNvSpPr txBox="1"/>
            <p:nvPr/>
          </p:nvSpPr>
          <p:spPr>
            <a:xfrm>
              <a:off x="1943100" y="3486834"/>
              <a:ext cx="990600" cy="584775"/>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Times New Roman"/>
                </a:rPr>
                <a:t>Career Pathways</a:t>
              </a:r>
            </a:p>
          </p:txBody>
        </p:sp>
      </p:grpSp>
      <p:grpSp>
        <p:nvGrpSpPr>
          <p:cNvPr id="30" name="Group 29"/>
          <p:cNvGrpSpPr/>
          <p:nvPr/>
        </p:nvGrpSpPr>
        <p:grpSpPr>
          <a:xfrm>
            <a:off x="3907219" y="2124710"/>
            <a:ext cx="984740" cy="914400"/>
            <a:chOff x="1981200" y="3352800"/>
            <a:chExt cx="914401" cy="914400"/>
          </a:xfrm>
          <a:solidFill>
            <a:srgbClr val="9BBB59">
              <a:lumMod val="75000"/>
            </a:srgbClr>
          </a:solidFill>
        </p:grpSpPr>
        <p:sp>
          <p:nvSpPr>
            <p:cNvPr id="31" name="Oval 30"/>
            <p:cNvSpPr/>
            <p:nvPr/>
          </p:nvSpPr>
          <p:spPr>
            <a:xfrm>
              <a:off x="1981200" y="3352800"/>
              <a:ext cx="914400" cy="914400"/>
            </a:xfrm>
            <a:prstGeom prst="ellipse">
              <a:avLst/>
            </a:prstGeom>
            <a:grpFill/>
            <a:ln w="25400" cap="flat" cmpd="sng" algn="ctr">
              <a:solidFill>
                <a:srgbClr val="9BBB59">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sp>
          <p:nvSpPr>
            <p:cNvPr id="32" name="TextBox 31"/>
            <p:cNvSpPr txBox="1"/>
            <p:nvPr/>
          </p:nvSpPr>
          <p:spPr>
            <a:xfrm>
              <a:off x="2022024" y="3640723"/>
              <a:ext cx="873577" cy="338554"/>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Times New Roman"/>
                </a:rPr>
                <a:t>WIOA</a:t>
              </a:r>
            </a:p>
          </p:txBody>
        </p:sp>
      </p:grpSp>
      <p:grpSp>
        <p:nvGrpSpPr>
          <p:cNvPr id="33" name="Group 32"/>
          <p:cNvGrpSpPr/>
          <p:nvPr/>
        </p:nvGrpSpPr>
        <p:grpSpPr>
          <a:xfrm>
            <a:off x="5507419" y="1905000"/>
            <a:ext cx="1066800" cy="914400"/>
            <a:chOff x="1943100" y="3352800"/>
            <a:chExt cx="990600" cy="914400"/>
          </a:xfrm>
          <a:solidFill>
            <a:srgbClr val="E36C09"/>
          </a:solidFill>
        </p:grpSpPr>
        <p:sp>
          <p:nvSpPr>
            <p:cNvPr id="34" name="Oval 33"/>
            <p:cNvSpPr/>
            <p:nvPr/>
          </p:nvSpPr>
          <p:spPr>
            <a:xfrm>
              <a:off x="1981200" y="3352800"/>
              <a:ext cx="914400" cy="914400"/>
            </a:xfrm>
            <a:prstGeom prst="ellipse">
              <a:avLst/>
            </a:prstGeom>
            <a:grpFill/>
            <a:ln w="25400" cap="flat" cmpd="sng" algn="ctr">
              <a:solidFill>
                <a:srgbClr val="E36C0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sp>
          <p:nvSpPr>
            <p:cNvPr id="35" name="TextBox 34"/>
            <p:cNvSpPr txBox="1"/>
            <p:nvPr/>
          </p:nvSpPr>
          <p:spPr>
            <a:xfrm>
              <a:off x="1943100" y="3625334"/>
              <a:ext cx="990600"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Times New Roman"/>
                </a:rPr>
                <a:t>Skills Gap</a:t>
              </a:r>
            </a:p>
          </p:txBody>
        </p:sp>
      </p:grpSp>
      <p:grpSp>
        <p:nvGrpSpPr>
          <p:cNvPr id="36" name="Group 35"/>
          <p:cNvGrpSpPr/>
          <p:nvPr/>
        </p:nvGrpSpPr>
        <p:grpSpPr>
          <a:xfrm>
            <a:off x="4535243" y="4340681"/>
            <a:ext cx="1219200" cy="914400"/>
            <a:chOff x="1906361" y="3352800"/>
            <a:chExt cx="1132115" cy="914400"/>
          </a:xfrm>
          <a:solidFill>
            <a:srgbClr val="7030A0"/>
          </a:solidFill>
        </p:grpSpPr>
        <p:sp>
          <p:nvSpPr>
            <p:cNvPr id="37" name="Oval 36"/>
            <p:cNvSpPr/>
            <p:nvPr/>
          </p:nvSpPr>
          <p:spPr>
            <a:xfrm>
              <a:off x="1981200" y="3352800"/>
              <a:ext cx="914400" cy="914400"/>
            </a:xfrm>
            <a:prstGeom prst="ellipse">
              <a:avLst/>
            </a:prstGeom>
            <a:grpFill/>
            <a:ln w="2540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sp>
          <p:nvSpPr>
            <p:cNvPr id="38" name="TextBox 37"/>
            <p:cNvSpPr txBox="1"/>
            <p:nvPr/>
          </p:nvSpPr>
          <p:spPr>
            <a:xfrm>
              <a:off x="1906361" y="3625334"/>
              <a:ext cx="1132115" cy="307777"/>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Times New Roman"/>
                </a:rPr>
                <a:t>Competencies</a:t>
              </a:r>
            </a:p>
          </p:txBody>
        </p:sp>
      </p:grpSp>
      <p:grpSp>
        <p:nvGrpSpPr>
          <p:cNvPr id="39" name="Group 38"/>
          <p:cNvGrpSpPr/>
          <p:nvPr/>
        </p:nvGrpSpPr>
        <p:grpSpPr>
          <a:xfrm>
            <a:off x="5064873" y="2950643"/>
            <a:ext cx="1066800" cy="914400"/>
            <a:chOff x="1943100" y="3352800"/>
            <a:chExt cx="990600" cy="914400"/>
          </a:xfrm>
          <a:solidFill>
            <a:srgbClr val="FFFF00"/>
          </a:solidFill>
        </p:grpSpPr>
        <p:sp>
          <p:nvSpPr>
            <p:cNvPr id="40" name="Oval 39"/>
            <p:cNvSpPr/>
            <p:nvPr/>
          </p:nvSpPr>
          <p:spPr>
            <a:xfrm>
              <a:off x="1981200" y="3352800"/>
              <a:ext cx="914400" cy="914400"/>
            </a:xfrm>
            <a:prstGeom prst="ellipse">
              <a:avLst/>
            </a:prstGeom>
            <a:grpFill/>
            <a:ln w="254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sp>
          <p:nvSpPr>
            <p:cNvPr id="41" name="TextBox 40"/>
            <p:cNvSpPr txBox="1"/>
            <p:nvPr/>
          </p:nvSpPr>
          <p:spPr>
            <a:xfrm>
              <a:off x="1943100" y="3352800"/>
              <a:ext cx="990600" cy="830997"/>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Times New Roman"/>
                </a:rPr>
                <a:t>Work-Based Learning</a:t>
              </a:r>
            </a:p>
          </p:txBody>
        </p:sp>
      </p:grpSp>
      <p:grpSp>
        <p:nvGrpSpPr>
          <p:cNvPr id="42" name="Group 41"/>
          <p:cNvGrpSpPr/>
          <p:nvPr/>
        </p:nvGrpSpPr>
        <p:grpSpPr>
          <a:xfrm>
            <a:off x="6437281" y="2778476"/>
            <a:ext cx="1005691" cy="914400"/>
            <a:chOff x="2051276" y="3352800"/>
            <a:chExt cx="914400" cy="914400"/>
          </a:xfrm>
          <a:solidFill>
            <a:srgbClr val="EEECE1">
              <a:lumMod val="75000"/>
            </a:srgbClr>
          </a:solidFill>
        </p:grpSpPr>
        <p:sp>
          <p:nvSpPr>
            <p:cNvPr id="43" name="Oval 42"/>
            <p:cNvSpPr/>
            <p:nvPr/>
          </p:nvSpPr>
          <p:spPr>
            <a:xfrm>
              <a:off x="2051276" y="3352800"/>
              <a:ext cx="914400" cy="914400"/>
            </a:xfrm>
            <a:prstGeom prst="ellipse">
              <a:avLst/>
            </a:prstGeom>
            <a:grpFill/>
            <a:ln w="25400" cap="flat" cmpd="sng" algn="ctr">
              <a:solidFill>
                <a:srgbClr val="EEECE1">
                  <a:lumMod val="9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Times New Roman"/>
                <a:ea typeface="+mn-ea"/>
                <a:cs typeface="+mn-cs"/>
              </a:endParaRPr>
            </a:p>
          </p:txBody>
        </p:sp>
        <p:sp>
          <p:nvSpPr>
            <p:cNvPr id="44" name="TextBox 43"/>
            <p:cNvSpPr txBox="1"/>
            <p:nvPr/>
          </p:nvSpPr>
          <p:spPr>
            <a:xfrm>
              <a:off x="2254530" y="3601615"/>
              <a:ext cx="605889" cy="338554"/>
            </a:xfrm>
            <a:prstGeom prst="rect">
              <a:avLst/>
            </a:prstGeom>
            <a:grp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Times New Roman"/>
                </a:rPr>
                <a:t>Data</a:t>
              </a:r>
            </a:p>
          </p:txBody>
        </p:sp>
      </p:grpSp>
      <p:grpSp>
        <p:nvGrpSpPr>
          <p:cNvPr id="45" name="Group 44"/>
          <p:cNvGrpSpPr/>
          <p:nvPr/>
        </p:nvGrpSpPr>
        <p:grpSpPr>
          <a:xfrm>
            <a:off x="3581391" y="3628419"/>
            <a:ext cx="1066800" cy="914400"/>
            <a:chOff x="1957594" y="3352800"/>
            <a:chExt cx="990600" cy="914400"/>
          </a:xfrm>
          <a:solidFill>
            <a:srgbClr val="C00000"/>
          </a:solidFill>
        </p:grpSpPr>
        <p:sp>
          <p:nvSpPr>
            <p:cNvPr id="46" name="Oval 45"/>
            <p:cNvSpPr/>
            <p:nvPr/>
          </p:nvSpPr>
          <p:spPr>
            <a:xfrm>
              <a:off x="1981200" y="3352800"/>
              <a:ext cx="914400" cy="914400"/>
            </a:xfrm>
            <a:prstGeom prst="ellipse">
              <a:avLst/>
            </a:prstGeom>
            <a:grp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sp>
          <p:nvSpPr>
            <p:cNvPr id="47" name="TextBox 46"/>
            <p:cNvSpPr txBox="1"/>
            <p:nvPr/>
          </p:nvSpPr>
          <p:spPr>
            <a:xfrm>
              <a:off x="1957594" y="3521262"/>
              <a:ext cx="990600" cy="584775"/>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Times New Roman"/>
                </a:rPr>
                <a:t>Industry Trends</a:t>
              </a:r>
            </a:p>
          </p:txBody>
        </p:sp>
      </p:grpSp>
      <p:grpSp>
        <p:nvGrpSpPr>
          <p:cNvPr id="48" name="Group 47"/>
          <p:cNvGrpSpPr/>
          <p:nvPr/>
        </p:nvGrpSpPr>
        <p:grpSpPr>
          <a:xfrm>
            <a:off x="8314657" y="3586297"/>
            <a:ext cx="1200588" cy="914400"/>
            <a:chOff x="1981200" y="3352800"/>
            <a:chExt cx="1114832" cy="914400"/>
          </a:xfrm>
          <a:solidFill>
            <a:srgbClr val="548DD4">
              <a:lumMod val="40000"/>
              <a:lumOff val="60000"/>
            </a:srgbClr>
          </a:solidFill>
        </p:grpSpPr>
        <p:sp>
          <p:nvSpPr>
            <p:cNvPr id="49" name="Oval 48"/>
            <p:cNvSpPr/>
            <p:nvPr/>
          </p:nvSpPr>
          <p:spPr>
            <a:xfrm>
              <a:off x="1981200" y="3352800"/>
              <a:ext cx="914400" cy="914400"/>
            </a:xfrm>
            <a:prstGeom prst="ellipse">
              <a:avLst/>
            </a:prstGeom>
            <a:grpFill/>
            <a:ln w="25400" cap="flat" cmpd="sng" algn="ctr">
              <a:solidFill>
                <a:srgbClr val="003399">
                  <a:lumMod val="20000"/>
                  <a:lumOff val="8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sp>
          <p:nvSpPr>
            <p:cNvPr id="50" name="TextBox 49"/>
            <p:cNvSpPr txBox="1"/>
            <p:nvPr/>
          </p:nvSpPr>
          <p:spPr>
            <a:xfrm>
              <a:off x="2105432" y="3602147"/>
              <a:ext cx="990600" cy="338554"/>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3399"/>
                  </a:solidFill>
                  <a:effectLst/>
                  <a:uLnTx/>
                  <a:uFillTx/>
                  <a:latin typeface="Times New Roman"/>
                </a:rPr>
                <a:t>Goals</a:t>
              </a:r>
            </a:p>
          </p:txBody>
        </p:sp>
      </p:grpSp>
      <p:grpSp>
        <p:nvGrpSpPr>
          <p:cNvPr id="51" name="Group 50"/>
          <p:cNvGrpSpPr/>
          <p:nvPr/>
        </p:nvGrpSpPr>
        <p:grpSpPr>
          <a:xfrm>
            <a:off x="1563336" y="5338299"/>
            <a:ext cx="1153259" cy="914400"/>
            <a:chOff x="1917925" y="3352800"/>
            <a:chExt cx="1070883" cy="914400"/>
          </a:xfrm>
          <a:solidFill>
            <a:srgbClr val="92D050"/>
          </a:solidFill>
        </p:grpSpPr>
        <p:sp>
          <p:nvSpPr>
            <p:cNvPr id="52" name="Oval 51"/>
            <p:cNvSpPr/>
            <p:nvPr/>
          </p:nvSpPr>
          <p:spPr>
            <a:xfrm>
              <a:off x="1981200" y="3352800"/>
              <a:ext cx="914400" cy="914400"/>
            </a:xfrm>
            <a:prstGeom prst="ellipse">
              <a:avLst/>
            </a:prstGeom>
            <a:grpFill/>
            <a:ln w="25400" cap="flat" cmpd="sng" algn="ctr">
              <a:solidFill>
                <a:srgbClr val="92D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sp>
          <p:nvSpPr>
            <p:cNvPr id="53" name="TextBox 52"/>
            <p:cNvSpPr txBox="1"/>
            <p:nvPr/>
          </p:nvSpPr>
          <p:spPr>
            <a:xfrm>
              <a:off x="1917925" y="3605480"/>
              <a:ext cx="1070883" cy="307777"/>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3399"/>
                  </a:solidFill>
                  <a:effectLst/>
                  <a:uLnTx/>
                  <a:uFillTx/>
                  <a:latin typeface="Times New Roman"/>
                </a:rPr>
                <a:t>Improvement</a:t>
              </a:r>
            </a:p>
          </p:txBody>
        </p:sp>
      </p:grpSp>
      <p:grpSp>
        <p:nvGrpSpPr>
          <p:cNvPr id="54" name="Group 53"/>
          <p:cNvGrpSpPr/>
          <p:nvPr/>
        </p:nvGrpSpPr>
        <p:grpSpPr>
          <a:xfrm>
            <a:off x="5273793" y="5284372"/>
            <a:ext cx="1066800" cy="914400"/>
            <a:chOff x="1943100" y="3352800"/>
            <a:chExt cx="990600" cy="914400"/>
          </a:xfrm>
          <a:solidFill>
            <a:srgbClr val="003399">
              <a:lumMod val="60000"/>
              <a:lumOff val="40000"/>
            </a:srgbClr>
          </a:solidFill>
        </p:grpSpPr>
        <p:sp>
          <p:nvSpPr>
            <p:cNvPr id="55" name="Oval 54"/>
            <p:cNvSpPr/>
            <p:nvPr/>
          </p:nvSpPr>
          <p:spPr>
            <a:xfrm>
              <a:off x="1981200" y="3352800"/>
              <a:ext cx="914400" cy="914400"/>
            </a:xfrm>
            <a:prstGeom prst="ellipse">
              <a:avLst/>
            </a:prstGeom>
            <a:grpFill/>
            <a:ln w="25400" cap="flat" cmpd="sng" algn="ctr">
              <a:solidFill>
                <a:srgbClr val="003399">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sp>
          <p:nvSpPr>
            <p:cNvPr id="56" name="TextBox 55"/>
            <p:cNvSpPr txBox="1"/>
            <p:nvPr/>
          </p:nvSpPr>
          <p:spPr>
            <a:xfrm>
              <a:off x="1943100" y="3625334"/>
              <a:ext cx="990600" cy="307777"/>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Times New Roman"/>
                </a:rPr>
                <a:t>Productivity</a:t>
              </a:r>
            </a:p>
          </p:txBody>
        </p:sp>
      </p:grpSp>
      <p:grpSp>
        <p:nvGrpSpPr>
          <p:cNvPr id="57" name="Group 56"/>
          <p:cNvGrpSpPr/>
          <p:nvPr/>
        </p:nvGrpSpPr>
        <p:grpSpPr>
          <a:xfrm>
            <a:off x="6925363" y="1318260"/>
            <a:ext cx="1066800" cy="914400"/>
            <a:chOff x="1943100" y="3352800"/>
            <a:chExt cx="990600" cy="914400"/>
          </a:xfrm>
          <a:solidFill>
            <a:srgbClr val="8064A2">
              <a:lumMod val="75000"/>
            </a:srgbClr>
          </a:solidFill>
        </p:grpSpPr>
        <p:sp>
          <p:nvSpPr>
            <p:cNvPr id="58" name="Oval 57"/>
            <p:cNvSpPr/>
            <p:nvPr/>
          </p:nvSpPr>
          <p:spPr>
            <a:xfrm>
              <a:off x="1981200" y="3352800"/>
              <a:ext cx="914400" cy="914400"/>
            </a:xfrm>
            <a:prstGeom prst="ellipse">
              <a:avLst/>
            </a:prstGeom>
            <a:grpFill/>
            <a:ln w="2540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sp>
          <p:nvSpPr>
            <p:cNvPr id="59" name="TextBox 58"/>
            <p:cNvSpPr txBox="1"/>
            <p:nvPr/>
          </p:nvSpPr>
          <p:spPr>
            <a:xfrm>
              <a:off x="1943100" y="3625334"/>
              <a:ext cx="990600" cy="584775"/>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Times New Roman"/>
                </a:rPr>
                <a:t>Employers</a:t>
              </a:r>
            </a:p>
          </p:txBody>
        </p:sp>
      </p:grpSp>
      <p:grpSp>
        <p:nvGrpSpPr>
          <p:cNvPr id="60" name="Group 59"/>
          <p:cNvGrpSpPr/>
          <p:nvPr/>
        </p:nvGrpSpPr>
        <p:grpSpPr>
          <a:xfrm>
            <a:off x="7043143" y="3900179"/>
            <a:ext cx="1262726" cy="914400"/>
            <a:chOff x="1981200" y="3352800"/>
            <a:chExt cx="1172531" cy="914400"/>
          </a:xfrm>
          <a:solidFill>
            <a:srgbClr val="E36C09">
              <a:lumMod val="60000"/>
              <a:lumOff val="40000"/>
            </a:srgbClr>
          </a:solidFill>
        </p:grpSpPr>
        <p:sp>
          <p:nvSpPr>
            <p:cNvPr id="61" name="Oval 60"/>
            <p:cNvSpPr/>
            <p:nvPr/>
          </p:nvSpPr>
          <p:spPr>
            <a:xfrm>
              <a:off x="1981200" y="3352800"/>
              <a:ext cx="914400" cy="914400"/>
            </a:xfrm>
            <a:prstGeom prst="ellipse">
              <a:avLst/>
            </a:prstGeom>
            <a:grpFill/>
            <a:ln w="25400" cap="flat" cmpd="sng" algn="ctr">
              <a:solidFill>
                <a:srgbClr val="E36C09">
                  <a:lumMod val="40000"/>
                  <a:lumOff val="6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sp>
          <p:nvSpPr>
            <p:cNvPr id="62" name="TextBox 61"/>
            <p:cNvSpPr txBox="1"/>
            <p:nvPr/>
          </p:nvSpPr>
          <p:spPr>
            <a:xfrm>
              <a:off x="2163131" y="3613689"/>
              <a:ext cx="990600" cy="338554"/>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Times New Roman"/>
                </a:rPr>
                <a:t>OJT</a:t>
              </a:r>
            </a:p>
          </p:txBody>
        </p:sp>
      </p:grpSp>
      <p:grpSp>
        <p:nvGrpSpPr>
          <p:cNvPr id="63" name="Group 62"/>
          <p:cNvGrpSpPr/>
          <p:nvPr/>
        </p:nvGrpSpPr>
        <p:grpSpPr>
          <a:xfrm>
            <a:off x="1400461" y="3123718"/>
            <a:ext cx="1153040" cy="914400"/>
            <a:chOff x="1981200" y="3352800"/>
            <a:chExt cx="1070680" cy="914400"/>
          </a:xfrm>
          <a:solidFill>
            <a:srgbClr val="8064A2"/>
          </a:solidFill>
        </p:grpSpPr>
        <p:sp>
          <p:nvSpPr>
            <p:cNvPr id="64" name="Oval 63"/>
            <p:cNvSpPr/>
            <p:nvPr/>
          </p:nvSpPr>
          <p:spPr>
            <a:xfrm>
              <a:off x="1981200" y="3352800"/>
              <a:ext cx="914400" cy="914400"/>
            </a:xfrm>
            <a:prstGeom prst="ellipse">
              <a:avLst/>
            </a:prstGeom>
            <a:grpFill/>
            <a:ln w="25400" cap="flat" cmpd="sng" algn="ctr">
              <a:solidFill>
                <a:srgbClr val="8064A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sp>
          <p:nvSpPr>
            <p:cNvPr id="65" name="TextBox 64"/>
            <p:cNvSpPr txBox="1"/>
            <p:nvPr/>
          </p:nvSpPr>
          <p:spPr>
            <a:xfrm>
              <a:off x="2061280" y="3583404"/>
              <a:ext cx="990600"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Times New Roman"/>
                </a:rPr>
                <a:t>Colleges</a:t>
              </a:r>
            </a:p>
          </p:txBody>
        </p:sp>
      </p:grpSp>
      <p:grpSp>
        <p:nvGrpSpPr>
          <p:cNvPr id="66" name="Group 65"/>
          <p:cNvGrpSpPr/>
          <p:nvPr/>
        </p:nvGrpSpPr>
        <p:grpSpPr>
          <a:xfrm>
            <a:off x="8704374" y="5471029"/>
            <a:ext cx="1169451" cy="914400"/>
            <a:chOff x="1981200" y="3352800"/>
            <a:chExt cx="1085919" cy="914400"/>
          </a:xfrm>
          <a:solidFill>
            <a:srgbClr val="2493A2"/>
          </a:solidFill>
        </p:grpSpPr>
        <p:sp>
          <p:nvSpPr>
            <p:cNvPr id="67" name="Oval 66"/>
            <p:cNvSpPr/>
            <p:nvPr/>
          </p:nvSpPr>
          <p:spPr>
            <a:xfrm>
              <a:off x="1981200" y="3352800"/>
              <a:ext cx="914400" cy="914400"/>
            </a:xfrm>
            <a:prstGeom prst="ellipse">
              <a:avLst/>
            </a:prstGeom>
            <a:grpFill/>
            <a:ln w="25400" cap="flat" cmpd="sng" algn="ctr">
              <a:solidFill>
                <a:srgbClr val="2493A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sp>
          <p:nvSpPr>
            <p:cNvPr id="68" name="TextBox 67"/>
            <p:cNvSpPr txBox="1"/>
            <p:nvPr/>
          </p:nvSpPr>
          <p:spPr>
            <a:xfrm>
              <a:off x="2076519" y="3625328"/>
              <a:ext cx="990600" cy="338554"/>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Times New Roman"/>
                </a:rPr>
                <a:t>Wages</a:t>
              </a:r>
            </a:p>
          </p:txBody>
        </p:sp>
      </p:grpSp>
      <p:grpSp>
        <p:nvGrpSpPr>
          <p:cNvPr id="69" name="Group 68"/>
          <p:cNvGrpSpPr/>
          <p:nvPr/>
        </p:nvGrpSpPr>
        <p:grpSpPr>
          <a:xfrm>
            <a:off x="4064009" y="5581296"/>
            <a:ext cx="1066800" cy="914400"/>
            <a:chOff x="1964195" y="3352800"/>
            <a:chExt cx="990600" cy="914400"/>
          </a:xfrm>
          <a:solidFill>
            <a:srgbClr val="F127E3"/>
          </a:solidFill>
        </p:grpSpPr>
        <p:sp>
          <p:nvSpPr>
            <p:cNvPr id="70" name="Oval 69"/>
            <p:cNvSpPr/>
            <p:nvPr/>
          </p:nvSpPr>
          <p:spPr>
            <a:xfrm>
              <a:off x="1981200" y="3352800"/>
              <a:ext cx="914400" cy="914400"/>
            </a:xfrm>
            <a:prstGeom prst="ellipse">
              <a:avLst/>
            </a:prstGeom>
            <a:grpFill/>
            <a:ln w="25400" cap="flat" cmpd="sng" algn="ctr">
              <a:solidFill>
                <a:srgbClr val="F127E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sp>
          <p:nvSpPr>
            <p:cNvPr id="71" name="TextBox 70"/>
            <p:cNvSpPr txBox="1"/>
            <p:nvPr/>
          </p:nvSpPr>
          <p:spPr>
            <a:xfrm>
              <a:off x="1964195" y="3517654"/>
              <a:ext cx="990600" cy="584775"/>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Times New Roman"/>
                </a:rPr>
                <a:t>High Schools</a:t>
              </a:r>
            </a:p>
          </p:txBody>
        </p:sp>
      </p:grpSp>
      <p:grpSp>
        <p:nvGrpSpPr>
          <p:cNvPr id="72" name="Group 71"/>
          <p:cNvGrpSpPr/>
          <p:nvPr/>
        </p:nvGrpSpPr>
        <p:grpSpPr>
          <a:xfrm>
            <a:off x="8599380" y="1179533"/>
            <a:ext cx="1124976" cy="914400"/>
            <a:chOff x="1981200" y="3352800"/>
            <a:chExt cx="1044621" cy="914400"/>
          </a:xfrm>
          <a:solidFill>
            <a:sysClr val="windowText" lastClr="000000"/>
          </a:solidFill>
        </p:grpSpPr>
        <p:sp>
          <p:nvSpPr>
            <p:cNvPr id="73" name="Oval 72"/>
            <p:cNvSpPr/>
            <p:nvPr/>
          </p:nvSpPr>
          <p:spPr>
            <a:xfrm>
              <a:off x="1981200" y="3352800"/>
              <a:ext cx="914400" cy="914400"/>
            </a:xfrm>
            <a:prstGeom prst="ellipse">
              <a:avLst/>
            </a:prstGeom>
            <a:grpFill/>
            <a:ln w="25400" cap="flat" cmpd="sng" algn="ctr">
              <a:solidFill>
                <a:srgbClr val="00339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sp>
          <p:nvSpPr>
            <p:cNvPr id="74" name="TextBox 73"/>
            <p:cNvSpPr txBox="1"/>
            <p:nvPr/>
          </p:nvSpPr>
          <p:spPr>
            <a:xfrm>
              <a:off x="2035221" y="3604421"/>
              <a:ext cx="990600"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Times New Roman"/>
                </a:rPr>
                <a:t>Barriers</a:t>
              </a:r>
            </a:p>
          </p:txBody>
        </p:sp>
      </p:grpSp>
      <p:grpSp>
        <p:nvGrpSpPr>
          <p:cNvPr id="75" name="Group 74"/>
          <p:cNvGrpSpPr/>
          <p:nvPr/>
        </p:nvGrpSpPr>
        <p:grpSpPr>
          <a:xfrm>
            <a:off x="1996464" y="4163284"/>
            <a:ext cx="984739" cy="914400"/>
            <a:chOff x="1981200" y="3352800"/>
            <a:chExt cx="914400" cy="914400"/>
          </a:xfrm>
          <a:solidFill>
            <a:srgbClr val="E1B927"/>
          </a:solidFill>
        </p:grpSpPr>
        <p:sp>
          <p:nvSpPr>
            <p:cNvPr id="76" name="Oval 75"/>
            <p:cNvSpPr/>
            <p:nvPr/>
          </p:nvSpPr>
          <p:spPr>
            <a:xfrm>
              <a:off x="1981200" y="3352800"/>
              <a:ext cx="914400" cy="914400"/>
            </a:xfrm>
            <a:prstGeom prst="ellipse">
              <a:avLst/>
            </a:prstGeom>
            <a:grpFill/>
            <a:ln w="25400" cap="flat" cmpd="sng" algn="ctr">
              <a:solidFill>
                <a:srgbClr val="E1B92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sp>
          <p:nvSpPr>
            <p:cNvPr id="77" name="TextBox 76"/>
            <p:cNvSpPr txBox="1"/>
            <p:nvPr/>
          </p:nvSpPr>
          <p:spPr>
            <a:xfrm>
              <a:off x="2022024" y="3640723"/>
              <a:ext cx="830235" cy="338554"/>
            </a:xfrm>
            <a:prstGeom prst="rect">
              <a:avLst/>
            </a:prstGeom>
            <a:grp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Times New Roman"/>
                </a:rPr>
                <a:t>DOL</a:t>
              </a:r>
            </a:p>
          </p:txBody>
        </p:sp>
      </p:grpSp>
      <p:grpSp>
        <p:nvGrpSpPr>
          <p:cNvPr id="78" name="Group 77"/>
          <p:cNvGrpSpPr/>
          <p:nvPr/>
        </p:nvGrpSpPr>
        <p:grpSpPr>
          <a:xfrm>
            <a:off x="4848510" y="1045539"/>
            <a:ext cx="987156" cy="914400"/>
            <a:chOff x="1981200" y="3352800"/>
            <a:chExt cx="916644" cy="914400"/>
          </a:xfrm>
          <a:solidFill>
            <a:srgbClr val="E57192"/>
          </a:solidFill>
        </p:grpSpPr>
        <p:sp>
          <p:nvSpPr>
            <p:cNvPr id="79" name="Oval 78"/>
            <p:cNvSpPr/>
            <p:nvPr/>
          </p:nvSpPr>
          <p:spPr>
            <a:xfrm>
              <a:off x="1981200" y="3352800"/>
              <a:ext cx="916644" cy="914400"/>
            </a:xfrm>
            <a:prstGeom prst="ellipse">
              <a:avLst/>
            </a:prstGeom>
            <a:grpFill/>
            <a:ln w="25400" cap="flat" cmpd="sng" algn="ctr">
              <a:solidFill>
                <a:srgbClr val="E5719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sp>
          <p:nvSpPr>
            <p:cNvPr id="80" name="TextBox 79"/>
            <p:cNvSpPr txBox="1"/>
            <p:nvPr/>
          </p:nvSpPr>
          <p:spPr>
            <a:xfrm>
              <a:off x="1981200" y="3640723"/>
              <a:ext cx="914400" cy="338554"/>
            </a:xfrm>
            <a:prstGeom prst="rect">
              <a:avLst/>
            </a:prstGeom>
            <a:grp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Times New Roman"/>
                </a:rPr>
                <a:t>Turnover</a:t>
              </a:r>
            </a:p>
          </p:txBody>
        </p:sp>
      </p:grpSp>
      <p:grpSp>
        <p:nvGrpSpPr>
          <p:cNvPr id="81" name="Group 80"/>
          <p:cNvGrpSpPr/>
          <p:nvPr/>
        </p:nvGrpSpPr>
        <p:grpSpPr>
          <a:xfrm>
            <a:off x="3143480" y="1153689"/>
            <a:ext cx="984739" cy="914400"/>
            <a:chOff x="1981200" y="3352800"/>
            <a:chExt cx="914400" cy="914400"/>
          </a:xfrm>
          <a:solidFill>
            <a:srgbClr val="0070C0"/>
          </a:solidFill>
        </p:grpSpPr>
        <p:sp>
          <p:nvSpPr>
            <p:cNvPr id="82" name="Oval 81"/>
            <p:cNvSpPr/>
            <p:nvPr/>
          </p:nvSpPr>
          <p:spPr>
            <a:xfrm>
              <a:off x="1981200" y="3352800"/>
              <a:ext cx="914400" cy="914400"/>
            </a:xfrm>
            <a:prstGeom prst="ellipse">
              <a:avLst/>
            </a:prstGeom>
            <a:grpFill/>
            <a:ln w="2540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sp>
          <p:nvSpPr>
            <p:cNvPr id="83" name="TextBox 82"/>
            <p:cNvSpPr txBox="1"/>
            <p:nvPr/>
          </p:nvSpPr>
          <p:spPr>
            <a:xfrm>
              <a:off x="1999368" y="3629077"/>
              <a:ext cx="873577" cy="338554"/>
            </a:xfrm>
            <a:prstGeom prst="rect">
              <a:avLst/>
            </a:prstGeom>
            <a:grp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Times New Roman"/>
                </a:rPr>
                <a:t>LWAs</a:t>
              </a:r>
            </a:p>
          </p:txBody>
        </p:sp>
      </p:grpSp>
      <p:grpSp>
        <p:nvGrpSpPr>
          <p:cNvPr id="84" name="Group 83"/>
          <p:cNvGrpSpPr/>
          <p:nvPr/>
        </p:nvGrpSpPr>
        <p:grpSpPr>
          <a:xfrm>
            <a:off x="9196742" y="2617926"/>
            <a:ext cx="984739" cy="914400"/>
            <a:chOff x="1981200" y="3352800"/>
            <a:chExt cx="914400" cy="914400"/>
          </a:xfrm>
          <a:solidFill>
            <a:srgbClr val="FFC000"/>
          </a:solidFill>
        </p:grpSpPr>
        <p:sp>
          <p:nvSpPr>
            <p:cNvPr id="85" name="Oval 84"/>
            <p:cNvSpPr/>
            <p:nvPr/>
          </p:nvSpPr>
          <p:spPr>
            <a:xfrm>
              <a:off x="1981200" y="3352800"/>
              <a:ext cx="914400" cy="914400"/>
            </a:xfrm>
            <a:prstGeom prst="ellipse">
              <a:avLst/>
            </a:prstGeom>
            <a:grp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sp>
          <p:nvSpPr>
            <p:cNvPr id="86" name="TextBox 85"/>
            <p:cNvSpPr txBox="1"/>
            <p:nvPr/>
          </p:nvSpPr>
          <p:spPr>
            <a:xfrm>
              <a:off x="2001611" y="3515944"/>
              <a:ext cx="873577" cy="584775"/>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Times New Roman"/>
                </a:rPr>
                <a:t>Math &amp; Literacy</a:t>
              </a:r>
            </a:p>
          </p:txBody>
        </p:sp>
      </p:grpSp>
      <p:grpSp>
        <p:nvGrpSpPr>
          <p:cNvPr id="87" name="Group 86"/>
          <p:cNvGrpSpPr/>
          <p:nvPr/>
        </p:nvGrpSpPr>
        <p:grpSpPr>
          <a:xfrm>
            <a:off x="9030719" y="4423899"/>
            <a:ext cx="1100580" cy="914400"/>
            <a:chOff x="1927416" y="3352800"/>
            <a:chExt cx="1021967" cy="914400"/>
          </a:xfrm>
          <a:solidFill>
            <a:srgbClr val="EA4D2E"/>
          </a:solidFill>
        </p:grpSpPr>
        <p:sp>
          <p:nvSpPr>
            <p:cNvPr id="88" name="Oval 87"/>
            <p:cNvSpPr/>
            <p:nvPr/>
          </p:nvSpPr>
          <p:spPr>
            <a:xfrm>
              <a:off x="1981200" y="3352800"/>
              <a:ext cx="914400" cy="914400"/>
            </a:xfrm>
            <a:prstGeom prst="ellipse">
              <a:avLst/>
            </a:prstGeom>
            <a:grpFill/>
            <a:ln w="25400" cap="flat" cmpd="sng" algn="ctr">
              <a:solidFill>
                <a:srgbClr val="EA4D2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sp>
          <p:nvSpPr>
            <p:cNvPr id="89" name="TextBox 88"/>
            <p:cNvSpPr txBox="1"/>
            <p:nvPr/>
          </p:nvSpPr>
          <p:spPr>
            <a:xfrm>
              <a:off x="1927416" y="3593504"/>
              <a:ext cx="1021967" cy="338554"/>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Times New Roman"/>
                </a:rPr>
                <a:t>Retention</a:t>
              </a:r>
            </a:p>
          </p:txBody>
        </p:sp>
      </p:grpSp>
      <p:grpSp>
        <p:nvGrpSpPr>
          <p:cNvPr id="90" name="Group 89"/>
          <p:cNvGrpSpPr/>
          <p:nvPr/>
        </p:nvGrpSpPr>
        <p:grpSpPr>
          <a:xfrm>
            <a:off x="5900787" y="505040"/>
            <a:ext cx="1234535" cy="914400"/>
            <a:chOff x="1860643" y="3352800"/>
            <a:chExt cx="1146353" cy="914400"/>
          </a:xfrm>
          <a:solidFill>
            <a:srgbClr val="92D050"/>
          </a:solidFill>
        </p:grpSpPr>
        <p:sp>
          <p:nvSpPr>
            <p:cNvPr id="91" name="Oval 90"/>
            <p:cNvSpPr/>
            <p:nvPr/>
          </p:nvSpPr>
          <p:spPr>
            <a:xfrm>
              <a:off x="1981200" y="3352800"/>
              <a:ext cx="914400" cy="914400"/>
            </a:xfrm>
            <a:prstGeom prst="ellipse">
              <a:avLst/>
            </a:prstGeom>
            <a:grpFill/>
            <a:ln w="25400" cap="flat" cmpd="sng" algn="ctr">
              <a:solidFill>
                <a:srgbClr val="92D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sp>
          <p:nvSpPr>
            <p:cNvPr id="92" name="TextBox 91"/>
            <p:cNvSpPr txBox="1"/>
            <p:nvPr/>
          </p:nvSpPr>
          <p:spPr>
            <a:xfrm>
              <a:off x="1860643" y="3605968"/>
              <a:ext cx="1146353" cy="338554"/>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Times New Roman"/>
                </a:rPr>
                <a:t>Partnerships</a:t>
              </a:r>
            </a:p>
          </p:txBody>
        </p:sp>
      </p:grpSp>
      <p:grpSp>
        <p:nvGrpSpPr>
          <p:cNvPr id="93" name="Group 92"/>
          <p:cNvGrpSpPr/>
          <p:nvPr/>
        </p:nvGrpSpPr>
        <p:grpSpPr>
          <a:xfrm>
            <a:off x="6483578" y="5822299"/>
            <a:ext cx="1234535" cy="914400"/>
            <a:chOff x="1860643" y="3352800"/>
            <a:chExt cx="1146353" cy="914400"/>
          </a:xfrm>
          <a:solidFill>
            <a:srgbClr val="A591BD"/>
          </a:solidFill>
        </p:grpSpPr>
        <p:sp>
          <p:nvSpPr>
            <p:cNvPr id="94" name="Oval 93"/>
            <p:cNvSpPr/>
            <p:nvPr/>
          </p:nvSpPr>
          <p:spPr>
            <a:xfrm>
              <a:off x="1981200" y="3352800"/>
              <a:ext cx="914400" cy="914400"/>
            </a:xfrm>
            <a:prstGeom prst="ellipse">
              <a:avLst/>
            </a:prstGeom>
            <a:grpFill/>
            <a:ln w="25400" cap="flat" cmpd="sng" algn="ctr">
              <a:solidFill>
                <a:srgbClr val="A59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sp>
          <p:nvSpPr>
            <p:cNvPr id="95" name="TextBox 94"/>
            <p:cNvSpPr txBox="1"/>
            <p:nvPr/>
          </p:nvSpPr>
          <p:spPr>
            <a:xfrm>
              <a:off x="1860643" y="3605968"/>
              <a:ext cx="1146353" cy="338554"/>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Times New Roman"/>
                </a:rPr>
                <a:t>Mentoring</a:t>
              </a:r>
            </a:p>
          </p:txBody>
        </p:sp>
      </p:grpSp>
      <p:grpSp>
        <p:nvGrpSpPr>
          <p:cNvPr id="96" name="Group 95"/>
          <p:cNvGrpSpPr/>
          <p:nvPr/>
        </p:nvGrpSpPr>
        <p:grpSpPr>
          <a:xfrm>
            <a:off x="7658059" y="284104"/>
            <a:ext cx="1234535" cy="914400"/>
            <a:chOff x="1865223" y="3352800"/>
            <a:chExt cx="1146353" cy="914400"/>
          </a:xfrm>
          <a:solidFill>
            <a:srgbClr val="FF0000"/>
          </a:solidFill>
        </p:grpSpPr>
        <p:sp>
          <p:nvSpPr>
            <p:cNvPr id="97" name="Oval 96"/>
            <p:cNvSpPr/>
            <p:nvPr/>
          </p:nvSpPr>
          <p:spPr>
            <a:xfrm>
              <a:off x="1981200" y="3352800"/>
              <a:ext cx="914400" cy="914400"/>
            </a:xfrm>
            <a:prstGeom prst="ellipse">
              <a:avLst/>
            </a:prstGeom>
            <a:grp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sp>
          <p:nvSpPr>
            <p:cNvPr id="98" name="TextBox 97"/>
            <p:cNvSpPr txBox="1"/>
            <p:nvPr/>
          </p:nvSpPr>
          <p:spPr>
            <a:xfrm>
              <a:off x="1865223" y="3502178"/>
              <a:ext cx="1146353" cy="584775"/>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Times New Roman"/>
                </a:rPr>
                <a:t>Braided Funding</a:t>
              </a:r>
            </a:p>
          </p:txBody>
        </p:sp>
      </p:grpSp>
    </p:spTree>
    <p:extLst>
      <p:ext uri="{BB962C8B-B14F-4D97-AF65-F5344CB8AC3E}">
        <p14:creationId xmlns:p14="http://schemas.microsoft.com/office/powerpoint/2010/main" val="1486129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830997"/>
          </a:xfrm>
          <a:prstGeom prst="rect">
            <a:avLst/>
          </a:prstGeom>
          <a:solidFill>
            <a:schemeClr val="accent5">
              <a:lumMod val="75000"/>
            </a:schemeClr>
          </a:solidFill>
        </p:spPr>
        <p:txBody>
          <a:bodyPr wrap="square" rtlCol="0">
            <a:spAutoFit/>
          </a:bodyPr>
          <a:lstStyle/>
          <a:p>
            <a:r>
              <a:rPr lang="en-US" sz="4800" b="1" dirty="0">
                <a:solidFill>
                  <a:schemeClr val="bg1"/>
                </a:solidFill>
                <a:latin typeface="Arial" panose="020B0604020202020204" pitchFamily="34" charset="0"/>
                <a:cs typeface="Arial" panose="020B0604020202020204" pitchFamily="34" charset="0"/>
              </a:rPr>
              <a:t>Connecting the Dots - Where to begin?</a:t>
            </a:r>
          </a:p>
        </p:txBody>
      </p:sp>
      <p:sp>
        <p:nvSpPr>
          <p:cNvPr id="6" name="Content Placeholder 4"/>
          <p:cNvSpPr txBox="1">
            <a:spLocks/>
          </p:cNvSpPr>
          <p:nvPr/>
        </p:nvSpPr>
        <p:spPr>
          <a:xfrm>
            <a:off x="490789" y="962159"/>
            <a:ext cx="4332288" cy="2868678"/>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ea typeface="+mn-ea"/>
                <a:cs typeface="+mn-cs"/>
              </a:rPr>
              <a:t>Regional workforce needs – present and future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ea typeface="+mn-ea"/>
                <a:cs typeface="+mn-cs"/>
              </a:rPr>
              <a:t>Employers, Youth, Parents, Counselors, Adults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ea typeface="+mn-ea"/>
                <a:cs typeface="+mn-cs"/>
              </a:rPr>
              <a:t>Career Pathways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ea typeface="+mn-ea"/>
                <a:cs typeface="+mn-cs"/>
              </a:rPr>
              <a:t>Work-Based Learning /Apprenticeships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ea typeface="+mn-ea"/>
                <a:cs typeface="+mn-cs"/>
              </a:rPr>
              <a:t>OJT/Mentoring</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ysClr val="windowText" lastClr="000000"/>
              </a:solidFill>
              <a:effectLst/>
              <a:uLnTx/>
              <a:uFillTx/>
              <a:ea typeface="+mn-ea"/>
              <a:cs typeface="+mn-cs"/>
            </a:endParaRPr>
          </a:p>
        </p:txBody>
      </p:sp>
      <p:pic>
        <p:nvPicPr>
          <p:cNvPr id="7" name="Picture 2" descr="http://player.slideplayer.com/27/9142183/data/images/img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3067" y="1051309"/>
            <a:ext cx="25146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information-knowledge-experience-strategy-intuition-connaissance-strategie"/>
          <p:cNvPicPr>
            <a:picLocks noChangeAspect="1" noChangeArrowheads="1"/>
          </p:cNvPicPr>
          <p:nvPr/>
        </p:nvPicPr>
        <p:blipFill rotWithShape="1">
          <a:blip r:embed="rId4">
            <a:extLst>
              <a:ext uri="{28A0092B-C50C-407E-A947-70E740481C1C}">
                <a14:useLocalDpi xmlns:a14="http://schemas.microsoft.com/office/drawing/2010/main" val="0"/>
              </a:ext>
            </a:extLst>
          </a:blip>
          <a:srcRect b="49259"/>
          <a:stretch/>
        </p:blipFill>
        <p:spPr bwMode="auto">
          <a:xfrm>
            <a:off x="5382964" y="3830837"/>
            <a:ext cx="5657850" cy="2827338"/>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4"/>
          <p:cNvSpPr txBox="1">
            <a:spLocks/>
          </p:cNvSpPr>
          <p:nvPr/>
        </p:nvSpPr>
        <p:spPr>
          <a:xfrm>
            <a:off x="490789" y="3706878"/>
            <a:ext cx="4555068" cy="280777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ea typeface="+mn-ea"/>
                <a:cs typeface="+mn-cs"/>
              </a:rPr>
              <a:t>Training providers, Secondary &amp; Post-Secondary Schools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ea typeface="+mn-ea"/>
                <a:cs typeface="+mn-cs"/>
              </a:rPr>
              <a:t>Credentials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ea typeface="+mn-ea"/>
                <a:cs typeface="+mn-cs"/>
              </a:rPr>
              <a:t>Quality &amp; Standards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ea typeface="+mn-ea"/>
                <a:cs typeface="+mn-cs"/>
              </a:rPr>
              <a:t>Braiding funds – WIOA &amp; Private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ea typeface="+mn-ea"/>
                <a:cs typeface="+mn-cs"/>
              </a:rPr>
              <a:t>Targeted populations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ea typeface="+mn-ea"/>
                <a:cs typeface="+mn-cs"/>
              </a:rPr>
              <a:t>Supportive Services for Success</a:t>
            </a:r>
          </a:p>
        </p:txBody>
      </p:sp>
      <p:sp>
        <p:nvSpPr>
          <p:cNvPr id="10" name="TextBox 9"/>
          <p:cNvSpPr txBox="1"/>
          <p:nvPr/>
        </p:nvSpPr>
        <p:spPr>
          <a:xfrm>
            <a:off x="9705676" y="2151664"/>
            <a:ext cx="1311981" cy="369332"/>
          </a:xfrm>
          <a:prstGeom prst="rect">
            <a:avLst/>
          </a:prstGeom>
          <a:noFill/>
        </p:spPr>
        <p:txBody>
          <a:bodyPr wrap="square" rtlCol="0">
            <a:spAutoFit/>
          </a:bodyPr>
          <a:lstStyle/>
          <a:p>
            <a:r>
              <a:rPr lang="en-US" b="1" dirty="0">
                <a:solidFill>
                  <a:srgbClr val="0070C0"/>
                </a:solidFill>
                <a:latin typeface="Times New Roman"/>
              </a:rPr>
              <a:t>Perception</a:t>
            </a:r>
          </a:p>
        </p:txBody>
      </p:sp>
      <p:sp>
        <p:nvSpPr>
          <p:cNvPr id="11" name="TextBox 10"/>
          <p:cNvSpPr txBox="1"/>
          <p:nvPr/>
        </p:nvSpPr>
        <p:spPr>
          <a:xfrm>
            <a:off x="10382999" y="4601772"/>
            <a:ext cx="2397581" cy="369332"/>
          </a:xfrm>
          <a:prstGeom prst="rect">
            <a:avLst/>
          </a:prstGeom>
          <a:noFill/>
        </p:spPr>
        <p:txBody>
          <a:bodyPr wrap="square" rtlCol="0">
            <a:spAutoFit/>
          </a:bodyPr>
          <a:lstStyle/>
          <a:p>
            <a:pPr algn="ctr"/>
            <a:r>
              <a:rPr lang="en-US" b="1" dirty="0">
                <a:solidFill>
                  <a:srgbClr val="0070C0"/>
                </a:solidFill>
                <a:latin typeface="Times New Roman"/>
              </a:rPr>
              <a:t>Reality</a:t>
            </a:r>
          </a:p>
        </p:txBody>
      </p:sp>
    </p:spTree>
    <p:extLst>
      <p:ext uri="{BB962C8B-B14F-4D97-AF65-F5344CB8AC3E}">
        <p14:creationId xmlns:p14="http://schemas.microsoft.com/office/powerpoint/2010/main" val="538857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1569660"/>
          </a:xfrm>
          <a:prstGeom prst="rect">
            <a:avLst/>
          </a:prstGeom>
          <a:solidFill>
            <a:schemeClr val="accent5">
              <a:lumMod val="75000"/>
            </a:schemeClr>
          </a:solidFill>
        </p:spPr>
        <p:txBody>
          <a:bodyPr wrap="square" rtlCol="0">
            <a:spAutoFit/>
          </a:bodyPr>
          <a:lstStyle/>
          <a:p>
            <a:r>
              <a:rPr lang="en-US" sz="4800" b="1" dirty="0">
                <a:solidFill>
                  <a:schemeClr val="bg1"/>
                </a:solidFill>
                <a:latin typeface="Arial" panose="020B0604020202020204" pitchFamily="34" charset="0"/>
                <a:cs typeface="Arial" panose="020B0604020202020204" pitchFamily="34" charset="0"/>
              </a:rPr>
              <a:t>“Theory” of creating more apprenticeships …</a:t>
            </a:r>
          </a:p>
        </p:txBody>
      </p:sp>
      <p:sp>
        <p:nvSpPr>
          <p:cNvPr id="8" name="Content Placeholder 2"/>
          <p:cNvSpPr>
            <a:spLocks noGrp="1"/>
          </p:cNvSpPr>
          <p:nvPr>
            <p:ph idx="1"/>
          </p:nvPr>
        </p:nvSpPr>
        <p:spPr>
          <a:xfrm>
            <a:off x="81328" y="1734206"/>
            <a:ext cx="12110671" cy="5047593"/>
          </a:xfrm>
        </p:spPr>
        <p:txBody>
          <a:bodyPr>
            <a:noAutofit/>
          </a:bodyPr>
          <a:lstStyle/>
          <a:p>
            <a:pPr marL="0" indent="0">
              <a:buNone/>
            </a:pPr>
            <a:r>
              <a:rPr lang="en-US" sz="2400" i="1" dirty="0"/>
              <a:t>Role A </a:t>
            </a:r>
            <a:r>
              <a:rPr lang="en-US" sz="2400" dirty="0"/>
              <a:t>– </a:t>
            </a:r>
            <a:r>
              <a:rPr lang="en-US" sz="2400" b="1" dirty="0">
                <a:solidFill>
                  <a:schemeClr val="accent5"/>
                </a:solidFill>
              </a:rPr>
              <a:t>Regional Apprenticeship and Workforce Consultant, aka Apprenticeship Navigator</a:t>
            </a:r>
          </a:p>
          <a:p>
            <a:pPr lvl="1"/>
            <a:r>
              <a:rPr lang="en-US" sz="2000" dirty="0"/>
              <a:t>Fosters the development of partnerships, get people to the starting line, “holds their hand” guiding them through the process</a:t>
            </a:r>
          </a:p>
          <a:p>
            <a:pPr lvl="1"/>
            <a:r>
              <a:rPr lang="en-US" sz="2000" dirty="0"/>
              <a:t>Role A could connect Role C with a Role B or with DOL office of apprenticeship</a:t>
            </a:r>
          </a:p>
          <a:p>
            <a:pPr lvl="1"/>
            <a:r>
              <a:rPr lang="en-US" sz="2000" dirty="0"/>
              <a:t>Helps create or foster Role </a:t>
            </a:r>
            <a:r>
              <a:rPr lang="en-US" sz="2000" dirty="0" err="1"/>
              <a:t>Bs</a:t>
            </a:r>
            <a:r>
              <a:rPr lang="en-US" sz="2000" dirty="0"/>
              <a:t> in region, as needed</a:t>
            </a:r>
          </a:p>
          <a:p>
            <a:pPr marL="457200" lvl="1" indent="0">
              <a:buNone/>
            </a:pPr>
            <a:endParaRPr lang="en-US" sz="2000" dirty="0"/>
          </a:p>
          <a:p>
            <a:pPr marL="0" indent="0">
              <a:buNone/>
            </a:pPr>
            <a:r>
              <a:rPr lang="en-US" sz="2400" i="1" dirty="0"/>
              <a:t>Role B</a:t>
            </a:r>
            <a:r>
              <a:rPr lang="en-US" sz="2400" dirty="0"/>
              <a:t> – </a:t>
            </a:r>
            <a:r>
              <a:rPr lang="en-US" sz="2400" b="1" dirty="0">
                <a:solidFill>
                  <a:schemeClr val="accent5"/>
                </a:solidFill>
              </a:rPr>
              <a:t>Apprenticeship Intermediaries</a:t>
            </a:r>
          </a:p>
          <a:p>
            <a:pPr lvl="1"/>
            <a:r>
              <a:rPr lang="en-US" sz="2000" dirty="0"/>
              <a:t>Aggregators providing more scale, with multiple employers and partners, they take on most of the “leg work” of implementing and managing apprenticeship programs</a:t>
            </a:r>
          </a:p>
          <a:p>
            <a:pPr lvl="1"/>
            <a:r>
              <a:rPr lang="en-US" sz="2000" dirty="0"/>
              <a:t>Collaboration, all working together</a:t>
            </a:r>
          </a:p>
          <a:p>
            <a:pPr marL="457200" lvl="1" indent="0">
              <a:buNone/>
            </a:pPr>
            <a:endParaRPr lang="en-US" sz="2000" dirty="0"/>
          </a:p>
          <a:p>
            <a:pPr marL="0" indent="0">
              <a:buNone/>
            </a:pPr>
            <a:r>
              <a:rPr lang="en-US" sz="2400" i="1" dirty="0"/>
              <a:t>Role C </a:t>
            </a:r>
            <a:r>
              <a:rPr lang="en-US" sz="2400" dirty="0"/>
              <a:t>– “One-offs” – Individual Employers </a:t>
            </a:r>
            <a:r>
              <a:rPr lang="en-US" sz="2000" i="1" dirty="0"/>
              <a:t>(although promoting first two scenarios for more rapid expansion of apprenticeship programs)</a:t>
            </a:r>
            <a:endParaRPr lang="en-US" sz="2000" dirty="0"/>
          </a:p>
          <a:p>
            <a:pPr lvl="1"/>
            <a:r>
              <a:rPr lang="en-US" sz="2000" dirty="0"/>
              <a:t>An individual company that wants to have an apprenticeship program, may work with local training provider</a:t>
            </a:r>
          </a:p>
          <a:p>
            <a:pPr lvl="1"/>
            <a:r>
              <a:rPr lang="en-US" sz="2000" dirty="0"/>
              <a:t>Is helped by Role A to begin a program</a:t>
            </a:r>
          </a:p>
        </p:txBody>
      </p:sp>
    </p:spTree>
    <p:extLst>
      <p:ext uri="{BB962C8B-B14F-4D97-AF65-F5344CB8AC3E}">
        <p14:creationId xmlns:p14="http://schemas.microsoft.com/office/powerpoint/2010/main" val="279607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401" t="2318" r="1324" b="3360"/>
          <a:stretch/>
        </p:blipFill>
        <p:spPr>
          <a:xfrm>
            <a:off x="3328861" y="-7121"/>
            <a:ext cx="4058390" cy="2747763"/>
          </a:xfrm>
          <a:prstGeom prst="rect">
            <a:avLst/>
          </a:prstGeom>
        </p:spPr>
      </p:pic>
      <p:pic>
        <p:nvPicPr>
          <p:cNvPr id="9" name="Picture 8"/>
          <p:cNvPicPr>
            <a:picLocks noChangeAspect="1"/>
          </p:cNvPicPr>
          <p:nvPr/>
        </p:nvPicPr>
        <p:blipFill>
          <a:blip r:embed="rId3"/>
          <a:stretch>
            <a:fillRect/>
          </a:stretch>
        </p:blipFill>
        <p:spPr>
          <a:xfrm>
            <a:off x="-15031" y="0"/>
            <a:ext cx="3400173" cy="3351320"/>
          </a:xfrm>
          <a:prstGeom prst="rect">
            <a:avLst/>
          </a:prstGeom>
        </p:spPr>
      </p:pic>
      <p:pic>
        <p:nvPicPr>
          <p:cNvPr id="10" name="Picture 9"/>
          <p:cNvPicPr>
            <a:picLocks noChangeAspect="1"/>
          </p:cNvPicPr>
          <p:nvPr/>
        </p:nvPicPr>
        <p:blipFill>
          <a:blip r:embed="rId4"/>
          <a:stretch>
            <a:fillRect/>
          </a:stretch>
        </p:blipFill>
        <p:spPr>
          <a:xfrm>
            <a:off x="3015109" y="3071290"/>
            <a:ext cx="4005395" cy="3786710"/>
          </a:xfrm>
          <a:prstGeom prst="rect">
            <a:avLst/>
          </a:prstGeom>
        </p:spPr>
      </p:pic>
      <p:pic>
        <p:nvPicPr>
          <p:cNvPr id="11" name="Picture 10"/>
          <p:cNvPicPr>
            <a:picLocks noChangeAspect="1"/>
          </p:cNvPicPr>
          <p:nvPr/>
        </p:nvPicPr>
        <p:blipFill>
          <a:blip r:embed="rId5"/>
          <a:stretch>
            <a:fillRect/>
          </a:stretch>
        </p:blipFill>
        <p:spPr>
          <a:xfrm>
            <a:off x="-15030" y="3344302"/>
            <a:ext cx="3516623" cy="3506280"/>
          </a:xfrm>
          <a:prstGeom prst="rect">
            <a:avLst/>
          </a:prstGeom>
        </p:spPr>
      </p:pic>
      <p:pic>
        <p:nvPicPr>
          <p:cNvPr id="12" name="Picture 11"/>
          <p:cNvPicPr>
            <a:picLocks noChangeAspect="1"/>
          </p:cNvPicPr>
          <p:nvPr/>
        </p:nvPicPr>
        <p:blipFill>
          <a:blip r:embed="rId6"/>
          <a:stretch>
            <a:fillRect/>
          </a:stretch>
        </p:blipFill>
        <p:spPr>
          <a:xfrm>
            <a:off x="9012247" y="0"/>
            <a:ext cx="3179753" cy="3305428"/>
          </a:xfrm>
          <a:prstGeom prst="rect">
            <a:avLst/>
          </a:prstGeom>
        </p:spPr>
      </p:pic>
      <p:pic>
        <p:nvPicPr>
          <p:cNvPr id="13" name="Picture 12"/>
          <p:cNvPicPr>
            <a:picLocks noChangeAspect="1"/>
          </p:cNvPicPr>
          <p:nvPr/>
        </p:nvPicPr>
        <p:blipFill rotWithShape="1">
          <a:blip r:embed="rId7"/>
          <a:srcRect l="11420" t="1210" r="2658" b="-1210"/>
          <a:stretch/>
        </p:blipFill>
        <p:spPr>
          <a:xfrm>
            <a:off x="7297306" y="-7701"/>
            <a:ext cx="2669085" cy="3297558"/>
          </a:xfrm>
          <a:prstGeom prst="rect">
            <a:avLst/>
          </a:prstGeom>
        </p:spPr>
      </p:pic>
      <p:pic>
        <p:nvPicPr>
          <p:cNvPr id="6" name="Picture 5"/>
          <p:cNvPicPr>
            <a:picLocks noChangeAspect="1"/>
          </p:cNvPicPr>
          <p:nvPr/>
        </p:nvPicPr>
        <p:blipFill>
          <a:blip r:embed="rId8"/>
          <a:stretch>
            <a:fillRect/>
          </a:stretch>
        </p:blipFill>
        <p:spPr>
          <a:xfrm>
            <a:off x="7913122" y="3192591"/>
            <a:ext cx="4278878" cy="3682814"/>
          </a:xfrm>
          <a:prstGeom prst="rect">
            <a:avLst/>
          </a:prstGeom>
        </p:spPr>
      </p:pic>
      <p:pic>
        <p:nvPicPr>
          <p:cNvPr id="7" name="Picture 6"/>
          <p:cNvPicPr>
            <a:picLocks noChangeAspect="1"/>
          </p:cNvPicPr>
          <p:nvPr/>
        </p:nvPicPr>
        <p:blipFill>
          <a:blip r:embed="rId9"/>
          <a:stretch>
            <a:fillRect/>
          </a:stretch>
        </p:blipFill>
        <p:spPr>
          <a:xfrm>
            <a:off x="6798137" y="3200009"/>
            <a:ext cx="3252506" cy="3650573"/>
          </a:xfrm>
          <a:prstGeom prst="rect">
            <a:avLst/>
          </a:prstGeom>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51768" y="2203541"/>
            <a:ext cx="4554492" cy="2125430"/>
          </a:xfrm>
          <a:prstGeom prst="rect">
            <a:avLst/>
          </a:prstGeom>
        </p:spPr>
      </p:pic>
    </p:spTree>
    <p:extLst>
      <p:ext uri="{BB962C8B-B14F-4D97-AF65-F5344CB8AC3E}">
        <p14:creationId xmlns:p14="http://schemas.microsoft.com/office/powerpoint/2010/main" val="2764488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830997"/>
          </a:xfrm>
          <a:prstGeom prst="rect">
            <a:avLst/>
          </a:prstGeom>
          <a:solidFill>
            <a:schemeClr val="accent5">
              <a:lumMod val="75000"/>
            </a:schemeClr>
          </a:solidFill>
        </p:spPr>
        <p:txBody>
          <a:bodyPr wrap="square" rtlCol="0">
            <a:spAutoFit/>
          </a:bodyPr>
          <a:lstStyle/>
          <a:p>
            <a:r>
              <a:rPr lang="en-US" sz="4800" b="1" dirty="0">
                <a:solidFill>
                  <a:schemeClr val="bg1"/>
                </a:solidFill>
                <a:latin typeface="Arial" panose="020B0604020202020204" pitchFamily="34" charset="0"/>
                <a:cs typeface="Arial" panose="020B0604020202020204" pitchFamily="34" charset="0"/>
              </a:rPr>
              <a:t>Apprenticeship Illinois Expansion</a:t>
            </a:r>
          </a:p>
        </p:txBody>
      </p:sp>
      <p:pic>
        <p:nvPicPr>
          <p:cNvPr id="2" name="Picture 1"/>
          <p:cNvPicPr>
            <a:picLocks noChangeAspect="1"/>
          </p:cNvPicPr>
          <p:nvPr/>
        </p:nvPicPr>
        <p:blipFill>
          <a:blip r:embed="rId3"/>
          <a:stretch>
            <a:fillRect/>
          </a:stretch>
        </p:blipFill>
        <p:spPr>
          <a:xfrm>
            <a:off x="322587" y="987043"/>
            <a:ext cx="11546825" cy="5870957"/>
          </a:xfrm>
          <a:prstGeom prst="rect">
            <a:avLst/>
          </a:prstGeom>
        </p:spPr>
      </p:pic>
    </p:spTree>
    <p:extLst>
      <p:ext uri="{BB962C8B-B14F-4D97-AF65-F5344CB8AC3E}">
        <p14:creationId xmlns:p14="http://schemas.microsoft.com/office/powerpoint/2010/main" val="3639828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01602" y="1"/>
          <a:ext cx="12019278" cy="6929124"/>
        </p:xfrm>
        <a:graphic>
          <a:graphicData uri="http://schemas.openxmlformats.org/drawingml/2006/table">
            <a:tbl>
              <a:tblPr/>
              <a:tblGrid>
                <a:gridCol w="1587451">
                  <a:extLst>
                    <a:ext uri="{9D8B030D-6E8A-4147-A177-3AD203B41FA5}">
                      <a16:colId xmlns:a16="http://schemas.microsoft.com/office/drawing/2014/main" val="2148346674"/>
                    </a:ext>
                  </a:extLst>
                </a:gridCol>
                <a:gridCol w="5561482">
                  <a:extLst>
                    <a:ext uri="{9D8B030D-6E8A-4147-A177-3AD203B41FA5}">
                      <a16:colId xmlns:a16="http://schemas.microsoft.com/office/drawing/2014/main" val="2137012371"/>
                    </a:ext>
                  </a:extLst>
                </a:gridCol>
                <a:gridCol w="4870345">
                  <a:extLst>
                    <a:ext uri="{9D8B030D-6E8A-4147-A177-3AD203B41FA5}">
                      <a16:colId xmlns:a16="http://schemas.microsoft.com/office/drawing/2014/main" val="4280951342"/>
                    </a:ext>
                  </a:extLst>
                </a:gridCol>
              </a:tblGrid>
              <a:tr h="309246">
                <a:tc gridSpan="3">
                  <a:txBody>
                    <a:bodyPr/>
                    <a:lstStyle/>
                    <a:p>
                      <a:pPr marL="0" marR="0" algn="ctr">
                        <a:lnSpc>
                          <a:spcPct val="107000"/>
                        </a:lnSpc>
                        <a:spcBef>
                          <a:spcPts val="0"/>
                        </a:spcBef>
                        <a:spcAft>
                          <a:spcPts val="800"/>
                        </a:spcAft>
                      </a:pPr>
                      <a:r>
                        <a:rPr lang="en-US" sz="1400" b="1" dirty="0">
                          <a:solidFill>
                            <a:srgbClr val="FFFFFF"/>
                          </a:solidFill>
                          <a:effectLst/>
                          <a:latin typeface="+mn-lt"/>
                          <a:ea typeface="Calibri" panose="020F0502020204030204" pitchFamily="34" charset="0"/>
                          <a:cs typeface="Times New Roman" panose="02020603050405020304" pitchFamily="18" charset="0"/>
                        </a:rPr>
                        <a:t>Overview of Roles</a:t>
                      </a:r>
                      <a:endParaRPr lang="en-US" sz="1600" dirty="0">
                        <a:effectLst/>
                        <a:latin typeface="+mn-lt"/>
                        <a:ea typeface="Calibri" panose="020F0502020204030204" pitchFamily="34" charset="0"/>
                        <a:cs typeface="Times New Roman" panose="02020603050405020304" pitchFamily="18" charset="0"/>
                      </a:endParaRPr>
                    </a:p>
                  </a:txBody>
                  <a:tcPr marL="38488" marR="38488" marT="38488" marB="384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549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48497324"/>
                  </a:ext>
                </a:extLst>
              </a:tr>
              <a:tr h="309246">
                <a:tc>
                  <a:txBody>
                    <a:bodyPr/>
                    <a:lstStyle/>
                    <a:p>
                      <a:pPr marL="0" marR="0">
                        <a:lnSpc>
                          <a:spcPct val="107000"/>
                        </a:lnSpc>
                        <a:spcBef>
                          <a:spcPts val="0"/>
                        </a:spcBef>
                        <a:spcAft>
                          <a:spcPts val="800"/>
                        </a:spcAft>
                      </a:pPr>
                      <a:r>
                        <a:rPr lang="en-US" sz="1400">
                          <a:effectLst/>
                          <a:latin typeface="+mn-lt"/>
                          <a:ea typeface="Calibri" panose="020F0502020204030204" pitchFamily="34" charset="0"/>
                          <a:cs typeface="Times New Roman" panose="02020603050405020304" pitchFamily="18" charset="0"/>
                        </a:rPr>
                        <a:t> </a:t>
                      </a:r>
                      <a:endParaRPr lang="en-US" sz="1600">
                        <a:effectLst/>
                        <a:latin typeface="+mn-lt"/>
                        <a:ea typeface="Calibri" panose="020F0502020204030204" pitchFamily="34" charset="0"/>
                        <a:cs typeface="Times New Roman" panose="02020603050405020304" pitchFamily="18" charset="0"/>
                      </a:endParaRPr>
                    </a:p>
                  </a:txBody>
                  <a:tcPr marL="38488" marR="38488" marT="38488" marB="384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400" b="1">
                          <a:effectLst/>
                          <a:latin typeface="+mn-lt"/>
                          <a:ea typeface="Calibri" panose="020F0502020204030204" pitchFamily="34" charset="0"/>
                          <a:cs typeface="Times New Roman" panose="02020603050405020304" pitchFamily="18" charset="0"/>
                        </a:rPr>
                        <a:t>Navigator</a:t>
                      </a:r>
                      <a:endParaRPr lang="en-US" sz="1600">
                        <a:effectLst/>
                        <a:latin typeface="+mn-lt"/>
                        <a:ea typeface="Calibri" panose="020F0502020204030204" pitchFamily="34" charset="0"/>
                        <a:cs typeface="Times New Roman" panose="02020603050405020304" pitchFamily="18" charset="0"/>
                      </a:endParaRPr>
                    </a:p>
                  </a:txBody>
                  <a:tcPr marL="38488" marR="38488" marT="38488" marB="384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400" b="1">
                          <a:effectLst/>
                          <a:latin typeface="+mn-lt"/>
                          <a:ea typeface="Calibri" panose="020F0502020204030204" pitchFamily="34" charset="0"/>
                          <a:cs typeface="Times New Roman" panose="02020603050405020304" pitchFamily="18" charset="0"/>
                        </a:rPr>
                        <a:t>Intermediary</a:t>
                      </a:r>
                      <a:endParaRPr lang="en-US" sz="1600">
                        <a:effectLst/>
                        <a:latin typeface="+mn-lt"/>
                        <a:ea typeface="Calibri" panose="020F0502020204030204" pitchFamily="34" charset="0"/>
                        <a:cs typeface="Times New Roman" panose="02020603050405020304" pitchFamily="18" charset="0"/>
                      </a:endParaRPr>
                    </a:p>
                  </a:txBody>
                  <a:tcPr marL="38488" marR="38488" marT="38488" marB="384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800466"/>
                  </a:ext>
                </a:extLst>
              </a:tr>
              <a:tr h="1313214">
                <a:tc>
                  <a:txBody>
                    <a:bodyPr/>
                    <a:lstStyle/>
                    <a:p>
                      <a:pPr marL="0" marR="0">
                        <a:lnSpc>
                          <a:spcPct val="107000"/>
                        </a:lnSpc>
                        <a:spcBef>
                          <a:spcPts val="0"/>
                        </a:spcBef>
                        <a:spcAft>
                          <a:spcPts val="800"/>
                        </a:spcAft>
                      </a:pPr>
                      <a:r>
                        <a:rPr lang="en-US" sz="1400" b="1">
                          <a:effectLst/>
                          <a:latin typeface="+mn-lt"/>
                          <a:ea typeface="Calibri" panose="020F0502020204030204" pitchFamily="34" charset="0"/>
                          <a:cs typeface="Times New Roman" panose="02020603050405020304" pitchFamily="18" charset="0"/>
                        </a:rPr>
                        <a:t>Definition </a:t>
                      </a:r>
                      <a:endParaRPr lang="en-US" sz="1600">
                        <a:effectLst/>
                        <a:latin typeface="+mn-lt"/>
                        <a:ea typeface="Calibri" panose="020F0502020204030204" pitchFamily="34" charset="0"/>
                        <a:cs typeface="Times New Roman" panose="02020603050405020304" pitchFamily="18" charset="0"/>
                      </a:endParaRPr>
                    </a:p>
                  </a:txBody>
                  <a:tcPr marL="38488" marR="38488" marT="38488" marB="384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dirty="0">
                          <a:effectLst/>
                          <a:latin typeface="+mn-lt"/>
                          <a:ea typeface="Calibri" panose="020F0502020204030204" pitchFamily="34" charset="0"/>
                          <a:cs typeface="Times New Roman" panose="02020603050405020304" pitchFamily="18" charset="0"/>
                        </a:rPr>
                        <a:t>Apprenticeship navigators serve as key points of contact in the region for outreach and partnership development to help expand apprenticeship programs. Navigators are also responsible for identifying intermediaries who can serve as supports (and at times sponsor) apprenticeship programs. </a:t>
                      </a:r>
                      <a:endParaRPr lang="en-US" sz="1600" dirty="0">
                        <a:effectLst/>
                        <a:latin typeface="+mn-lt"/>
                        <a:ea typeface="Calibri" panose="020F0502020204030204" pitchFamily="34" charset="0"/>
                        <a:cs typeface="Times New Roman" panose="02020603050405020304" pitchFamily="18" charset="0"/>
                      </a:endParaRPr>
                    </a:p>
                  </a:txBody>
                  <a:tcPr marL="38488" marR="38488" marT="38488" marB="384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a:effectLst/>
                          <a:latin typeface="+mn-lt"/>
                          <a:ea typeface="Calibri" panose="020F0502020204030204" pitchFamily="34" charset="0"/>
                          <a:cs typeface="Times New Roman" panose="02020603050405020304" pitchFamily="18" charset="0"/>
                        </a:rPr>
                        <a:t>Intermediaries bundle the needs of small and medium-sized businesses and </a:t>
                      </a:r>
                      <a:r>
                        <a:rPr lang="en-US" sz="1400">
                          <a:effectLst/>
                          <a:highlight>
                            <a:srgbClr val="FFFFFF"/>
                          </a:highlight>
                          <a:latin typeface="+mn-lt"/>
                          <a:ea typeface="Calibri" panose="020F0502020204030204" pitchFamily="34" charset="0"/>
                          <a:cs typeface="Times New Roman" panose="02020603050405020304" pitchFamily="18" charset="0"/>
                        </a:rPr>
                        <a:t>ensure that the employer and all supporting parties' have clearly defined roles and responsibilities. Intermediaries can sponsor/manage apprenticeship programs, but are not required to do so</a:t>
                      </a:r>
                      <a:r>
                        <a:rPr lang="en-US" sz="1400">
                          <a:effectLst/>
                          <a:latin typeface="+mn-lt"/>
                          <a:ea typeface="Calibri" panose="020F0502020204030204" pitchFamily="34" charset="0"/>
                          <a:cs typeface="Times New Roman" panose="02020603050405020304" pitchFamily="18" charset="0"/>
                        </a:rPr>
                        <a:t>.</a:t>
                      </a:r>
                      <a:endParaRPr lang="en-US" sz="1600">
                        <a:effectLst/>
                        <a:latin typeface="+mn-lt"/>
                        <a:ea typeface="Calibri" panose="020F0502020204030204" pitchFamily="34" charset="0"/>
                        <a:cs typeface="Times New Roman" panose="02020603050405020304" pitchFamily="18" charset="0"/>
                      </a:endParaRPr>
                    </a:p>
                  </a:txBody>
                  <a:tcPr marL="38488" marR="38488" marT="38488" marB="384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1556298"/>
                  </a:ext>
                </a:extLst>
              </a:tr>
              <a:tr h="1003038">
                <a:tc>
                  <a:txBody>
                    <a:bodyPr/>
                    <a:lstStyle/>
                    <a:p>
                      <a:pPr marL="0" marR="0">
                        <a:lnSpc>
                          <a:spcPct val="107000"/>
                        </a:lnSpc>
                        <a:spcBef>
                          <a:spcPts val="0"/>
                        </a:spcBef>
                        <a:spcAft>
                          <a:spcPts val="800"/>
                        </a:spcAft>
                      </a:pPr>
                      <a:r>
                        <a:rPr lang="en-US" sz="1400" b="1" dirty="0">
                          <a:effectLst/>
                          <a:latin typeface="+mn-lt"/>
                          <a:ea typeface="Calibri" panose="020F0502020204030204" pitchFamily="34" charset="0"/>
                          <a:cs typeface="Times New Roman" panose="02020603050405020304" pitchFamily="18" charset="0"/>
                        </a:rPr>
                        <a:t>Service Area </a:t>
                      </a:r>
                      <a:endParaRPr lang="en-US" sz="1600" dirty="0">
                        <a:effectLst/>
                        <a:latin typeface="+mn-lt"/>
                        <a:ea typeface="Calibri" panose="020F0502020204030204" pitchFamily="34" charset="0"/>
                        <a:cs typeface="Times New Roman" panose="02020603050405020304" pitchFamily="18" charset="0"/>
                      </a:endParaRPr>
                    </a:p>
                  </a:txBody>
                  <a:tcPr marL="38488" marR="38488" marT="38488" marB="384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a:effectLst/>
                          <a:latin typeface="+mn-lt"/>
                          <a:ea typeface="Calibri" panose="020F0502020204030204" pitchFamily="34" charset="0"/>
                          <a:cs typeface="Times New Roman" panose="02020603050405020304" pitchFamily="18" charset="0"/>
                        </a:rPr>
                        <a:t>Navigators are located in each of the </a:t>
                      </a:r>
                      <a:r>
                        <a:rPr lang="en-US" sz="1400" i="1">
                          <a:effectLst/>
                          <a:latin typeface="+mn-lt"/>
                          <a:ea typeface="Calibri" panose="020F0502020204030204" pitchFamily="34" charset="0"/>
                          <a:cs typeface="Times New Roman" panose="02020603050405020304" pitchFamily="18" charset="0"/>
                        </a:rPr>
                        <a:t>economic development or local workforce area regions</a:t>
                      </a:r>
                      <a:r>
                        <a:rPr lang="en-US" sz="1400">
                          <a:effectLst/>
                          <a:latin typeface="+mn-lt"/>
                          <a:ea typeface="Calibri" panose="020F0502020204030204" pitchFamily="34" charset="0"/>
                          <a:cs typeface="Times New Roman" panose="02020603050405020304" pitchFamily="18" charset="0"/>
                        </a:rPr>
                        <a:t>; they are primarily tasked with conducting recruitment and outreach activities to all employers regardless of the sector.</a:t>
                      </a:r>
                      <a:endParaRPr lang="en-US" sz="1600">
                        <a:effectLst/>
                        <a:latin typeface="+mn-lt"/>
                        <a:ea typeface="Calibri" panose="020F0502020204030204" pitchFamily="34" charset="0"/>
                        <a:cs typeface="Times New Roman" panose="02020603050405020304" pitchFamily="18" charset="0"/>
                      </a:endParaRPr>
                    </a:p>
                  </a:txBody>
                  <a:tcPr marL="38488" marR="38488" marT="38488" marB="384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dirty="0">
                          <a:effectLst/>
                          <a:latin typeface="+mn-lt"/>
                          <a:ea typeface="Calibri" panose="020F0502020204030204" pitchFamily="34" charset="0"/>
                          <a:cs typeface="Times New Roman" panose="02020603050405020304" pitchFamily="18" charset="0"/>
                        </a:rPr>
                        <a:t>No geographic restriction; intermediaries are sector-specific, and may cover multiple sectors. </a:t>
                      </a:r>
                      <a:endParaRPr lang="en-US" sz="1600" dirty="0">
                        <a:effectLst/>
                        <a:latin typeface="+mn-lt"/>
                        <a:ea typeface="Calibri" panose="020F0502020204030204" pitchFamily="34" charset="0"/>
                        <a:cs typeface="Times New Roman" panose="02020603050405020304" pitchFamily="18" charset="0"/>
                      </a:endParaRPr>
                    </a:p>
                  </a:txBody>
                  <a:tcPr marL="38488" marR="38488" marT="38488" marB="384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1369533"/>
                  </a:ext>
                </a:extLst>
              </a:tr>
              <a:tr h="791945">
                <a:tc>
                  <a:txBody>
                    <a:bodyPr/>
                    <a:lstStyle/>
                    <a:p>
                      <a:pPr marL="0" marR="0">
                        <a:lnSpc>
                          <a:spcPct val="107000"/>
                        </a:lnSpc>
                        <a:spcBef>
                          <a:spcPts val="0"/>
                        </a:spcBef>
                        <a:spcAft>
                          <a:spcPts val="800"/>
                        </a:spcAft>
                      </a:pPr>
                      <a:r>
                        <a:rPr lang="en-US" sz="1400" b="1" dirty="0">
                          <a:effectLst/>
                          <a:latin typeface="+mn-lt"/>
                          <a:ea typeface="Calibri" panose="020F0502020204030204" pitchFamily="34" charset="0"/>
                          <a:cs typeface="Times New Roman" panose="02020603050405020304" pitchFamily="18" charset="0"/>
                        </a:rPr>
                        <a:t>Role specifications </a:t>
                      </a:r>
                      <a:endParaRPr lang="en-US" sz="1600" dirty="0">
                        <a:effectLst/>
                        <a:latin typeface="+mn-lt"/>
                        <a:ea typeface="Calibri" panose="020F0502020204030204" pitchFamily="34" charset="0"/>
                        <a:cs typeface="Times New Roman" panose="02020603050405020304" pitchFamily="18" charset="0"/>
                      </a:endParaRPr>
                    </a:p>
                  </a:txBody>
                  <a:tcPr marL="38488" marR="38488" marT="38488" marB="384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a:effectLst/>
                          <a:highlight>
                            <a:srgbClr val="FFFFFF"/>
                          </a:highlight>
                          <a:latin typeface="+mn-lt"/>
                          <a:ea typeface="Calibri" panose="020F0502020204030204" pitchFamily="34" charset="0"/>
                          <a:cs typeface="Times New Roman" panose="02020603050405020304" pitchFamily="18" charset="0"/>
                        </a:rPr>
                        <a:t>Navigators should remain unbiased on the apprenticeship strategy, RTI and community support partners for each employer client. Navigators should connect employers to all available funding streams. </a:t>
                      </a:r>
                      <a:endParaRPr lang="en-US" sz="1600">
                        <a:effectLst/>
                        <a:latin typeface="+mn-lt"/>
                        <a:ea typeface="Calibri" panose="020F0502020204030204" pitchFamily="34" charset="0"/>
                        <a:cs typeface="Times New Roman" panose="02020603050405020304" pitchFamily="18" charset="0"/>
                      </a:endParaRPr>
                    </a:p>
                  </a:txBody>
                  <a:tcPr marL="38488" marR="38488" marT="38488" marB="384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a:effectLst/>
                          <a:highlight>
                            <a:srgbClr val="FFFFFF"/>
                          </a:highlight>
                          <a:latin typeface="+mn-lt"/>
                          <a:ea typeface="Calibri" panose="020F0502020204030204" pitchFamily="34" charset="0"/>
                          <a:cs typeface="Times New Roman" panose="02020603050405020304" pitchFamily="18" charset="0"/>
                        </a:rPr>
                        <a:t>An intermediary can employ one or more navigators but the navigator should never execute intermediary functions.</a:t>
                      </a:r>
                      <a:endParaRPr lang="en-US" sz="1600">
                        <a:effectLst/>
                        <a:latin typeface="+mn-lt"/>
                        <a:ea typeface="Calibri" panose="020F0502020204030204" pitchFamily="34" charset="0"/>
                        <a:cs typeface="Times New Roman" panose="02020603050405020304" pitchFamily="18" charset="0"/>
                      </a:endParaRPr>
                    </a:p>
                  </a:txBody>
                  <a:tcPr marL="38488" marR="38488" marT="38488" marB="384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6275234"/>
                  </a:ext>
                </a:extLst>
              </a:tr>
              <a:tr h="682410">
                <a:tc>
                  <a:txBody>
                    <a:bodyPr/>
                    <a:lstStyle/>
                    <a:p>
                      <a:pPr marL="0" marR="0">
                        <a:lnSpc>
                          <a:spcPct val="107000"/>
                        </a:lnSpc>
                        <a:spcBef>
                          <a:spcPts val="0"/>
                        </a:spcBef>
                        <a:spcAft>
                          <a:spcPts val="800"/>
                        </a:spcAft>
                      </a:pPr>
                      <a:r>
                        <a:rPr lang="en-US" sz="1400" b="1">
                          <a:effectLst/>
                          <a:latin typeface="+mn-lt"/>
                          <a:ea typeface="Calibri" panose="020F0502020204030204" pitchFamily="34" charset="0"/>
                          <a:cs typeface="Times New Roman" panose="02020603050405020304" pitchFamily="18" charset="0"/>
                        </a:rPr>
                        <a:t>Key terms and useful descriptors</a:t>
                      </a:r>
                      <a:endParaRPr lang="en-US" sz="1600">
                        <a:effectLst/>
                        <a:latin typeface="+mn-lt"/>
                        <a:ea typeface="Calibri" panose="020F0502020204030204" pitchFamily="34" charset="0"/>
                        <a:cs typeface="Times New Roman" panose="02020603050405020304" pitchFamily="18" charset="0"/>
                      </a:endParaRPr>
                    </a:p>
                  </a:txBody>
                  <a:tcPr marL="38488" marR="38488" marT="38488" marB="384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a:effectLst/>
                          <a:highlight>
                            <a:srgbClr val="FFFFFF"/>
                          </a:highlight>
                          <a:latin typeface="+mn-lt"/>
                          <a:ea typeface="Calibri" panose="020F0502020204030204" pitchFamily="34" charset="0"/>
                          <a:cs typeface="Times New Roman" panose="02020603050405020304" pitchFamily="18" charset="0"/>
                        </a:rPr>
                        <a:t>Marketing; making the field ripe; match making, &amp; system building; they kick-start the program.</a:t>
                      </a:r>
                      <a:endParaRPr lang="en-US" sz="1600">
                        <a:effectLst/>
                        <a:latin typeface="+mn-lt"/>
                        <a:ea typeface="Calibri" panose="020F0502020204030204" pitchFamily="34" charset="0"/>
                        <a:cs typeface="Times New Roman" panose="02020603050405020304" pitchFamily="18" charset="0"/>
                      </a:endParaRPr>
                    </a:p>
                  </a:txBody>
                  <a:tcPr marL="38488" marR="38488" marT="38488" marB="384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a:effectLst/>
                          <a:highlight>
                            <a:srgbClr val="FFFFFF"/>
                          </a:highlight>
                          <a:latin typeface="+mn-lt"/>
                          <a:ea typeface="Calibri" panose="020F0502020204030204" pitchFamily="34" charset="0"/>
                          <a:cs typeface="Times New Roman" panose="02020603050405020304" pitchFamily="18" charset="0"/>
                        </a:rPr>
                        <a:t>Make sure all of the activities and strategies are happening, but may not be doing “it” (e.g. sponsor)</a:t>
                      </a:r>
                      <a:endParaRPr lang="en-US" sz="1600">
                        <a:effectLst/>
                        <a:latin typeface="+mn-lt"/>
                        <a:ea typeface="Calibri" panose="020F0502020204030204" pitchFamily="34" charset="0"/>
                        <a:cs typeface="Times New Roman" panose="02020603050405020304" pitchFamily="18" charset="0"/>
                      </a:endParaRPr>
                    </a:p>
                  </a:txBody>
                  <a:tcPr marL="38488" marR="38488" marT="38488" marB="384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4152650"/>
                  </a:ext>
                </a:extLst>
              </a:tr>
              <a:tr h="1234303">
                <a:tc>
                  <a:txBody>
                    <a:bodyPr/>
                    <a:lstStyle/>
                    <a:p>
                      <a:pPr marL="0" marR="0">
                        <a:lnSpc>
                          <a:spcPct val="107000"/>
                        </a:lnSpc>
                        <a:spcBef>
                          <a:spcPts val="0"/>
                        </a:spcBef>
                        <a:spcAft>
                          <a:spcPts val="800"/>
                        </a:spcAft>
                      </a:pPr>
                      <a:r>
                        <a:rPr lang="en-US" sz="1400" b="1">
                          <a:effectLst/>
                          <a:latin typeface="+mn-lt"/>
                          <a:ea typeface="Calibri" panose="020F0502020204030204" pitchFamily="34" charset="0"/>
                          <a:cs typeface="Times New Roman" panose="02020603050405020304" pitchFamily="18" charset="0"/>
                        </a:rPr>
                        <a:t>Employer engagement/  recruitment</a:t>
                      </a:r>
                      <a:endParaRPr lang="en-US" sz="1600">
                        <a:effectLst/>
                        <a:latin typeface="+mn-lt"/>
                        <a:ea typeface="Calibri" panose="020F0502020204030204" pitchFamily="34" charset="0"/>
                        <a:cs typeface="Times New Roman" panose="02020603050405020304" pitchFamily="18" charset="0"/>
                      </a:endParaRPr>
                    </a:p>
                  </a:txBody>
                  <a:tcPr marL="38488" marR="38488" marT="38488" marB="384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dirty="0">
                          <a:solidFill>
                            <a:srgbClr val="000000"/>
                          </a:solidFill>
                          <a:effectLst/>
                          <a:latin typeface="+mn-lt"/>
                          <a:ea typeface="Calibri" panose="020F0502020204030204" pitchFamily="34" charset="0"/>
                          <a:cs typeface="Times New Roman" panose="02020603050405020304" pitchFamily="18" charset="0"/>
                        </a:rPr>
                        <a:t>Using the US Chambers of Commerce’s Talent Pipeline Management’s approach to workforce development along with other business engagement best practices,</a:t>
                      </a:r>
                      <a:r>
                        <a:rPr lang="en-US" sz="1400" dirty="0">
                          <a:effectLst/>
                          <a:latin typeface="+mn-lt"/>
                          <a:ea typeface="Calibri" panose="020F0502020204030204" pitchFamily="34" charset="0"/>
                          <a:cs typeface="Times New Roman" panose="02020603050405020304" pitchFamily="18" charset="0"/>
                        </a:rPr>
                        <a:t> navigators’ primary function is to engage employers and sell the idea of apprenticeship as a strategy for addressing talent pipeline challenges. </a:t>
                      </a:r>
                      <a:endParaRPr lang="en-US" sz="1600" dirty="0">
                        <a:effectLst/>
                        <a:latin typeface="+mn-lt"/>
                        <a:ea typeface="Calibri" panose="020F0502020204030204" pitchFamily="34" charset="0"/>
                        <a:cs typeface="Times New Roman" panose="02020603050405020304" pitchFamily="18" charset="0"/>
                      </a:endParaRPr>
                    </a:p>
                  </a:txBody>
                  <a:tcPr marL="38488" marR="38488" marT="38488" marB="384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dirty="0">
                          <a:effectLst/>
                          <a:latin typeface="+mn-lt"/>
                          <a:ea typeface="Calibri" panose="020F0502020204030204" pitchFamily="34" charset="0"/>
                          <a:cs typeface="Times New Roman" panose="02020603050405020304" pitchFamily="18" charset="0"/>
                        </a:rPr>
                        <a:t>While they can also recruit employers as part of their normal business functions, intermediaries are not primarily responsible for recruiting employers.</a:t>
                      </a:r>
                      <a:endParaRPr lang="en-US" sz="1600" dirty="0">
                        <a:effectLst/>
                        <a:latin typeface="+mn-lt"/>
                        <a:ea typeface="Calibri" panose="020F0502020204030204" pitchFamily="34" charset="0"/>
                        <a:cs typeface="Times New Roman" panose="02020603050405020304" pitchFamily="18" charset="0"/>
                      </a:endParaRPr>
                    </a:p>
                  </a:txBody>
                  <a:tcPr marL="38488" marR="38488" marT="38488" marB="384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4802353"/>
                  </a:ext>
                </a:extLst>
              </a:tr>
              <a:tr h="1285722">
                <a:tc>
                  <a:txBody>
                    <a:bodyPr/>
                    <a:lstStyle/>
                    <a:p>
                      <a:pPr marL="0" marR="0">
                        <a:lnSpc>
                          <a:spcPct val="107000"/>
                        </a:lnSpc>
                        <a:spcBef>
                          <a:spcPts val="0"/>
                        </a:spcBef>
                        <a:spcAft>
                          <a:spcPts val="800"/>
                        </a:spcAft>
                      </a:pPr>
                      <a:r>
                        <a:rPr lang="en-US" sz="1400" b="1">
                          <a:effectLst/>
                          <a:latin typeface="+mn-lt"/>
                          <a:ea typeface="Calibri" panose="020F0502020204030204" pitchFamily="34" charset="0"/>
                          <a:cs typeface="Times New Roman" panose="02020603050405020304" pitchFamily="18" charset="0"/>
                        </a:rPr>
                        <a:t>Talent-facing engagement</a:t>
                      </a:r>
                      <a:endParaRPr lang="en-US" sz="1600">
                        <a:effectLst/>
                        <a:latin typeface="+mn-lt"/>
                        <a:ea typeface="Calibri" panose="020F0502020204030204" pitchFamily="34" charset="0"/>
                        <a:cs typeface="Times New Roman" panose="02020603050405020304" pitchFamily="18" charset="0"/>
                      </a:endParaRPr>
                    </a:p>
                  </a:txBody>
                  <a:tcPr marL="38488" marR="38488" marT="38488" marB="384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a:effectLst/>
                          <a:latin typeface="+mn-lt"/>
                          <a:ea typeface="Calibri" panose="020F0502020204030204" pitchFamily="34" charset="0"/>
                          <a:cs typeface="Times New Roman" panose="02020603050405020304" pitchFamily="18" charset="0"/>
                        </a:rPr>
                        <a:t>Navigators recruit industry associations, business organizations, labor management partnerships and talent-serving institutions such as community and technical colleges, non-profit and community-based organizations and workforce development boards to serve as intermediaries.</a:t>
                      </a:r>
                      <a:endParaRPr lang="en-US" sz="1600">
                        <a:effectLst/>
                        <a:latin typeface="+mn-lt"/>
                        <a:ea typeface="Calibri" panose="020F0502020204030204" pitchFamily="34" charset="0"/>
                        <a:cs typeface="Times New Roman" panose="02020603050405020304" pitchFamily="18" charset="0"/>
                      </a:endParaRPr>
                    </a:p>
                  </a:txBody>
                  <a:tcPr marL="38488" marR="38488" marT="38488" marB="384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dirty="0">
                          <a:effectLst/>
                          <a:latin typeface="+mn-lt"/>
                          <a:ea typeface="Calibri" panose="020F0502020204030204" pitchFamily="34" charset="0"/>
                          <a:cs typeface="Times New Roman" panose="02020603050405020304" pitchFamily="18" charset="0"/>
                        </a:rPr>
                        <a:t>Along with their internal talent pools (e.g.: in a community college setting or K-12 school district), intermediaries source for potential talent from community-based organizations and from the general labor market; employers have final approval for hiring the talent. </a:t>
                      </a:r>
                      <a:endParaRPr lang="en-US" sz="1600" dirty="0">
                        <a:effectLst/>
                        <a:latin typeface="+mn-lt"/>
                        <a:ea typeface="Calibri" panose="020F0502020204030204" pitchFamily="34" charset="0"/>
                        <a:cs typeface="Times New Roman" panose="02020603050405020304" pitchFamily="18" charset="0"/>
                      </a:endParaRPr>
                    </a:p>
                  </a:txBody>
                  <a:tcPr marL="38488" marR="38488" marT="38488" marB="384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1919817"/>
                  </a:ext>
                </a:extLst>
              </a:tr>
            </a:tbl>
          </a:graphicData>
        </a:graphic>
      </p:graphicFrame>
    </p:spTree>
    <p:extLst>
      <p:ext uri="{BB962C8B-B14F-4D97-AF65-F5344CB8AC3E}">
        <p14:creationId xmlns:p14="http://schemas.microsoft.com/office/powerpoint/2010/main" val="2350769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0" y="0"/>
          <a:ext cx="12192000" cy="6682114"/>
        </p:xfrm>
        <a:graphic>
          <a:graphicData uri="http://schemas.openxmlformats.org/drawingml/2006/table">
            <a:tbl>
              <a:tblPr/>
              <a:tblGrid>
                <a:gridCol w="2135147">
                  <a:extLst>
                    <a:ext uri="{9D8B030D-6E8A-4147-A177-3AD203B41FA5}">
                      <a16:colId xmlns:a16="http://schemas.microsoft.com/office/drawing/2014/main" val="2327482370"/>
                    </a:ext>
                  </a:extLst>
                </a:gridCol>
                <a:gridCol w="4946373">
                  <a:extLst>
                    <a:ext uri="{9D8B030D-6E8A-4147-A177-3AD203B41FA5}">
                      <a16:colId xmlns:a16="http://schemas.microsoft.com/office/drawing/2014/main" val="1044003016"/>
                    </a:ext>
                  </a:extLst>
                </a:gridCol>
                <a:gridCol w="5110480">
                  <a:extLst>
                    <a:ext uri="{9D8B030D-6E8A-4147-A177-3AD203B41FA5}">
                      <a16:colId xmlns:a16="http://schemas.microsoft.com/office/drawing/2014/main" val="62061439"/>
                    </a:ext>
                  </a:extLst>
                </a:gridCol>
              </a:tblGrid>
              <a:tr h="197326">
                <a:tc gridSpan="3">
                  <a:txBody>
                    <a:bodyPr/>
                    <a:lstStyle/>
                    <a:p>
                      <a:pPr marL="0" marR="0" algn="ctr">
                        <a:lnSpc>
                          <a:spcPct val="107000"/>
                        </a:lnSpc>
                        <a:spcBef>
                          <a:spcPts val="0"/>
                        </a:spcBef>
                        <a:spcAft>
                          <a:spcPts val="800"/>
                        </a:spcAft>
                      </a:pPr>
                      <a:r>
                        <a:rPr lang="en-US" sz="1400" b="1" dirty="0">
                          <a:solidFill>
                            <a:srgbClr val="FFFFFF"/>
                          </a:solidFill>
                          <a:effectLst/>
                          <a:latin typeface="+mn-lt"/>
                          <a:ea typeface="Calibri" panose="020F0502020204030204" pitchFamily="34" charset="0"/>
                          <a:cs typeface="Times New Roman" panose="02020603050405020304" pitchFamily="18" charset="0"/>
                        </a:rPr>
                        <a:t>Overview of Roles</a:t>
                      </a:r>
                      <a:endParaRPr lang="en-US" sz="1400" dirty="0">
                        <a:effectLst/>
                        <a:latin typeface="+mn-lt"/>
                        <a:ea typeface="Calibri" panose="020F0502020204030204" pitchFamily="34" charset="0"/>
                        <a:cs typeface="Times New Roman" panose="02020603050405020304" pitchFamily="18" charset="0"/>
                      </a:endParaRPr>
                    </a:p>
                  </a:txBody>
                  <a:tcPr marL="33853" marR="33853" marT="33853" marB="338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549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8186447"/>
                  </a:ext>
                </a:extLst>
              </a:tr>
              <a:tr h="197326">
                <a:tc>
                  <a:txBody>
                    <a:bodyPr/>
                    <a:lstStyle/>
                    <a:p>
                      <a:pPr marL="0" marR="0">
                        <a:lnSpc>
                          <a:spcPct val="107000"/>
                        </a:lnSpc>
                        <a:spcBef>
                          <a:spcPts val="0"/>
                        </a:spcBef>
                        <a:spcAft>
                          <a:spcPts val="800"/>
                        </a:spcAft>
                      </a:pPr>
                      <a:r>
                        <a:rPr lang="en-US" sz="1400">
                          <a:effectLst/>
                          <a:latin typeface="+mn-lt"/>
                          <a:ea typeface="Calibri" panose="020F0502020204030204" pitchFamily="34" charset="0"/>
                          <a:cs typeface="Times New Roman" panose="02020603050405020304" pitchFamily="18" charset="0"/>
                        </a:rPr>
                        <a:t> </a:t>
                      </a:r>
                    </a:p>
                  </a:txBody>
                  <a:tcPr marL="33853" marR="33853" marT="33853" marB="338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400" b="1">
                          <a:effectLst/>
                          <a:latin typeface="+mn-lt"/>
                          <a:ea typeface="Calibri" panose="020F0502020204030204" pitchFamily="34" charset="0"/>
                          <a:cs typeface="Times New Roman" panose="02020603050405020304" pitchFamily="18" charset="0"/>
                        </a:rPr>
                        <a:t>Navigator</a:t>
                      </a:r>
                      <a:endParaRPr lang="en-US" sz="1400">
                        <a:effectLst/>
                        <a:latin typeface="+mn-lt"/>
                        <a:ea typeface="Calibri" panose="020F0502020204030204" pitchFamily="34" charset="0"/>
                        <a:cs typeface="Times New Roman" panose="02020603050405020304" pitchFamily="18" charset="0"/>
                      </a:endParaRPr>
                    </a:p>
                  </a:txBody>
                  <a:tcPr marL="33853" marR="33853" marT="33853" marB="338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400" b="1">
                          <a:effectLst/>
                          <a:latin typeface="+mn-lt"/>
                          <a:ea typeface="Calibri" panose="020F0502020204030204" pitchFamily="34" charset="0"/>
                          <a:cs typeface="Times New Roman" panose="02020603050405020304" pitchFamily="18" charset="0"/>
                        </a:rPr>
                        <a:t>Intermediary</a:t>
                      </a:r>
                      <a:endParaRPr lang="en-US" sz="1400">
                        <a:effectLst/>
                        <a:latin typeface="+mn-lt"/>
                        <a:ea typeface="Calibri" panose="020F0502020204030204" pitchFamily="34" charset="0"/>
                        <a:cs typeface="Times New Roman" panose="02020603050405020304" pitchFamily="18" charset="0"/>
                      </a:endParaRPr>
                    </a:p>
                  </a:txBody>
                  <a:tcPr marL="33853" marR="33853" marT="33853" marB="338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1934890"/>
                  </a:ext>
                </a:extLst>
              </a:tr>
              <a:tr h="624593">
                <a:tc>
                  <a:txBody>
                    <a:bodyPr/>
                    <a:lstStyle/>
                    <a:p>
                      <a:pPr marL="0" marR="0">
                        <a:lnSpc>
                          <a:spcPct val="107000"/>
                        </a:lnSpc>
                        <a:spcBef>
                          <a:spcPts val="0"/>
                        </a:spcBef>
                        <a:spcAft>
                          <a:spcPts val="800"/>
                        </a:spcAft>
                      </a:pPr>
                      <a:r>
                        <a:rPr lang="en-US" sz="1400" b="1">
                          <a:effectLst/>
                          <a:latin typeface="+mn-lt"/>
                          <a:ea typeface="Calibri" panose="020F0502020204030204" pitchFamily="34" charset="0"/>
                          <a:cs typeface="Times New Roman" panose="02020603050405020304" pitchFamily="18" charset="0"/>
                        </a:rPr>
                        <a:t>Identification of partners for RTI, wraparound supports</a:t>
                      </a:r>
                      <a:endParaRPr lang="en-US" sz="1400">
                        <a:effectLst/>
                        <a:latin typeface="+mn-lt"/>
                        <a:ea typeface="Calibri" panose="020F0502020204030204" pitchFamily="34" charset="0"/>
                        <a:cs typeface="Times New Roman" panose="02020603050405020304" pitchFamily="18" charset="0"/>
                      </a:endParaRPr>
                    </a:p>
                  </a:txBody>
                  <a:tcPr marL="33853" marR="33853" marT="33853" marB="338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dirty="0">
                          <a:effectLst/>
                          <a:latin typeface="+mn-lt"/>
                          <a:ea typeface="Calibri" panose="020F0502020204030204" pitchFamily="34" charset="0"/>
                          <a:cs typeface="Times New Roman" panose="02020603050405020304" pitchFamily="18" charset="0"/>
                        </a:rPr>
                        <a:t>Navigators are primarily responsible for identifying organizations that support the training and retention of apprentices. They should have a database of local partners in their region. </a:t>
                      </a:r>
                    </a:p>
                  </a:txBody>
                  <a:tcPr marL="33853" marR="33853" marT="33853" marB="338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a:effectLst/>
                          <a:latin typeface="+mn-lt"/>
                          <a:ea typeface="Calibri" panose="020F0502020204030204" pitchFamily="34" charset="0"/>
                          <a:cs typeface="Times New Roman" panose="02020603050405020304" pitchFamily="18" charset="0"/>
                        </a:rPr>
                        <a:t>Intermediaries are responsible for coordinating all organizations that support the training and retention of apprentices; they can play a secondary role in the identification and recruitment of partners.</a:t>
                      </a:r>
                    </a:p>
                  </a:txBody>
                  <a:tcPr marL="33853" marR="33853" marT="33853" marB="338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3444313"/>
                  </a:ext>
                </a:extLst>
              </a:tr>
              <a:tr h="624593">
                <a:tc>
                  <a:txBody>
                    <a:bodyPr/>
                    <a:lstStyle/>
                    <a:p>
                      <a:pPr marL="0" marR="0">
                        <a:lnSpc>
                          <a:spcPct val="107000"/>
                        </a:lnSpc>
                        <a:spcBef>
                          <a:spcPts val="0"/>
                        </a:spcBef>
                        <a:spcAft>
                          <a:spcPts val="800"/>
                        </a:spcAft>
                      </a:pPr>
                      <a:r>
                        <a:rPr lang="en-US" sz="1400" b="1">
                          <a:effectLst/>
                          <a:latin typeface="+mn-lt"/>
                          <a:ea typeface="Calibri" panose="020F0502020204030204" pitchFamily="34" charset="0"/>
                          <a:cs typeface="Times New Roman" panose="02020603050405020304" pitchFamily="18" charset="0"/>
                        </a:rPr>
                        <a:t>Recruitment and training of OJL mentors</a:t>
                      </a:r>
                      <a:endParaRPr lang="en-US" sz="1400">
                        <a:effectLst/>
                        <a:latin typeface="+mn-lt"/>
                        <a:ea typeface="Calibri" panose="020F0502020204030204" pitchFamily="34" charset="0"/>
                        <a:cs typeface="Times New Roman" panose="02020603050405020304" pitchFamily="18" charset="0"/>
                      </a:endParaRPr>
                    </a:p>
                  </a:txBody>
                  <a:tcPr marL="33853" marR="33853" marT="33853" marB="338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lnSpc>
                          <a:spcPct val="107000"/>
                        </a:lnSpc>
                        <a:spcBef>
                          <a:spcPts val="0"/>
                        </a:spcBef>
                        <a:spcAft>
                          <a:spcPts val="800"/>
                        </a:spcAft>
                      </a:pPr>
                      <a:r>
                        <a:rPr lang="en-US" sz="1400" dirty="0">
                          <a:effectLst/>
                          <a:latin typeface="+mn-lt"/>
                          <a:ea typeface="Calibri" panose="020F0502020204030204" pitchFamily="34" charset="0"/>
                          <a:cs typeface="Times New Roman" panose="02020603050405020304" pitchFamily="18" charset="0"/>
                        </a:rPr>
                        <a:t>Navigators should not perform these functions. When an intermediary is needed to coordinate and/or implement a program, the navigator should identify the appropriate party that can serve as an intermediary or sponsor.</a:t>
                      </a:r>
                    </a:p>
                  </a:txBody>
                  <a:tcPr marL="33853" marR="33853" marT="33853" marB="338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dirty="0">
                          <a:effectLst/>
                          <a:latin typeface="+mn-lt"/>
                          <a:ea typeface="Calibri" panose="020F0502020204030204" pitchFamily="34" charset="0"/>
                          <a:cs typeface="Times New Roman" panose="02020603050405020304" pitchFamily="18" charset="0"/>
                        </a:rPr>
                        <a:t>The intermediary should, in close partnership with the employer, identify and train mentors within the company who can provide structured on-the-job learning to apprentices. </a:t>
                      </a:r>
                    </a:p>
                  </a:txBody>
                  <a:tcPr marL="33853" marR="33853" marT="33853" marB="338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088958"/>
                  </a:ext>
                </a:extLst>
              </a:tr>
              <a:tr h="407035">
                <a:tc>
                  <a:txBody>
                    <a:bodyPr/>
                    <a:lstStyle/>
                    <a:p>
                      <a:pPr marL="0" marR="0">
                        <a:lnSpc>
                          <a:spcPct val="107000"/>
                        </a:lnSpc>
                        <a:spcBef>
                          <a:spcPts val="0"/>
                        </a:spcBef>
                        <a:spcAft>
                          <a:spcPts val="800"/>
                        </a:spcAft>
                      </a:pPr>
                      <a:r>
                        <a:rPr lang="en-US" sz="1400" b="1">
                          <a:effectLst/>
                          <a:latin typeface="+mn-lt"/>
                          <a:ea typeface="Calibri" panose="020F0502020204030204" pitchFamily="34" charset="0"/>
                          <a:cs typeface="Times New Roman" panose="02020603050405020304" pitchFamily="18" charset="0"/>
                        </a:rPr>
                        <a:t>Administration of apprenticeship program</a:t>
                      </a:r>
                      <a:endParaRPr lang="en-US" sz="1400">
                        <a:effectLst/>
                        <a:latin typeface="+mn-lt"/>
                        <a:ea typeface="Calibri" panose="020F0502020204030204" pitchFamily="34" charset="0"/>
                        <a:cs typeface="Times New Roman" panose="02020603050405020304" pitchFamily="18" charset="0"/>
                      </a:endParaRPr>
                    </a:p>
                  </a:txBody>
                  <a:tcPr marL="33853" marR="33853" marT="33853" marB="338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nSpc>
                          <a:spcPct val="107000"/>
                        </a:lnSpc>
                        <a:spcBef>
                          <a:spcPts val="0"/>
                        </a:spcBef>
                        <a:spcAft>
                          <a:spcPts val="800"/>
                        </a:spcAft>
                      </a:pPr>
                      <a:r>
                        <a:rPr lang="en-US" sz="1400">
                          <a:effectLst/>
                          <a:latin typeface="+mn-lt"/>
                          <a:ea typeface="Calibri" panose="020F0502020204030204" pitchFamily="34" charset="0"/>
                          <a:cs typeface="Times New Roman" panose="02020603050405020304" pitchFamily="18" charset="0"/>
                        </a:rPr>
                        <a:t>The intermediary is responsible for ensuring this function is handled.</a:t>
                      </a:r>
                    </a:p>
                  </a:txBody>
                  <a:tcPr marL="33853" marR="33853" marT="33853" marB="338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8522929"/>
                  </a:ext>
                </a:extLst>
              </a:tr>
              <a:tr h="298256">
                <a:tc>
                  <a:txBody>
                    <a:bodyPr/>
                    <a:lstStyle/>
                    <a:p>
                      <a:pPr marL="0" marR="0">
                        <a:lnSpc>
                          <a:spcPct val="107000"/>
                        </a:lnSpc>
                        <a:spcBef>
                          <a:spcPts val="0"/>
                        </a:spcBef>
                        <a:spcAft>
                          <a:spcPts val="800"/>
                        </a:spcAft>
                      </a:pPr>
                      <a:r>
                        <a:rPr lang="en-US" sz="1400" b="1">
                          <a:effectLst/>
                          <a:latin typeface="+mn-lt"/>
                          <a:ea typeface="Calibri" panose="020F0502020204030204" pitchFamily="34" charset="0"/>
                          <a:cs typeface="Times New Roman" panose="02020603050405020304" pitchFamily="18" charset="0"/>
                        </a:rPr>
                        <a:t>Holding standards of a program</a:t>
                      </a:r>
                      <a:endParaRPr lang="en-US" sz="1400">
                        <a:effectLst/>
                        <a:latin typeface="+mn-lt"/>
                        <a:ea typeface="Calibri" panose="020F0502020204030204" pitchFamily="34" charset="0"/>
                        <a:cs typeface="Times New Roman" panose="02020603050405020304" pitchFamily="18" charset="0"/>
                      </a:endParaRPr>
                    </a:p>
                  </a:txBody>
                  <a:tcPr marL="33853" marR="33853" marT="33853" marB="338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nSpc>
                          <a:spcPct val="107000"/>
                        </a:lnSpc>
                        <a:spcBef>
                          <a:spcPts val="0"/>
                        </a:spcBef>
                        <a:spcAft>
                          <a:spcPts val="800"/>
                        </a:spcAft>
                      </a:pPr>
                      <a:r>
                        <a:rPr lang="en-US" sz="1400" dirty="0">
                          <a:effectLst/>
                          <a:latin typeface="+mn-lt"/>
                          <a:ea typeface="Calibri" panose="020F0502020204030204" pitchFamily="34" charset="0"/>
                          <a:cs typeface="Times New Roman" panose="02020603050405020304" pitchFamily="18" charset="0"/>
                        </a:rPr>
                        <a:t>The intermediary should execute this function.</a:t>
                      </a:r>
                    </a:p>
                  </a:txBody>
                  <a:tcPr marL="33853" marR="33853" marT="33853" marB="338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0922104"/>
                  </a:ext>
                </a:extLst>
              </a:tr>
              <a:tr h="515814">
                <a:tc>
                  <a:txBody>
                    <a:bodyPr/>
                    <a:lstStyle/>
                    <a:p>
                      <a:pPr marL="0" marR="0">
                        <a:lnSpc>
                          <a:spcPct val="107000"/>
                        </a:lnSpc>
                        <a:spcBef>
                          <a:spcPts val="0"/>
                        </a:spcBef>
                        <a:spcAft>
                          <a:spcPts val="800"/>
                        </a:spcAft>
                      </a:pPr>
                      <a:r>
                        <a:rPr lang="en-US" sz="1400" b="1">
                          <a:effectLst/>
                          <a:latin typeface="+mn-lt"/>
                          <a:ea typeface="Calibri" panose="020F0502020204030204" pitchFamily="34" charset="0"/>
                          <a:cs typeface="Times New Roman" panose="02020603050405020304" pitchFamily="18" charset="0"/>
                        </a:rPr>
                        <a:t>Registration with DOL (when employer is interested)</a:t>
                      </a:r>
                      <a:endParaRPr lang="en-US" sz="1400">
                        <a:effectLst/>
                        <a:latin typeface="+mn-lt"/>
                        <a:ea typeface="Calibri" panose="020F0502020204030204" pitchFamily="34" charset="0"/>
                        <a:cs typeface="Times New Roman" panose="02020603050405020304" pitchFamily="18" charset="0"/>
                      </a:endParaRPr>
                    </a:p>
                  </a:txBody>
                  <a:tcPr marL="33853" marR="33853" marT="33853" marB="338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a:effectLst/>
                          <a:latin typeface="+mn-lt"/>
                          <a:ea typeface="Calibri" panose="020F0502020204030204" pitchFamily="34" charset="0"/>
                          <a:cs typeface="Times New Roman" panose="02020603050405020304" pitchFamily="18" charset="0"/>
                        </a:rPr>
                        <a:t>When an intermediary is not needed and employer is interested in pursuing registration, the navigator should connect the employer to the DOL. </a:t>
                      </a:r>
                    </a:p>
                  </a:txBody>
                  <a:tcPr marL="33853" marR="33853" marT="33853" marB="338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a:effectLst/>
                          <a:latin typeface="+mn-lt"/>
                          <a:ea typeface="Calibri" panose="020F0502020204030204" pitchFamily="34" charset="0"/>
                          <a:cs typeface="Times New Roman" panose="02020603050405020304" pitchFamily="18" charset="0"/>
                        </a:rPr>
                        <a:t>With the employer’s significant input, the intermediary can complete and submit registration documents to DOL.</a:t>
                      </a:r>
                    </a:p>
                  </a:txBody>
                  <a:tcPr marL="33853" marR="33853" marT="33853" marB="338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803063"/>
                  </a:ext>
                </a:extLst>
              </a:tr>
              <a:tr h="733372">
                <a:tc>
                  <a:txBody>
                    <a:bodyPr/>
                    <a:lstStyle/>
                    <a:p>
                      <a:pPr marL="0" marR="0">
                        <a:lnSpc>
                          <a:spcPct val="107000"/>
                        </a:lnSpc>
                        <a:spcBef>
                          <a:spcPts val="0"/>
                        </a:spcBef>
                        <a:spcAft>
                          <a:spcPts val="800"/>
                        </a:spcAft>
                      </a:pPr>
                      <a:r>
                        <a:rPr lang="en-US" sz="1400" b="1">
                          <a:effectLst/>
                          <a:latin typeface="+mn-lt"/>
                          <a:ea typeface="Calibri" panose="020F0502020204030204" pitchFamily="34" charset="0"/>
                          <a:cs typeface="Times New Roman" panose="02020603050405020304" pitchFamily="18" charset="0"/>
                        </a:rPr>
                        <a:t>Data collection</a:t>
                      </a:r>
                      <a:endParaRPr lang="en-US" sz="1400">
                        <a:effectLst/>
                        <a:latin typeface="+mn-lt"/>
                        <a:ea typeface="Calibri" panose="020F0502020204030204" pitchFamily="34" charset="0"/>
                        <a:cs typeface="Times New Roman" panose="02020603050405020304" pitchFamily="18" charset="0"/>
                      </a:endParaRPr>
                    </a:p>
                  </a:txBody>
                  <a:tcPr marL="33853" marR="33853" marT="33853" marB="338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a:effectLst/>
                          <a:latin typeface="+mn-lt"/>
                          <a:ea typeface="Calibri" panose="020F0502020204030204" pitchFamily="34" charset="0"/>
                          <a:cs typeface="Times New Roman" panose="02020603050405020304" pitchFamily="18" charset="0"/>
                        </a:rPr>
                        <a:t>The navigator is responsible for collecting system-level data on their region in partnership with fellow navigators throughout the state.</a:t>
                      </a:r>
                    </a:p>
                  </a:txBody>
                  <a:tcPr marL="33853" marR="33853" marT="33853" marB="338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a:effectLst/>
                          <a:latin typeface="+mn-lt"/>
                          <a:ea typeface="Calibri" panose="020F0502020204030204" pitchFamily="34" charset="0"/>
                          <a:cs typeface="Times New Roman" panose="02020603050405020304" pitchFamily="18" charset="0"/>
                        </a:rPr>
                        <a:t>The intermediary shares occupation-specific standards throughout the statewide apprenticeship navigator/intermediary network; the intermediary collects program and apprentice-level data.</a:t>
                      </a:r>
                    </a:p>
                  </a:txBody>
                  <a:tcPr marL="33853" marR="33853" marT="33853" marB="338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1410642"/>
                  </a:ext>
                </a:extLst>
              </a:tr>
              <a:tr h="1603607">
                <a:tc>
                  <a:txBody>
                    <a:bodyPr/>
                    <a:lstStyle/>
                    <a:p>
                      <a:pPr marL="0" marR="0">
                        <a:lnSpc>
                          <a:spcPct val="107000"/>
                        </a:lnSpc>
                        <a:spcBef>
                          <a:spcPts val="0"/>
                        </a:spcBef>
                        <a:spcAft>
                          <a:spcPts val="800"/>
                        </a:spcAft>
                      </a:pPr>
                      <a:r>
                        <a:rPr lang="en-US" sz="1400" b="1">
                          <a:effectLst/>
                          <a:latin typeface="+mn-lt"/>
                          <a:ea typeface="Calibri" panose="020F0502020204030204" pitchFamily="34" charset="0"/>
                          <a:cs typeface="Times New Roman" panose="02020603050405020304" pitchFamily="18" charset="0"/>
                        </a:rPr>
                        <a:t>Embedding diversity</a:t>
                      </a:r>
                      <a:endParaRPr lang="en-US" sz="1400">
                        <a:effectLst/>
                        <a:latin typeface="+mn-lt"/>
                        <a:ea typeface="Calibri" panose="020F0502020204030204" pitchFamily="34" charset="0"/>
                        <a:cs typeface="Times New Roman" panose="02020603050405020304" pitchFamily="18" charset="0"/>
                      </a:endParaRPr>
                    </a:p>
                  </a:txBody>
                  <a:tcPr marL="33853" marR="33853" marT="33853" marB="338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dirty="0">
                          <a:effectLst/>
                          <a:latin typeface="+mn-lt"/>
                          <a:ea typeface="Calibri" panose="020F0502020204030204" pitchFamily="34" charset="0"/>
                          <a:cs typeface="Times New Roman" panose="02020603050405020304" pitchFamily="18" charset="0"/>
                        </a:rPr>
                        <a:t>Navigators are not accountable for enrollment of diverse populations into apprenticeships</a:t>
                      </a:r>
                      <a:r>
                        <a:rPr lang="en-US" sz="1400" baseline="0" dirty="0">
                          <a:effectLst/>
                          <a:latin typeface="+mn-lt"/>
                          <a:ea typeface="Calibri" panose="020F0502020204030204" pitchFamily="34" charset="0"/>
                          <a:cs typeface="Times New Roman" panose="02020603050405020304" pitchFamily="18" charset="0"/>
                        </a:rPr>
                        <a:t> </a:t>
                      </a:r>
                      <a:r>
                        <a:rPr lang="en-US" sz="1400" dirty="0">
                          <a:effectLst/>
                          <a:latin typeface="+mn-lt"/>
                          <a:ea typeface="Calibri" panose="020F0502020204030204" pitchFamily="34" charset="0"/>
                          <a:cs typeface="Times New Roman" panose="02020603050405020304" pitchFamily="18" charset="0"/>
                        </a:rPr>
                        <a:t>but should explain to their employer contacts the benefits of hiring apprentices from underrepresented groups (e.g.: increased tax credits, responsiveness to a wider range of consumers). Navigators</a:t>
                      </a:r>
                      <a:r>
                        <a:rPr lang="en-US" sz="1400" baseline="0" dirty="0">
                          <a:effectLst/>
                          <a:latin typeface="+mn-lt"/>
                          <a:ea typeface="Calibri" panose="020F0502020204030204" pitchFamily="34" charset="0"/>
                          <a:cs typeface="Times New Roman" panose="02020603050405020304" pitchFamily="18" charset="0"/>
                        </a:rPr>
                        <a:t> s</a:t>
                      </a:r>
                      <a:r>
                        <a:rPr lang="en-US" sz="1400" dirty="0">
                          <a:effectLst/>
                          <a:latin typeface="+mn-lt"/>
                          <a:ea typeface="Calibri" panose="020F0502020204030204" pitchFamily="34" charset="0"/>
                          <a:cs typeface="Times New Roman" panose="02020603050405020304" pitchFamily="18" charset="0"/>
                        </a:rPr>
                        <a:t>hould build relationships with employers and labor groups who</a:t>
                      </a:r>
                      <a:r>
                        <a:rPr lang="en-US" sz="1400" baseline="0" dirty="0">
                          <a:effectLst/>
                          <a:latin typeface="+mn-lt"/>
                          <a:ea typeface="Calibri" panose="020F0502020204030204" pitchFamily="34" charset="0"/>
                          <a:cs typeface="Times New Roman" panose="02020603050405020304" pitchFamily="18" charset="0"/>
                        </a:rPr>
                        <a:t> </a:t>
                      </a:r>
                      <a:r>
                        <a:rPr lang="en-US" sz="1400" dirty="0">
                          <a:effectLst/>
                          <a:latin typeface="+mn-lt"/>
                          <a:ea typeface="Calibri" panose="020F0502020204030204" pitchFamily="34" charset="0"/>
                          <a:cs typeface="Times New Roman" panose="02020603050405020304" pitchFamily="18" charset="0"/>
                        </a:rPr>
                        <a:t>may not have underrepresentation from women and people of color.  Each navigator is also responsible for creating a list of community-based organizations that serve diverse and marginalized populations. </a:t>
                      </a:r>
                    </a:p>
                  </a:txBody>
                  <a:tcPr marL="33853" marR="33853" marT="33853" marB="338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dirty="0">
                          <a:effectLst/>
                          <a:latin typeface="+mn-lt"/>
                          <a:ea typeface="Calibri" panose="020F0502020204030204" pitchFamily="34" charset="0"/>
                          <a:cs typeface="Times New Roman" panose="02020603050405020304" pitchFamily="18" charset="0"/>
                        </a:rPr>
                        <a:t>Intermediaries are responsible for ensuring diverse populations are enrolled in apprenticeship programs according to metrics that DCEO specifies. </a:t>
                      </a:r>
                    </a:p>
                  </a:txBody>
                  <a:tcPr marL="33853" marR="33853" marT="33853" marB="338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5649303"/>
                  </a:ext>
                </a:extLst>
              </a:tr>
            </a:tbl>
          </a:graphicData>
        </a:graphic>
      </p:graphicFrame>
    </p:spTree>
    <p:extLst>
      <p:ext uri="{BB962C8B-B14F-4D97-AF65-F5344CB8AC3E}">
        <p14:creationId xmlns:p14="http://schemas.microsoft.com/office/powerpoint/2010/main" val="1434715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830997"/>
          </a:xfrm>
          <a:prstGeom prst="rect">
            <a:avLst/>
          </a:prstGeom>
          <a:solidFill>
            <a:schemeClr val="accent5">
              <a:lumMod val="75000"/>
            </a:schemeClr>
          </a:solidFill>
        </p:spPr>
        <p:txBody>
          <a:bodyPr wrap="square" rtlCol="0">
            <a:spAutoFit/>
          </a:bodyPr>
          <a:lstStyle/>
          <a:p>
            <a:r>
              <a:rPr lang="en-US" sz="4800" b="1" dirty="0">
                <a:solidFill>
                  <a:schemeClr val="bg1"/>
                </a:solidFill>
                <a:latin typeface="Arial" panose="020B0604020202020204" pitchFamily="34" charset="0"/>
                <a:cs typeface="Arial" panose="020B0604020202020204" pitchFamily="34" charset="0"/>
              </a:rPr>
              <a:t>Apprenticeship Myth Busters</a:t>
            </a:r>
          </a:p>
        </p:txBody>
      </p:sp>
      <p:sp>
        <p:nvSpPr>
          <p:cNvPr id="5" name="Content Placeholder 4"/>
          <p:cNvSpPr>
            <a:spLocks noGrp="1"/>
          </p:cNvSpPr>
          <p:nvPr>
            <p:ph idx="1"/>
          </p:nvPr>
        </p:nvSpPr>
        <p:spPr>
          <a:xfrm>
            <a:off x="170935" y="1271588"/>
            <a:ext cx="11850130" cy="5214294"/>
          </a:xfrm>
        </p:spPr>
        <p:txBody>
          <a:bodyPr>
            <a:normAutofit/>
          </a:bodyPr>
          <a:lstStyle/>
          <a:p>
            <a:pPr marL="0" indent="0">
              <a:buNone/>
            </a:pPr>
            <a:r>
              <a:rPr lang="en-US" dirty="0">
                <a:solidFill>
                  <a:schemeClr val="accent5">
                    <a:lumMod val="75000"/>
                  </a:schemeClr>
                </a:solidFill>
                <a:latin typeface="Cambria" panose="02040503050406030204" pitchFamily="18" charset="0"/>
                <a:ea typeface="Cambria" panose="02040503050406030204" pitchFamily="18" charset="0"/>
              </a:rPr>
              <a:t>Myth: </a:t>
            </a:r>
            <a:r>
              <a:rPr lang="en-US" u="sng" dirty="0">
                <a:solidFill>
                  <a:schemeClr val="accent5">
                    <a:lumMod val="75000"/>
                  </a:schemeClr>
                </a:solidFill>
                <a:latin typeface="Cambria" panose="02040503050406030204" pitchFamily="18" charset="0"/>
                <a:ea typeface="Cambria" panose="02040503050406030204" pitchFamily="18" charset="0"/>
              </a:rPr>
              <a:t>Only</a:t>
            </a:r>
            <a:r>
              <a:rPr lang="en-US" dirty="0">
                <a:solidFill>
                  <a:schemeClr val="accent5">
                    <a:lumMod val="75000"/>
                  </a:schemeClr>
                </a:solidFill>
                <a:latin typeface="Cambria" panose="02040503050406030204" pitchFamily="18" charset="0"/>
                <a:ea typeface="Cambria" panose="02040503050406030204" pitchFamily="18" charset="0"/>
              </a:rPr>
              <a:t> unions, community colleges, or large single employers can be “sponsors” or “hold the standards” </a:t>
            </a:r>
            <a:r>
              <a:rPr lang="en-US" i="1" dirty="0">
                <a:solidFill>
                  <a:srgbClr val="C00000"/>
                </a:solidFill>
                <a:latin typeface="Cambria" panose="02040503050406030204" pitchFamily="18" charset="0"/>
                <a:ea typeface="Cambria" panose="02040503050406030204" pitchFamily="18" charset="0"/>
              </a:rPr>
              <a:t>NOT TRUE</a:t>
            </a:r>
            <a:endParaRPr lang="en-US" i="1" dirty="0">
              <a:solidFill>
                <a:schemeClr val="accent5">
                  <a:lumMod val="75000"/>
                </a:schemeClr>
              </a:solidFill>
              <a:latin typeface="Cambria" panose="02040503050406030204" pitchFamily="18" charset="0"/>
              <a:ea typeface="Cambria" panose="02040503050406030204" pitchFamily="18" charset="0"/>
            </a:endParaRPr>
          </a:p>
          <a:p>
            <a:pPr marL="0" indent="0">
              <a:buNone/>
            </a:pPr>
            <a:endParaRPr lang="en-US" dirty="0"/>
          </a:p>
          <a:p>
            <a:r>
              <a:rPr lang="en-US" dirty="0"/>
              <a:t>Other examples of sponsors include committees, individual employers, consortiums, colleges &amp; universities, workforce development boards/areas, industry associations, chambers of commerce, non-profits, community based organizations, and the military.</a:t>
            </a:r>
          </a:p>
          <a:p>
            <a:pPr lvl="1"/>
            <a:r>
              <a:rPr lang="en-US" dirty="0"/>
              <a:t>If intermediary is the sponsor:</a:t>
            </a:r>
          </a:p>
          <a:p>
            <a:pPr lvl="2"/>
            <a:r>
              <a:rPr lang="en-US" dirty="0"/>
              <a:t>Each employer can have different requirements for wage progression for skills gain </a:t>
            </a:r>
          </a:p>
          <a:p>
            <a:pPr lvl="2"/>
            <a:r>
              <a:rPr lang="en-US" dirty="0"/>
              <a:t>Each employer signs a participation agreement</a:t>
            </a:r>
          </a:p>
          <a:p>
            <a:pPr marL="0" indent="0">
              <a:buNone/>
            </a:pPr>
            <a:endParaRPr lang="en-US" dirty="0"/>
          </a:p>
        </p:txBody>
      </p:sp>
    </p:spTree>
    <p:extLst>
      <p:ext uri="{BB962C8B-B14F-4D97-AF65-F5344CB8AC3E}">
        <p14:creationId xmlns:p14="http://schemas.microsoft.com/office/powerpoint/2010/main" val="6017544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830997"/>
          </a:xfrm>
          <a:prstGeom prst="rect">
            <a:avLst/>
          </a:prstGeom>
          <a:solidFill>
            <a:schemeClr val="accent5">
              <a:lumMod val="75000"/>
            </a:schemeClr>
          </a:solidFill>
        </p:spPr>
        <p:txBody>
          <a:bodyPr wrap="square" rtlCol="0">
            <a:spAutoFit/>
          </a:bodyPr>
          <a:lstStyle/>
          <a:p>
            <a:r>
              <a:rPr lang="en-US" sz="4800" b="1" dirty="0">
                <a:solidFill>
                  <a:schemeClr val="bg1"/>
                </a:solidFill>
                <a:latin typeface="Arial" panose="020B0604020202020204" pitchFamily="34" charset="0"/>
                <a:cs typeface="Arial" panose="020B0604020202020204" pitchFamily="34" charset="0"/>
              </a:rPr>
              <a:t>Apprenticeship Myth Busters</a:t>
            </a:r>
          </a:p>
        </p:txBody>
      </p:sp>
      <p:sp>
        <p:nvSpPr>
          <p:cNvPr id="5" name="Content Placeholder 4"/>
          <p:cNvSpPr>
            <a:spLocks noGrp="1"/>
          </p:cNvSpPr>
          <p:nvPr>
            <p:ph idx="1"/>
          </p:nvPr>
        </p:nvSpPr>
        <p:spPr>
          <a:xfrm>
            <a:off x="0" y="830996"/>
            <a:ext cx="12192000" cy="6027003"/>
          </a:xfrm>
        </p:spPr>
        <p:txBody>
          <a:bodyPr>
            <a:normAutofit fontScale="92500" lnSpcReduction="10000"/>
          </a:bodyPr>
          <a:lstStyle/>
          <a:p>
            <a:pPr marL="0" indent="0">
              <a:buNone/>
            </a:pPr>
            <a:r>
              <a:rPr lang="en-US" sz="3300" dirty="0">
                <a:solidFill>
                  <a:schemeClr val="accent5">
                    <a:lumMod val="75000"/>
                  </a:schemeClr>
                </a:solidFill>
                <a:latin typeface="Cambria" panose="02040503050406030204" pitchFamily="18" charset="0"/>
                <a:ea typeface="Cambria" panose="02040503050406030204" pitchFamily="18" charset="0"/>
              </a:rPr>
              <a:t>Myth: Registering an apprenticeship program is too bureaucratic, extensive, and difficult.</a:t>
            </a:r>
            <a:r>
              <a:rPr lang="en-US" dirty="0">
                <a:solidFill>
                  <a:schemeClr val="accent5">
                    <a:lumMod val="75000"/>
                  </a:schemeClr>
                </a:solidFill>
                <a:latin typeface="Cambria" panose="02040503050406030204" pitchFamily="18" charset="0"/>
                <a:ea typeface="Cambria" panose="02040503050406030204" pitchFamily="18" charset="0"/>
              </a:rPr>
              <a:t> </a:t>
            </a:r>
            <a:r>
              <a:rPr lang="en-US" i="1" dirty="0">
                <a:solidFill>
                  <a:srgbClr val="C00000"/>
                </a:solidFill>
                <a:latin typeface="Cambria" panose="02040503050406030204" pitchFamily="18" charset="0"/>
                <a:ea typeface="Cambria" panose="02040503050406030204" pitchFamily="18" charset="0"/>
              </a:rPr>
              <a:t>NOT TRUE</a:t>
            </a:r>
            <a:endParaRPr lang="en-US" sz="3300" dirty="0">
              <a:solidFill>
                <a:schemeClr val="accent5">
                  <a:lumMod val="75000"/>
                </a:schemeClr>
              </a:solidFill>
              <a:latin typeface="Cambria" panose="02040503050406030204" pitchFamily="18" charset="0"/>
              <a:ea typeface="Cambria" panose="02040503050406030204" pitchFamily="18" charset="0"/>
            </a:endParaRPr>
          </a:p>
          <a:p>
            <a:pPr marL="0" indent="0">
              <a:buNone/>
            </a:pPr>
            <a:endParaRPr lang="en-US" dirty="0"/>
          </a:p>
          <a:p>
            <a:r>
              <a:rPr lang="en-US" dirty="0"/>
              <a:t>Hundreds of existing </a:t>
            </a:r>
            <a:r>
              <a:rPr lang="en-US" dirty="0" err="1"/>
              <a:t>Apprenticeable</a:t>
            </a:r>
            <a:r>
              <a:rPr lang="en-US" dirty="0"/>
              <a:t> occupations</a:t>
            </a:r>
          </a:p>
          <a:p>
            <a:pPr lvl="1"/>
            <a:r>
              <a:rPr lang="en-US" sz="2900" dirty="0"/>
              <a:t>Already vetted by industry</a:t>
            </a:r>
          </a:p>
          <a:p>
            <a:pPr lvl="1"/>
            <a:r>
              <a:rPr lang="en-US" sz="2900" dirty="0"/>
              <a:t>Existing templates, core pieces, &amp; 75% rule (can modify up to 25% of an existing registered program without having to reapprove) </a:t>
            </a:r>
          </a:p>
          <a:p>
            <a:pPr lvl="2"/>
            <a:r>
              <a:rPr lang="en-US" sz="2600" dirty="0">
                <a:hlinkClick r:id="rId3"/>
              </a:rPr>
              <a:t>https://www.dropbox.com/sh/r6uucemwyhnywdn/AABYZ2Fi_nH1S9m7W8C2uL0xa</a:t>
            </a:r>
            <a:endParaRPr lang="en-US" sz="2200" dirty="0"/>
          </a:p>
          <a:p>
            <a:pPr lvl="1"/>
            <a:r>
              <a:rPr lang="en-US" sz="2900" dirty="0"/>
              <a:t>If one doesn’t exist, use closely related occupations</a:t>
            </a:r>
          </a:p>
          <a:p>
            <a:pPr marL="457200" lvl="1" indent="0">
              <a:buNone/>
            </a:pPr>
            <a:endParaRPr lang="en-US" dirty="0"/>
          </a:p>
          <a:p>
            <a:r>
              <a:rPr lang="en-US" dirty="0"/>
              <a:t>New occupations </a:t>
            </a:r>
          </a:p>
          <a:p>
            <a:pPr lvl="1"/>
            <a:r>
              <a:rPr lang="en-US" dirty="0" err="1"/>
              <a:t>ONet</a:t>
            </a:r>
            <a:r>
              <a:rPr lang="en-US" dirty="0"/>
              <a:t> Code and outline</a:t>
            </a:r>
          </a:p>
          <a:p>
            <a:pPr lvl="1"/>
            <a:r>
              <a:rPr lang="en-US" dirty="0"/>
              <a:t>Build OJL and Related Instruction</a:t>
            </a:r>
          </a:p>
          <a:p>
            <a:pPr lvl="2"/>
            <a:r>
              <a:rPr lang="en-US" dirty="0"/>
              <a:t>Must be vetted and verified by 5 entities nationally</a:t>
            </a:r>
          </a:p>
          <a:p>
            <a:pPr lvl="1"/>
            <a:r>
              <a:rPr lang="en-US" dirty="0"/>
              <a:t>Determine wage progression for skills gain</a:t>
            </a:r>
          </a:p>
          <a:p>
            <a:pPr lvl="1"/>
            <a:r>
              <a:rPr lang="en-US" dirty="0"/>
              <a:t>Submit to national office </a:t>
            </a:r>
          </a:p>
          <a:p>
            <a:pPr marL="0" indent="0">
              <a:buNone/>
            </a:pPr>
            <a:endParaRPr lang="en-US" dirty="0"/>
          </a:p>
        </p:txBody>
      </p:sp>
    </p:spTree>
    <p:extLst>
      <p:ext uri="{BB962C8B-B14F-4D97-AF65-F5344CB8AC3E}">
        <p14:creationId xmlns:p14="http://schemas.microsoft.com/office/powerpoint/2010/main" val="23660676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830997"/>
          </a:xfrm>
          <a:prstGeom prst="rect">
            <a:avLst/>
          </a:prstGeom>
          <a:solidFill>
            <a:schemeClr val="accent5">
              <a:lumMod val="75000"/>
            </a:schemeClr>
          </a:solidFill>
        </p:spPr>
        <p:txBody>
          <a:bodyPr wrap="square" rtlCol="0">
            <a:spAutoFit/>
          </a:bodyPr>
          <a:lstStyle/>
          <a:p>
            <a:r>
              <a:rPr lang="en-US" sz="4800" b="1" dirty="0">
                <a:solidFill>
                  <a:schemeClr val="bg1"/>
                </a:solidFill>
                <a:latin typeface="Arial" panose="020B0604020202020204" pitchFamily="34" charset="0"/>
                <a:cs typeface="Arial" panose="020B0604020202020204" pitchFamily="34" charset="0"/>
              </a:rPr>
              <a:t>Apprenticeship Myth Busters</a:t>
            </a:r>
          </a:p>
        </p:txBody>
      </p:sp>
      <p:sp>
        <p:nvSpPr>
          <p:cNvPr id="2" name="Oval 1"/>
          <p:cNvSpPr/>
          <p:nvPr/>
        </p:nvSpPr>
        <p:spPr>
          <a:xfrm>
            <a:off x="1110049" y="1814525"/>
            <a:ext cx="5653224" cy="4966257"/>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315466" y="1780447"/>
            <a:ext cx="5653224" cy="4966257"/>
          </a:xfrm>
          <a:prstGeom prst="ellipse">
            <a:avLst/>
          </a:prstGeom>
          <a:solidFill>
            <a:srgbClr val="9557E7">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075943" y="2347024"/>
            <a:ext cx="3744098" cy="646331"/>
          </a:xfrm>
          <a:prstGeom prst="rect">
            <a:avLst/>
          </a:prstGeom>
          <a:noFill/>
        </p:spPr>
        <p:txBody>
          <a:bodyPr wrap="square" rtlCol="0">
            <a:spAutoFit/>
          </a:bodyPr>
          <a:lstStyle/>
          <a:p>
            <a:r>
              <a:rPr lang="en-US" sz="3600" b="1" dirty="0">
                <a:solidFill>
                  <a:schemeClr val="bg1"/>
                </a:solidFill>
              </a:rPr>
              <a:t>APPRENTICESHIP</a:t>
            </a:r>
          </a:p>
        </p:txBody>
      </p:sp>
      <p:sp>
        <p:nvSpPr>
          <p:cNvPr id="8" name="TextBox 7"/>
          <p:cNvSpPr txBox="1"/>
          <p:nvPr/>
        </p:nvSpPr>
        <p:spPr>
          <a:xfrm>
            <a:off x="7026883" y="2347024"/>
            <a:ext cx="3744098" cy="646331"/>
          </a:xfrm>
          <a:prstGeom prst="rect">
            <a:avLst/>
          </a:prstGeom>
          <a:noFill/>
        </p:spPr>
        <p:txBody>
          <a:bodyPr wrap="square" rtlCol="0">
            <a:spAutoFit/>
          </a:bodyPr>
          <a:lstStyle/>
          <a:p>
            <a:r>
              <a:rPr lang="en-US" sz="3600" b="1" dirty="0">
                <a:solidFill>
                  <a:schemeClr val="bg1"/>
                </a:solidFill>
              </a:rPr>
              <a:t>INTERNSHIP</a:t>
            </a:r>
          </a:p>
        </p:txBody>
      </p:sp>
      <p:sp>
        <p:nvSpPr>
          <p:cNvPr id="9" name="TextBox 8"/>
          <p:cNvSpPr txBox="1"/>
          <p:nvPr/>
        </p:nvSpPr>
        <p:spPr>
          <a:xfrm>
            <a:off x="2056374" y="3037376"/>
            <a:ext cx="3760574" cy="3354765"/>
          </a:xfrm>
          <a:prstGeom prst="rect">
            <a:avLst/>
          </a:prstGeom>
          <a:noFill/>
        </p:spPr>
        <p:txBody>
          <a:bodyPr wrap="square" rtlCol="0">
            <a:spAutoFit/>
          </a:bodyPr>
          <a:lstStyle/>
          <a:p>
            <a:pPr marL="342900" lvl="0" indent="-342900">
              <a:spcAft>
                <a:spcPts val="600"/>
              </a:spcAft>
              <a:buFont typeface="Arial" panose="020B0604020202020204" pitchFamily="34" charset="0"/>
              <a:buChar char="•"/>
            </a:pPr>
            <a:r>
              <a:rPr lang="en-US" sz="2400" dirty="0">
                <a:solidFill>
                  <a:schemeClr val="bg1"/>
                </a:solidFill>
              </a:rPr>
              <a:t>Specific occupational training</a:t>
            </a:r>
          </a:p>
          <a:p>
            <a:pPr marL="342900" lvl="0" indent="-342900">
              <a:spcAft>
                <a:spcPts val="600"/>
              </a:spcAft>
              <a:buFont typeface="Arial" panose="020B0604020202020204" pitchFamily="34" charset="0"/>
              <a:buChar char="•"/>
            </a:pPr>
            <a:r>
              <a:rPr lang="en-US" sz="2400" dirty="0">
                <a:solidFill>
                  <a:schemeClr val="bg1"/>
                </a:solidFill>
              </a:rPr>
              <a:t>High-level skills gained</a:t>
            </a:r>
          </a:p>
          <a:p>
            <a:pPr marL="342900" lvl="0" indent="-342900">
              <a:spcAft>
                <a:spcPts val="600"/>
              </a:spcAft>
              <a:buFont typeface="Arial" panose="020B0604020202020204" pitchFamily="34" charset="0"/>
              <a:buChar char="•"/>
            </a:pPr>
            <a:r>
              <a:rPr lang="en-US" sz="2400" dirty="0">
                <a:solidFill>
                  <a:schemeClr val="bg1"/>
                </a:solidFill>
              </a:rPr>
              <a:t>Long-term (1-4 years)</a:t>
            </a:r>
          </a:p>
          <a:p>
            <a:pPr marL="342900" lvl="0" indent="-342900">
              <a:spcAft>
                <a:spcPts val="600"/>
              </a:spcAft>
              <a:buFont typeface="Arial" panose="020B0604020202020204" pitchFamily="34" charset="0"/>
              <a:buChar char="•"/>
            </a:pPr>
            <a:r>
              <a:rPr lang="en-US" sz="2400" dirty="0">
                <a:solidFill>
                  <a:schemeClr val="bg1"/>
                </a:solidFill>
              </a:rPr>
              <a:t>Paid work</a:t>
            </a:r>
          </a:p>
          <a:p>
            <a:pPr marL="342900" lvl="0" indent="-342900">
              <a:spcAft>
                <a:spcPts val="600"/>
              </a:spcAft>
              <a:buFont typeface="Arial" panose="020B0604020202020204" pitchFamily="34" charset="0"/>
              <a:buChar char="•"/>
            </a:pPr>
            <a:r>
              <a:rPr lang="en-US" sz="2400" dirty="0">
                <a:solidFill>
                  <a:schemeClr val="bg1"/>
                </a:solidFill>
              </a:rPr>
              <a:t>Expected to lead to continuous employment and career growth</a:t>
            </a:r>
          </a:p>
        </p:txBody>
      </p:sp>
      <p:sp>
        <p:nvSpPr>
          <p:cNvPr id="10" name="TextBox 9"/>
          <p:cNvSpPr txBox="1"/>
          <p:nvPr/>
        </p:nvSpPr>
        <p:spPr>
          <a:xfrm>
            <a:off x="6796224" y="3187283"/>
            <a:ext cx="3760574" cy="2616101"/>
          </a:xfrm>
          <a:prstGeom prst="rect">
            <a:avLst/>
          </a:prstGeom>
          <a:noFill/>
        </p:spPr>
        <p:txBody>
          <a:bodyPr wrap="square" rtlCol="0">
            <a:spAutoFit/>
          </a:bodyPr>
          <a:lstStyle/>
          <a:p>
            <a:pPr marL="342900" lvl="0" indent="-342900">
              <a:spcAft>
                <a:spcPts val="600"/>
              </a:spcAft>
              <a:buFont typeface="Arial" panose="020B0604020202020204" pitchFamily="34" charset="0"/>
              <a:buChar char="•"/>
            </a:pPr>
            <a:r>
              <a:rPr lang="en-US" sz="2400" dirty="0">
                <a:solidFill>
                  <a:schemeClr val="bg1"/>
                </a:solidFill>
              </a:rPr>
              <a:t>Career Experience</a:t>
            </a:r>
          </a:p>
          <a:p>
            <a:pPr marL="342900" lvl="0" indent="-342900">
              <a:spcAft>
                <a:spcPts val="600"/>
              </a:spcAft>
              <a:buFont typeface="Arial" panose="020B0604020202020204" pitchFamily="34" charset="0"/>
              <a:buChar char="•"/>
            </a:pPr>
            <a:r>
              <a:rPr lang="en-US" sz="2400" dirty="0">
                <a:solidFill>
                  <a:schemeClr val="bg1"/>
                </a:solidFill>
              </a:rPr>
              <a:t>More general skills gained</a:t>
            </a:r>
          </a:p>
          <a:p>
            <a:pPr marL="342900" lvl="0" indent="-342900">
              <a:spcAft>
                <a:spcPts val="600"/>
              </a:spcAft>
              <a:buFont typeface="Arial" panose="020B0604020202020204" pitchFamily="34" charset="0"/>
              <a:buChar char="•"/>
            </a:pPr>
            <a:r>
              <a:rPr lang="en-US" sz="2400" dirty="0">
                <a:solidFill>
                  <a:schemeClr val="bg1"/>
                </a:solidFill>
              </a:rPr>
              <a:t>Short-term</a:t>
            </a:r>
          </a:p>
          <a:p>
            <a:pPr marL="342900" lvl="0" indent="-342900">
              <a:spcAft>
                <a:spcPts val="600"/>
              </a:spcAft>
              <a:buFont typeface="Arial" panose="020B0604020202020204" pitchFamily="34" charset="0"/>
              <a:buChar char="•"/>
            </a:pPr>
            <a:r>
              <a:rPr lang="en-US" sz="2400" dirty="0">
                <a:solidFill>
                  <a:schemeClr val="bg1"/>
                </a:solidFill>
              </a:rPr>
              <a:t>Not necessarily paid work</a:t>
            </a:r>
          </a:p>
          <a:p>
            <a:pPr marL="342900" lvl="0" indent="-342900">
              <a:spcAft>
                <a:spcPts val="600"/>
              </a:spcAft>
              <a:buFont typeface="Arial" panose="020B0604020202020204" pitchFamily="34" charset="0"/>
              <a:buChar char="•"/>
            </a:pPr>
            <a:r>
              <a:rPr lang="en-US" sz="2400" dirty="0">
                <a:solidFill>
                  <a:schemeClr val="bg1"/>
                </a:solidFill>
              </a:rPr>
              <a:t>Expected to last for a finite period of time</a:t>
            </a:r>
          </a:p>
        </p:txBody>
      </p:sp>
      <p:sp>
        <p:nvSpPr>
          <p:cNvPr id="11" name="TextBox 10"/>
          <p:cNvSpPr txBox="1"/>
          <p:nvPr/>
        </p:nvSpPr>
        <p:spPr>
          <a:xfrm>
            <a:off x="5354604" y="3866905"/>
            <a:ext cx="1408669" cy="646331"/>
          </a:xfrm>
          <a:prstGeom prst="rect">
            <a:avLst/>
          </a:prstGeom>
          <a:noFill/>
        </p:spPr>
        <p:txBody>
          <a:bodyPr wrap="square" rtlCol="0">
            <a:spAutoFit/>
          </a:bodyPr>
          <a:lstStyle/>
          <a:p>
            <a:r>
              <a:rPr lang="en-US" b="1" dirty="0">
                <a:solidFill>
                  <a:schemeClr val="bg1"/>
                </a:solidFill>
              </a:rPr>
              <a:t>HANDS-ON EXPERIENCE</a:t>
            </a:r>
          </a:p>
        </p:txBody>
      </p:sp>
      <p:sp>
        <p:nvSpPr>
          <p:cNvPr id="4" name="Rectangle 3"/>
          <p:cNvSpPr/>
          <p:nvPr/>
        </p:nvSpPr>
        <p:spPr>
          <a:xfrm>
            <a:off x="104774" y="937791"/>
            <a:ext cx="11911013" cy="1077218"/>
          </a:xfrm>
          <a:prstGeom prst="rect">
            <a:avLst/>
          </a:prstGeom>
        </p:spPr>
        <p:txBody>
          <a:bodyPr wrap="square">
            <a:spAutoFit/>
          </a:bodyPr>
          <a:lstStyle/>
          <a:p>
            <a:r>
              <a:rPr lang="en-US" sz="3100" dirty="0">
                <a:solidFill>
                  <a:schemeClr val="accent5">
                    <a:lumMod val="75000"/>
                  </a:schemeClr>
                </a:solidFill>
                <a:latin typeface="Cambria" panose="02040503050406030204" pitchFamily="18" charset="0"/>
                <a:ea typeface="Cambria" panose="02040503050406030204" pitchFamily="18" charset="0"/>
              </a:rPr>
              <a:t>Myth: Apprenticeships and Internships are basically the same thing.   </a:t>
            </a:r>
            <a:r>
              <a:rPr lang="en-US" sz="3100" i="1" dirty="0">
                <a:solidFill>
                  <a:srgbClr val="C00000"/>
                </a:solidFill>
                <a:latin typeface="Cambria" panose="02040503050406030204" pitchFamily="18" charset="0"/>
                <a:ea typeface="Cambria" panose="02040503050406030204" pitchFamily="18" charset="0"/>
              </a:rPr>
              <a:t>NOT TRUE</a:t>
            </a:r>
            <a:endParaRPr lang="en-US" sz="3100" i="1" dirty="0">
              <a:solidFill>
                <a:schemeClr val="accent5">
                  <a:lumMod val="7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685944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830997"/>
          </a:xfrm>
          <a:prstGeom prst="rect">
            <a:avLst/>
          </a:prstGeom>
          <a:solidFill>
            <a:schemeClr val="accent5">
              <a:lumMod val="75000"/>
            </a:schemeClr>
          </a:solidFill>
        </p:spPr>
        <p:txBody>
          <a:bodyPr wrap="square" rtlCol="0">
            <a:spAutoFit/>
          </a:bodyPr>
          <a:lstStyle/>
          <a:p>
            <a:r>
              <a:rPr lang="en-US" sz="4800" b="1" dirty="0">
                <a:solidFill>
                  <a:schemeClr val="bg1"/>
                </a:solidFill>
                <a:latin typeface="Arial" panose="020B0604020202020204" pitchFamily="34" charset="0"/>
                <a:cs typeface="Arial" panose="020B0604020202020204" pitchFamily="34" charset="0"/>
              </a:rPr>
              <a:t>Apprenticeship Myth Busters</a:t>
            </a:r>
          </a:p>
        </p:txBody>
      </p:sp>
      <p:sp>
        <p:nvSpPr>
          <p:cNvPr id="5" name="Content Placeholder 4"/>
          <p:cNvSpPr>
            <a:spLocks noGrp="1"/>
          </p:cNvSpPr>
          <p:nvPr>
            <p:ph idx="1"/>
          </p:nvPr>
        </p:nvSpPr>
        <p:spPr>
          <a:xfrm>
            <a:off x="170935" y="1214438"/>
            <a:ext cx="11850130" cy="5643562"/>
          </a:xfrm>
        </p:spPr>
        <p:txBody>
          <a:bodyPr>
            <a:normAutofit fontScale="85000" lnSpcReduction="20000"/>
          </a:bodyPr>
          <a:lstStyle/>
          <a:p>
            <a:pPr marL="0" indent="0">
              <a:buNone/>
            </a:pPr>
            <a:r>
              <a:rPr lang="en-US" sz="4100" dirty="0">
                <a:solidFill>
                  <a:schemeClr val="accent5">
                    <a:lumMod val="75000"/>
                  </a:schemeClr>
                </a:solidFill>
                <a:latin typeface="Cambria" panose="02040503050406030204" pitchFamily="18" charset="0"/>
                <a:ea typeface="Cambria" panose="02040503050406030204" pitchFamily="18" charset="0"/>
              </a:rPr>
              <a:t>Myth: All Apprenticeship programs take 4 years to complete. One size fits all. </a:t>
            </a:r>
            <a:r>
              <a:rPr lang="en-US" i="1" dirty="0">
                <a:solidFill>
                  <a:srgbClr val="C00000"/>
                </a:solidFill>
                <a:latin typeface="Cambria" panose="02040503050406030204" pitchFamily="18" charset="0"/>
                <a:ea typeface="Cambria" panose="02040503050406030204" pitchFamily="18" charset="0"/>
              </a:rPr>
              <a:t>NOT TRUE</a:t>
            </a:r>
            <a:endParaRPr lang="en-US" sz="3300" dirty="0">
              <a:solidFill>
                <a:schemeClr val="accent5">
                  <a:lumMod val="75000"/>
                </a:schemeClr>
              </a:solidFill>
              <a:latin typeface="Cambria" panose="02040503050406030204" pitchFamily="18" charset="0"/>
              <a:ea typeface="Cambria" panose="02040503050406030204" pitchFamily="18" charset="0"/>
            </a:endParaRPr>
          </a:p>
          <a:p>
            <a:pPr marL="0" indent="0">
              <a:buNone/>
            </a:pPr>
            <a:endParaRPr lang="en-US" dirty="0"/>
          </a:p>
          <a:p>
            <a:r>
              <a:rPr lang="en-US" sz="3100" dirty="0"/>
              <a:t>Time-based, competency-based, or hybrid</a:t>
            </a:r>
          </a:p>
          <a:p>
            <a:r>
              <a:rPr lang="en-US" sz="3100" dirty="0"/>
              <a:t>Increase or decrease a time-based by 25%</a:t>
            </a:r>
          </a:p>
          <a:p>
            <a:r>
              <a:rPr lang="en-US" sz="3100" dirty="0"/>
              <a:t>Minimum 2,000 hours of OJL to meet competencies</a:t>
            </a:r>
          </a:p>
          <a:p>
            <a:r>
              <a:rPr lang="en-US" sz="3100" dirty="0"/>
              <a:t>Credit for previous experience</a:t>
            </a:r>
          </a:p>
          <a:p>
            <a:r>
              <a:rPr lang="en-US" sz="3100" dirty="0"/>
              <a:t>Grandfathering</a:t>
            </a:r>
          </a:p>
          <a:p>
            <a:r>
              <a:rPr lang="en-US" sz="3100" dirty="0"/>
              <a:t>Registered Apprenticeship is flexible and can be customized to meet the needs of every type of business.</a:t>
            </a:r>
          </a:p>
          <a:p>
            <a:r>
              <a:rPr lang="en-US" sz="3100" dirty="0"/>
              <a:t>The training and education delivery as well as the length of the program can all be customized. </a:t>
            </a:r>
          </a:p>
          <a:p>
            <a:pPr lvl="1"/>
            <a:r>
              <a:rPr lang="en-US" sz="2600" dirty="0"/>
              <a:t>For example, the on-the-job training component of the Registered Apprenticeship can be tailored to the specific skill requirements of a single company. This allows for training to be specific to the needs of that business.</a:t>
            </a:r>
          </a:p>
          <a:p>
            <a:pPr marL="0" indent="0">
              <a:buNone/>
            </a:pPr>
            <a:endParaRPr lang="en-US" sz="3100" dirty="0"/>
          </a:p>
        </p:txBody>
      </p:sp>
    </p:spTree>
    <p:extLst>
      <p:ext uri="{BB962C8B-B14F-4D97-AF65-F5344CB8AC3E}">
        <p14:creationId xmlns:p14="http://schemas.microsoft.com/office/powerpoint/2010/main" val="95248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830997"/>
          </a:xfrm>
          <a:prstGeom prst="rect">
            <a:avLst/>
          </a:prstGeom>
          <a:solidFill>
            <a:schemeClr val="accent5">
              <a:lumMod val="75000"/>
            </a:schemeClr>
          </a:solidFill>
        </p:spPr>
        <p:txBody>
          <a:bodyPr wrap="square" rtlCol="0">
            <a:spAutoFit/>
          </a:bodyPr>
          <a:lstStyle/>
          <a:p>
            <a:r>
              <a:rPr lang="en-US" sz="4800" b="1" dirty="0">
                <a:solidFill>
                  <a:schemeClr val="bg1"/>
                </a:solidFill>
                <a:latin typeface="Arial" panose="020B0604020202020204" pitchFamily="34" charset="0"/>
                <a:cs typeface="Arial" panose="020B0604020202020204" pitchFamily="34" charset="0"/>
              </a:rPr>
              <a:t>Apprenticeship Myth Busters</a:t>
            </a:r>
          </a:p>
        </p:txBody>
      </p:sp>
      <p:sp>
        <p:nvSpPr>
          <p:cNvPr id="5" name="Content Placeholder 4"/>
          <p:cNvSpPr>
            <a:spLocks noGrp="1"/>
          </p:cNvSpPr>
          <p:nvPr>
            <p:ph idx="1"/>
          </p:nvPr>
        </p:nvSpPr>
        <p:spPr>
          <a:xfrm>
            <a:off x="170935" y="1243013"/>
            <a:ext cx="11850130" cy="5242869"/>
          </a:xfrm>
        </p:spPr>
        <p:txBody>
          <a:bodyPr>
            <a:normAutofit/>
          </a:bodyPr>
          <a:lstStyle/>
          <a:p>
            <a:pPr marL="0" indent="0">
              <a:buNone/>
            </a:pPr>
            <a:r>
              <a:rPr lang="en-US" sz="3300" dirty="0">
                <a:solidFill>
                  <a:schemeClr val="accent5">
                    <a:lumMod val="75000"/>
                  </a:schemeClr>
                </a:solidFill>
                <a:latin typeface="Cambria" panose="02040503050406030204" pitchFamily="18" charset="0"/>
                <a:ea typeface="Cambria" panose="02040503050406030204" pitchFamily="18" charset="0"/>
              </a:rPr>
              <a:t>Myth: Apprenticeships are only for young people or recruiting new staff. It doesn’t apply to current employees. </a:t>
            </a:r>
            <a:r>
              <a:rPr lang="en-US" i="1" dirty="0">
                <a:solidFill>
                  <a:srgbClr val="C00000"/>
                </a:solidFill>
                <a:latin typeface="Cambria" panose="02040503050406030204" pitchFamily="18" charset="0"/>
                <a:ea typeface="Cambria" panose="02040503050406030204" pitchFamily="18" charset="0"/>
              </a:rPr>
              <a:t>NOT TRUE</a:t>
            </a:r>
            <a:endParaRPr lang="en-US" sz="3300" dirty="0">
              <a:solidFill>
                <a:schemeClr val="accent5">
                  <a:lumMod val="75000"/>
                </a:schemeClr>
              </a:solidFill>
              <a:latin typeface="Cambria" panose="02040503050406030204" pitchFamily="18" charset="0"/>
              <a:ea typeface="Cambria" panose="02040503050406030204" pitchFamily="18" charset="0"/>
            </a:endParaRPr>
          </a:p>
          <a:p>
            <a:pPr marL="0" indent="0">
              <a:buNone/>
            </a:pPr>
            <a:endParaRPr lang="en-US" dirty="0"/>
          </a:p>
          <a:p>
            <a:r>
              <a:rPr lang="en-US" dirty="0"/>
              <a:t>Apprenticeships are, in fact, open to all age groups and can be beneficial, career wise, even for an employee with years of experience. </a:t>
            </a:r>
          </a:p>
          <a:p>
            <a:r>
              <a:rPr lang="en-US" dirty="0"/>
              <a:t>A great model for upskilling current employees (incumbent workers).</a:t>
            </a:r>
          </a:p>
          <a:p>
            <a:pPr marL="0" indent="0">
              <a:buNone/>
            </a:pPr>
            <a:endParaRPr lang="en-US" dirty="0"/>
          </a:p>
        </p:txBody>
      </p:sp>
    </p:spTree>
    <p:extLst>
      <p:ext uri="{BB962C8B-B14F-4D97-AF65-F5344CB8AC3E}">
        <p14:creationId xmlns:p14="http://schemas.microsoft.com/office/powerpoint/2010/main" val="11833600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830997"/>
          </a:xfrm>
          <a:prstGeom prst="rect">
            <a:avLst/>
          </a:prstGeom>
          <a:solidFill>
            <a:schemeClr val="accent5">
              <a:lumMod val="75000"/>
            </a:schemeClr>
          </a:solidFill>
        </p:spPr>
        <p:txBody>
          <a:bodyPr wrap="square" rtlCol="0">
            <a:spAutoFit/>
          </a:bodyPr>
          <a:lstStyle/>
          <a:p>
            <a:r>
              <a:rPr lang="en-US" sz="4800" b="1" dirty="0">
                <a:solidFill>
                  <a:schemeClr val="bg1"/>
                </a:solidFill>
                <a:latin typeface="Arial" panose="020B0604020202020204" pitchFamily="34" charset="0"/>
                <a:cs typeface="Arial" panose="020B0604020202020204" pitchFamily="34" charset="0"/>
              </a:rPr>
              <a:t>Apprenticeship Myth Busters</a:t>
            </a:r>
          </a:p>
        </p:txBody>
      </p:sp>
      <p:sp>
        <p:nvSpPr>
          <p:cNvPr id="5" name="Content Placeholder 4"/>
          <p:cNvSpPr>
            <a:spLocks noGrp="1"/>
          </p:cNvSpPr>
          <p:nvPr>
            <p:ph idx="1"/>
          </p:nvPr>
        </p:nvSpPr>
        <p:spPr>
          <a:xfrm>
            <a:off x="170935" y="1214439"/>
            <a:ext cx="11850130" cy="5491162"/>
          </a:xfrm>
        </p:spPr>
        <p:txBody>
          <a:bodyPr>
            <a:normAutofit fontScale="92500" lnSpcReduction="10000"/>
          </a:bodyPr>
          <a:lstStyle/>
          <a:p>
            <a:pPr marL="0" indent="0">
              <a:buNone/>
            </a:pPr>
            <a:r>
              <a:rPr lang="en-US" sz="3300" dirty="0">
                <a:solidFill>
                  <a:schemeClr val="accent5">
                    <a:lumMod val="75000"/>
                  </a:schemeClr>
                </a:solidFill>
                <a:latin typeface="Cambria" panose="02040503050406030204" pitchFamily="18" charset="0"/>
                <a:ea typeface="Cambria" panose="02040503050406030204" pitchFamily="18" charset="0"/>
              </a:rPr>
              <a:t>Myth: Apprenticeship programs are costly. If I collaborate with other companies on an Apprenticeship program, my employees may go to one of those companies. </a:t>
            </a:r>
            <a:r>
              <a:rPr lang="en-US" i="1" dirty="0">
                <a:solidFill>
                  <a:srgbClr val="C00000"/>
                </a:solidFill>
                <a:latin typeface="Cambria" panose="02040503050406030204" pitchFamily="18" charset="0"/>
                <a:ea typeface="Cambria" panose="02040503050406030204" pitchFamily="18" charset="0"/>
              </a:rPr>
              <a:t>NOT TRUE</a:t>
            </a:r>
            <a:endParaRPr lang="en-US" sz="3300" dirty="0">
              <a:solidFill>
                <a:schemeClr val="accent5">
                  <a:lumMod val="75000"/>
                </a:schemeClr>
              </a:solidFill>
              <a:latin typeface="Cambria" panose="02040503050406030204" pitchFamily="18" charset="0"/>
              <a:ea typeface="Cambria" panose="02040503050406030204" pitchFamily="18" charset="0"/>
            </a:endParaRPr>
          </a:p>
          <a:p>
            <a:pPr marL="0" indent="0">
              <a:buNone/>
            </a:pPr>
            <a:endParaRPr lang="en-US" dirty="0"/>
          </a:p>
          <a:p>
            <a:r>
              <a:rPr lang="en-US" dirty="0"/>
              <a:t>Multiple studies have shown that apprentices are more loyal. Approximately, 91 percent of workers who complete a Registered Apprenticeship Program remain employed with the company. This investment leads to higher productivity, lower turnover, and less recruitment costs.</a:t>
            </a:r>
          </a:p>
          <a:p>
            <a:r>
              <a:rPr lang="en-US" dirty="0"/>
              <a:t>The risk of doing nothing is a far greater risk than possibly losing skilled workers to other companies. Building a larger pool of skilled workers is advantageous for all employers.</a:t>
            </a:r>
          </a:p>
          <a:p>
            <a:r>
              <a:rPr lang="en-US" dirty="0"/>
              <a:t>Employers who pay for the related training are eligible for the Illinois Apprenticeship Education Tax Credit. </a:t>
            </a:r>
          </a:p>
          <a:p>
            <a:r>
              <a:rPr lang="en-US" dirty="0"/>
              <a:t>Other resources may be available to pay for the related training and part of the OJL.</a:t>
            </a:r>
          </a:p>
          <a:p>
            <a:pPr marL="0" indent="0">
              <a:buNone/>
            </a:pPr>
            <a:endParaRPr lang="en-US" dirty="0"/>
          </a:p>
        </p:txBody>
      </p:sp>
    </p:spTree>
    <p:extLst>
      <p:ext uri="{BB962C8B-B14F-4D97-AF65-F5344CB8AC3E}">
        <p14:creationId xmlns:p14="http://schemas.microsoft.com/office/powerpoint/2010/main" val="34375091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830997"/>
          </a:xfrm>
          <a:prstGeom prst="rect">
            <a:avLst/>
          </a:prstGeom>
          <a:solidFill>
            <a:schemeClr val="accent5">
              <a:lumMod val="75000"/>
            </a:schemeClr>
          </a:solidFill>
        </p:spPr>
        <p:txBody>
          <a:bodyPr wrap="square" rtlCol="0">
            <a:spAutoFit/>
          </a:bodyPr>
          <a:lstStyle/>
          <a:p>
            <a:r>
              <a:rPr lang="en-US" sz="4800" b="1" dirty="0">
                <a:solidFill>
                  <a:schemeClr val="bg1"/>
                </a:solidFill>
                <a:latin typeface="Arial" panose="020B0604020202020204" pitchFamily="34" charset="0"/>
                <a:cs typeface="Arial" panose="020B0604020202020204" pitchFamily="34" charset="0"/>
              </a:rPr>
              <a:t>Apprenticeship Myth Busters</a:t>
            </a:r>
          </a:p>
        </p:txBody>
      </p:sp>
      <p:sp>
        <p:nvSpPr>
          <p:cNvPr id="5" name="Content Placeholder 4"/>
          <p:cNvSpPr>
            <a:spLocks noGrp="1"/>
          </p:cNvSpPr>
          <p:nvPr>
            <p:ph idx="1"/>
          </p:nvPr>
        </p:nvSpPr>
        <p:spPr>
          <a:xfrm>
            <a:off x="170935" y="1385888"/>
            <a:ext cx="11850130" cy="5319712"/>
          </a:xfrm>
        </p:spPr>
        <p:txBody>
          <a:bodyPr>
            <a:normAutofit/>
          </a:bodyPr>
          <a:lstStyle/>
          <a:p>
            <a:pPr marL="0" indent="0">
              <a:buNone/>
            </a:pPr>
            <a:r>
              <a:rPr lang="en-US" sz="3300" dirty="0">
                <a:solidFill>
                  <a:schemeClr val="accent5">
                    <a:lumMod val="75000"/>
                  </a:schemeClr>
                </a:solidFill>
                <a:latin typeface="Cambria" panose="02040503050406030204" pitchFamily="18" charset="0"/>
                <a:ea typeface="Cambria" panose="02040503050406030204" pitchFamily="18" charset="0"/>
              </a:rPr>
              <a:t>Myth: Becoming an apprentice means choosing between work and college. </a:t>
            </a:r>
            <a:r>
              <a:rPr lang="en-US" i="1" dirty="0">
                <a:solidFill>
                  <a:srgbClr val="C00000"/>
                </a:solidFill>
                <a:latin typeface="Cambria" panose="02040503050406030204" pitchFamily="18" charset="0"/>
                <a:ea typeface="Cambria" panose="02040503050406030204" pitchFamily="18" charset="0"/>
              </a:rPr>
              <a:t>NOT TRUE</a:t>
            </a:r>
            <a:endParaRPr lang="en-US" sz="3300" dirty="0">
              <a:solidFill>
                <a:schemeClr val="accent5">
                  <a:lumMod val="75000"/>
                </a:schemeClr>
              </a:solidFill>
              <a:latin typeface="Cambria" panose="02040503050406030204" pitchFamily="18" charset="0"/>
              <a:ea typeface="Cambria" panose="02040503050406030204" pitchFamily="18" charset="0"/>
            </a:endParaRPr>
          </a:p>
          <a:p>
            <a:pPr marL="0" indent="0">
              <a:buNone/>
            </a:pPr>
            <a:endParaRPr lang="en-US" dirty="0"/>
          </a:p>
          <a:p>
            <a:r>
              <a:rPr lang="en-US" dirty="0"/>
              <a:t>Many apprentices earn two-year associates degrees during their apprenticeships and go on to earn four-year degrees (often free of debt).</a:t>
            </a:r>
          </a:p>
          <a:p>
            <a:pPr marL="0" indent="0">
              <a:buNone/>
            </a:pPr>
            <a:endParaRPr lang="en-US" dirty="0"/>
          </a:p>
        </p:txBody>
      </p:sp>
    </p:spTree>
    <p:extLst>
      <p:ext uri="{BB962C8B-B14F-4D97-AF65-F5344CB8AC3E}">
        <p14:creationId xmlns:p14="http://schemas.microsoft.com/office/powerpoint/2010/main" val="2739364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3F0863-CD95-4BEB-AC9B-B899DD660543}"/>
              </a:ext>
            </a:extLst>
          </p:cNvPr>
          <p:cNvSpPr>
            <a:spLocks noGrp="1"/>
          </p:cNvSpPr>
          <p:nvPr>
            <p:ph idx="1"/>
          </p:nvPr>
        </p:nvSpPr>
        <p:spPr>
          <a:xfrm>
            <a:off x="368968" y="1219200"/>
            <a:ext cx="10984832" cy="5213683"/>
          </a:xfrm>
        </p:spPr>
        <p:txBody>
          <a:bodyPr>
            <a:normAutofit fontScale="92500" lnSpcReduction="20000"/>
          </a:bodyPr>
          <a:lstStyle/>
          <a:p>
            <a:pPr>
              <a:lnSpc>
                <a:spcPct val="150000"/>
              </a:lnSpc>
            </a:pPr>
            <a:r>
              <a:rPr lang="en-US" sz="4000" dirty="0"/>
              <a:t>IWIB Apprenticeship Committee and Work Groups</a:t>
            </a:r>
          </a:p>
          <a:p>
            <a:pPr>
              <a:lnSpc>
                <a:spcPct val="150000"/>
              </a:lnSpc>
            </a:pPr>
            <a:r>
              <a:rPr lang="en-US" sz="4000" dirty="0"/>
              <a:t>What is Apprenticeship?</a:t>
            </a:r>
          </a:p>
          <a:p>
            <a:pPr>
              <a:lnSpc>
                <a:spcPct val="150000"/>
              </a:lnSpc>
            </a:pPr>
            <a:r>
              <a:rPr lang="en-US" sz="4000" dirty="0"/>
              <a:t>Intermediary and Navigator Framework</a:t>
            </a:r>
          </a:p>
          <a:p>
            <a:pPr>
              <a:lnSpc>
                <a:spcPct val="150000"/>
              </a:lnSpc>
            </a:pPr>
            <a:r>
              <a:rPr lang="en-US" sz="4000" dirty="0"/>
              <a:t>Myths about Apprenticeship</a:t>
            </a:r>
          </a:p>
          <a:p>
            <a:pPr>
              <a:lnSpc>
                <a:spcPct val="150000"/>
              </a:lnSpc>
            </a:pPr>
            <a:r>
              <a:rPr lang="en-US" sz="4000" dirty="0"/>
              <a:t>How to find resources on ApprenticeshipIllinois.com</a:t>
            </a:r>
          </a:p>
          <a:p>
            <a:pPr>
              <a:lnSpc>
                <a:spcPct val="150000"/>
              </a:lnSpc>
            </a:pPr>
            <a:r>
              <a:rPr lang="en-US" sz="4000" dirty="0"/>
              <a:t>Time for Questions</a:t>
            </a:r>
          </a:p>
          <a:p>
            <a:endParaRPr lang="en-US" dirty="0"/>
          </a:p>
        </p:txBody>
      </p:sp>
      <p:sp>
        <p:nvSpPr>
          <p:cNvPr id="6" name="TextBox 5">
            <a:extLst>
              <a:ext uri="{FF2B5EF4-FFF2-40B4-BE49-F238E27FC236}">
                <a16:creationId xmlns:a16="http://schemas.microsoft.com/office/drawing/2014/main" id="{E23C5962-5345-4B3C-90F6-F234A46A2E5E}"/>
              </a:ext>
            </a:extLst>
          </p:cNvPr>
          <p:cNvSpPr txBox="1"/>
          <p:nvPr/>
        </p:nvSpPr>
        <p:spPr>
          <a:xfrm>
            <a:off x="0" y="0"/>
            <a:ext cx="12192000" cy="830997"/>
          </a:xfrm>
          <a:prstGeom prst="rect">
            <a:avLst/>
          </a:prstGeom>
          <a:solidFill>
            <a:schemeClr val="accent5">
              <a:lumMod val="75000"/>
            </a:schemeClr>
          </a:solidFill>
        </p:spPr>
        <p:txBody>
          <a:bodyPr wrap="square" rtlCol="0">
            <a:spAutoFit/>
          </a:bodyPr>
          <a:lstStyle/>
          <a:p>
            <a:r>
              <a:rPr lang="en-US" sz="4800" b="1" dirty="0">
                <a:solidFill>
                  <a:schemeClr val="bg1"/>
                </a:solidFill>
                <a:latin typeface="Arial" panose="020B0604020202020204" pitchFamily="34" charset="0"/>
                <a:cs typeface="Arial" panose="020B0604020202020204" pitchFamily="34" charset="0"/>
              </a:rPr>
              <a:t>What are we going to cover today?</a:t>
            </a:r>
          </a:p>
        </p:txBody>
      </p:sp>
    </p:spTree>
    <p:extLst>
      <p:ext uri="{BB962C8B-B14F-4D97-AF65-F5344CB8AC3E}">
        <p14:creationId xmlns:p14="http://schemas.microsoft.com/office/powerpoint/2010/main" val="25734185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830997"/>
          </a:xfrm>
          <a:prstGeom prst="rect">
            <a:avLst/>
          </a:prstGeom>
          <a:solidFill>
            <a:schemeClr val="accent5">
              <a:lumMod val="75000"/>
            </a:schemeClr>
          </a:solidFill>
        </p:spPr>
        <p:txBody>
          <a:bodyPr wrap="square" rtlCol="0">
            <a:spAutoFit/>
          </a:bodyPr>
          <a:lstStyle/>
          <a:p>
            <a:r>
              <a:rPr lang="en-US" sz="4800" b="1" dirty="0">
                <a:solidFill>
                  <a:schemeClr val="bg1"/>
                </a:solidFill>
                <a:latin typeface="Arial" panose="020B0604020202020204" pitchFamily="34" charset="0"/>
                <a:cs typeface="Arial" panose="020B0604020202020204" pitchFamily="34" charset="0"/>
              </a:rPr>
              <a:t>Apprenticeship Myth Busters </a:t>
            </a:r>
          </a:p>
        </p:txBody>
      </p:sp>
      <p:sp>
        <p:nvSpPr>
          <p:cNvPr id="5" name="Content Placeholder 4"/>
          <p:cNvSpPr>
            <a:spLocks noGrp="1"/>
          </p:cNvSpPr>
          <p:nvPr>
            <p:ph idx="1"/>
          </p:nvPr>
        </p:nvSpPr>
        <p:spPr>
          <a:xfrm>
            <a:off x="170935" y="1371600"/>
            <a:ext cx="11850130" cy="5334000"/>
          </a:xfrm>
        </p:spPr>
        <p:txBody>
          <a:bodyPr>
            <a:normAutofit/>
          </a:bodyPr>
          <a:lstStyle/>
          <a:p>
            <a:pPr marL="0" indent="0">
              <a:buNone/>
            </a:pPr>
            <a:r>
              <a:rPr lang="en-US" sz="3300" dirty="0">
                <a:solidFill>
                  <a:schemeClr val="accent5">
                    <a:lumMod val="75000"/>
                  </a:schemeClr>
                </a:solidFill>
                <a:latin typeface="Cambria" panose="02040503050406030204" pitchFamily="18" charset="0"/>
                <a:ea typeface="Cambria" panose="02040503050406030204" pitchFamily="18" charset="0"/>
              </a:rPr>
              <a:t>Myth: Apprenticeship programs aren’t worth the investment. </a:t>
            </a:r>
          </a:p>
          <a:p>
            <a:pPr marL="0" indent="0">
              <a:buNone/>
            </a:pPr>
            <a:r>
              <a:rPr lang="en-US" i="1" dirty="0">
                <a:solidFill>
                  <a:srgbClr val="C00000"/>
                </a:solidFill>
                <a:latin typeface="Cambria" panose="02040503050406030204" pitchFamily="18" charset="0"/>
                <a:ea typeface="Cambria" panose="02040503050406030204" pitchFamily="18" charset="0"/>
              </a:rPr>
              <a:t>NOT TRUE</a:t>
            </a:r>
            <a:endParaRPr lang="en-US" sz="3300" dirty="0">
              <a:solidFill>
                <a:schemeClr val="accent5">
                  <a:lumMod val="75000"/>
                </a:schemeClr>
              </a:solidFill>
              <a:latin typeface="Cambria" panose="02040503050406030204" pitchFamily="18" charset="0"/>
              <a:ea typeface="Cambria" panose="02040503050406030204" pitchFamily="18" charset="0"/>
            </a:endParaRPr>
          </a:p>
          <a:p>
            <a:pPr marL="0" indent="0">
              <a:buNone/>
            </a:pPr>
            <a:endParaRPr lang="en-US" dirty="0"/>
          </a:p>
          <a:p>
            <a:pPr marL="0" indent="0">
              <a:buNone/>
            </a:pPr>
            <a:r>
              <a:rPr lang="en-US" dirty="0"/>
              <a:t>There’s a perception among managers that taking on an apprentice will burden senior-level employees who will spend time on coaching rather than other tasks.</a:t>
            </a:r>
          </a:p>
          <a:p>
            <a:r>
              <a:rPr lang="en-US" dirty="0"/>
              <a:t>However, pairing entry-level apprentices with senior-level employees actually increases job satisfaction for senior team members, which could spell better long-term retention. After all, mentoring helps them feel invested in the company’s future. It also results in a smoother transition for apprentices and can significantly reduce onboarding time. </a:t>
            </a:r>
          </a:p>
          <a:p>
            <a:pPr marL="0" indent="0">
              <a:buNone/>
            </a:pPr>
            <a:endParaRPr lang="en-US" dirty="0"/>
          </a:p>
        </p:txBody>
      </p:sp>
    </p:spTree>
    <p:extLst>
      <p:ext uri="{BB962C8B-B14F-4D97-AF65-F5344CB8AC3E}">
        <p14:creationId xmlns:p14="http://schemas.microsoft.com/office/powerpoint/2010/main" val="35792925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830997"/>
          </a:xfrm>
          <a:prstGeom prst="rect">
            <a:avLst/>
          </a:prstGeom>
          <a:solidFill>
            <a:schemeClr val="accent5">
              <a:lumMod val="75000"/>
            </a:schemeClr>
          </a:solidFill>
        </p:spPr>
        <p:txBody>
          <a:bodyPr wrap="square" rtlCol="0">
            <a:spAutoFit/>
          </a:bodyPr>
          <a:lstStyle/>
          <a:p>
            <a:r>
              <a:rPr lang="en-US" sz="4800" b="1" dirty="0">
                <a:solidFill>
                  <a:schemeClr val="bg1"/>
                </a:solidFill>
                <a:latin typeface="Arial" panose="020B0604020202020204" pitchFamily="34" charset="0"/>
                <a:cs typeface="Arial" panose="020B0604020202020204" pitchFamily="34" charset="0"/>
              </a:rPr>
              <a:t>Apprenticeship Myth Busters</a:t>
            </a:r>
          </a:p>
        </p:txBody>
      </p:sp>
      <p:sp>
        <p:nvSpPr>
          <p:cNvPr id="5" name="Content Placeholder 4"/>
          <p:cNvSpPr>
            <a:spLocks noGrp="1"/>
          </p:cNvSpPr>
          <p:nvPr>
            <p:ph idx="1"/>
          </p:nvPr>
        </p:nvSpPr>
        <p:spPr>
          <a:xfrm>
            <a:off x="170935" y="1114425"/>
            <a:ext cx="11850130" cy="5591175"/>
          </a:xfrm>
        </p:spPr>
        <p:txBody>
          <a:bodyPr>
            <a:normAutofit/>
          </a:bodyPr>
          <a:lstStyle/>
          <a:p>
            <a:pPr marL="0" indent="0">
              <a:buNone/>
            </a:pPr>
            <a:r>
              <a:rPr lang="en-US" sz="3300" dirty="0">
                <a:solidFill>
                  <a:schemeClr val="accent5">
                    <a:lumMod val="75000"/>
                  </a:schemeClr>
                </a:solidFill>
                <a:latin typeface="Cambria" panose="02040503050406030204" pitchFamily="18" charset="0"/>
                <a:ea typeface="Cambria" panose="02040503050406030204" pitchFamily="18" charset="0"/>
              </a:rPr>
              <a:t>Myth: Designing an effective apprenticeship program requires too much legwork.  </a:t>
            </a:r>
          </a:p>
          <a:p>
            <a:pPr marL="0" indent="0">
              <a:buNone/>
            </a:pPr>
            <a:r>
              <a:rPr lang="en-US" i="1" dirty="0">
                <a:solidFill>
                  <a:srgbClr val="C00000"/>
                </a:solidFill>
                <a:latin typeface="Cambria" panose="02040503050406030204" pitchFamily="18" charset="0"/>
                <a:ea typeface="Cambria" panose="02040503050406030204" pitchFamily="18" charset="0"/>
              </a:rPr>
              <a:t>NOT TRUE</a:t>
            </a:r>
            <a:endParaRPr lang="en-US" sz="3300" dirty="0">
              <a:solidFill>
                <a:schemeClr val="accent5">
                  <a:lumMod val="75000"/>
                </a:schemeClr>
              </a:solidFill>
              <a:latin typeface="Cambria" panose="02040503050406030204" pitchFamily="18" charset="0"/>
              <a:ea typeface="Cambria" panose="02040503050406030204" pitchFamily="18" charset="0"/>
            </a:endParaRPr>
          </a:p>
          <a:p>
            <a:pPr marL="0" indent="0">
              <a:buNone/>
            </a:pPr>
            <a:endParaRPr lang="en-US" dirty="0"/>
          </a:p>
          <a:p>
            <a:r>
              <a:rPr lang="en-US" dirty="0"/>
              <a:t>Businesses aren’t alone — Navigators and Intermediaries play a key role in supporting employers during the design process. Some programs are already designed, and employers can build on or use what is already in place. The navigators and intermediaries can help businesses through the registration process, making sure they take advantage of tax credits, and other financial incentives.</a:t>
            </a:r>
          </a:p>
          <a:p>
            <a:r>
              <a:rPr lang="en-US" dirty="0"/>
              <a:t>Companies can start by checking out the existing infrastructure. Visit </a:t>
            </a:r>
            <a:r>
              <a:rPr lang="en-US" dirty="0">
                <a:hlinkClick r:id="rId3"/>
              </a:rPr>
              <a:t>www.ApprenticeshipIllinois.com</a:t>
            </a:r>
            <a:r>
              <a:rPr lang="en-US" dirty="0"/>
              <a:t> </a:t>
            </a:r>
          </a:p>
          <a:p>
            <a:pPr marL="0" indent="0">
              <a:buNone/>
            </a:pPr>
            <a:endParaRPr lang="en-US" dirty="0"/>
          </a:p>
        </p:txBody>
      </p:sp>
    </p:spTree>
    <p:extLst>
      <p:ext uri="{BB962C8B-B14F-4D97-AF65-F5344CB8AC3E}">
        <p14:creationId xmlns:p14="http://schemas.microsoft.com/office/powerpoint/2010/main" val="1815118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830997"/>
          </a:xfrm>
          <a:prstGeom prst="rect">
            <a:avLst/>
          </a:prstGeom>
          <a:solidFill>
            <a:schemeClr val="accent5">
              <a:lumMod val="75000"/>
            </a:schemeClr>
          </a:solidFill>
        </p:spPr>
        <p:txBody>
          <a:bodyPr wrap="square" rtlCol="0">
            <a:spAutoFit/>
          </a:bodyPr>
          <a:lstStyle/>
          <a:p>
            <a:r>
              <a:rPr lang="en-US" sz="4800" b="1" dirty="0">
                <a:solidFill>
                  <a:schemeClr val="bg1"/>
                </a:solidFill>
                <a:latin typeface="Arial" panose="020B0604020202020204" pitchFamily="34" charset="0"/>
                <a:cs typeface="Arial" panose="020B0604020202020204" pitchFamily="34" charset="0"/>
              </a:rPr>
              <a:t>Apprenticeship Myth Busters</a:t>
            </a:r>
          </a:p>
        </p:txBody>
      </p:sp>
      <p:sp>
        <p:nvSpPr>
          <p:cNvPr id="5" name="Content Placeholder 4"/>
          <p:cNvSpPr>
            <a:spLocks noGrp="1"/>
          </p:cNvSpPr>
          <p:nvPr>
            <p:ph idx="1"/>
          </p:nvPr>
        </p:nvSpPr>
        <p:spPr>
          <a:xfrm>
            <a:off x="170935" y="1028700"/>
            <a:ext cx="11850130" cy="5676900"/>
          </a:xfrm>
        </p:spPr>
        <p:txBody>
          <a:bodyPr>
            <a:normAutofit/>
          </a:bodyPr>
          <a:lstStyle/>
          <a:p>
            <a:pPr marL="0" indent="0">
              <a:buNone/>
            </a:pPr>
            <a:r>
              <a:rPr lang="en-US" sz="3300" dirty="0">
                <a:solidFill>
                  <a:schemeClr val="accent5">
                    <a:lumMod val="75000"/>
                  </a:schemeClr>
                </a:solidFill>
                <a:latin typeface="Cambria" panose="02040503050406030204" pitchFamily="18" charset="0"/>
                <a:ea typeface="Cambria" panose="02040503050406030204" pitchFamily="18" charset="0"/>
              </a:rPr>
              <a:t>Myth: Stellar apprentices are few and far between. </a:t>
            </a:r>
          </a:p>
          <a:p>
            <a:pPr marL="0" indent="0">
              <a:buNone/>
            </a:pPr>
            <a:r>
              <a:rPr lang="en-US" i="1" dirty="0">
                <a:solidFill>
                  <a:srgbClr val="C00000"/>
                </a:solidFill>
                <a:latin typeface="Cambria" panose="02040503050406030204" pitchFamily="18" charset="0"/>
                <a:ea typeface="Cambria" panose="02040503050406030204" pitchFamily="18" charset="0"/>
              </a:rPr>
              <a:t>NOT TRUE</a:t>
            </a:r>
            <a:endParaRPr lang="en-US" sz="3300" dirty="0">
              <a:solidFill>
                <a:schemeClr val="accent5">
                  <a:lumMod val="75000"/>
                </a:schemeClr>
              </a:solidFill>
              <a:latin typeface="Cambria" panose="02040503050406030204" pitchFamily="18" charset="0"/>
              <a:ea typeface="Cambria" panose="02040503050406030204" pitchFamily="18" charset="0"/>
            </a:endParaRPr>
          </a:p>
          <a:p>
            <a:pPr marL="0" indent="0">
              <a:buNone/>
            </a:pPr>
            <a:endParaRPr lang="en-US" dirty="0"/>
          </a:p>
          <a:p>
            <a:r>
              <a:rPr lang="en-US" dirty="0"/>
              <a:t>Employers might not know where to find quality apprentices who have the drive to succeed and want skills-based learning opportunities. Because many companies hire based on older or outdated practices, this is especially true in industries such as tech, where many workers are self-taught or don’t have typical résumés. Fortunately, great apprentices aren’t difficult to find. For starters, intermediaries can assist companies in the search and hiring process. Beyond that, local workforce areas can support efforts in finding candidates, as well as supplemental funding for the training.</a:t>
            </a:r>
          </a:p>
        </p:txBody>
      </p:sp>
    </p:spTree>
    <p:extLst>
      <p:ext uri="{BB962C8B-B14F-4D97-AF65-F5344CB8AC3E}">
        <p14:creationId xmlns:p14="http://schemas.microsoft.com/office/powerpoint/2010/main" val="36656591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830997"/>
          </a:xfrm>
          <a:prstGeom prst="rect">
            <a:avLst/>
          </a:prstGeom>
          <a:solidFill>
            <a:schemeClr val="accent5">
              <a:lumMod val="75000"/>
            </a:schemeClr>
          </a:solidFill>
        </p:spPr>
        <p:txBody>
          <a:bodyPr wrap="square" rtlCol="0">
            <a:spAutoFit/>
          </a:bodyPr>
          <a:lstStyle/>
          <a:p>
            <a:r>
              <a:rPr lang="en-US" sz="4800" b="1" dirty="0">
                <a:solidFill>
                  <a:schemeClr val="bg1"/>
                </a:solidFill>
                <a:latin typeface="Arial" panose="020B0604020202020204" pitchFamily="34" charset="0"/>
                <a:cs typeface="Arial" panose="020B0604020202020204" pitchFamily="34" charset="0"/>
              </a:rPr>
              <a:t>Apprenticeship Illinois Resources</a:t>
            </a:r>
          </a:p>
        </p:txBody>
      </p:sp>
      <p:pic>
        <p:nvPicPr>
          <p:cNvPr id="10" name="Picture 9"/>
          <p:cNvPicPr>
            <a:picLocks noChangeAspect="1"/>
          </p:cNvPicPr>
          <p:nvPr/>
        </p:nvPicPr>
        <p:blipFill>
          <a:blip r:embed="rId3"/>
          <a:stretch>
            <a:fillRect/>
          </a:stretch>
        </p:blipFill>
        <p:spPr>
          <a:xfrm>
            <a:off x="2158168" y="1643063"/>
            <a:ext cx="9500432" cy="4840697"/>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111" y="1171576"/>
            <a:ext cx="2885590" cy="1345407"/>
          </a:xfrm>
          <a:prstGeom prst="rect">
            <a:avLst/>
          </a:prstGeom>
        </p:spPr>
      </p:pic>
    </p:spTree>
    <p:extLst>
      <p:ext uri="{BB962C8B-B14F-4D97-AF65-F5344CB8AC3E}">
        <p14:creationId xmlns:p14="http://schemas.microsoft.com/office/powerpoint/2010/main" val="37749360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4880" y="395721"/>
            <a:ext cx="5302239" cy="2472170"/>
          </a:xfrm>
          <a:prstGeom prst="rect">
            <a:avLst/>
          </a:prstGeom>
        </p:spPr>
      </p:pic>
      <p:sp>
        <p:nvSpPr>
          <p:cNvPr id="5" name="Content Placeholder 4"/>
          <p:cNvSpPr>
            <a:spLocks noGrp="1"/>
          </p:cNvSpPr>
          <p:nvPr>
            <p:ph idx="1"/>
          </p:nvPr>
        </p:nvSpPr>
        <p:spPr>
          <a:xfrm>
            <a:off x="838200" y="3422073"/>
            <a:ext cx="10515600" cy="2754890"/>
          </a:xfrm>
        </p:spPr>
        <p:txBody>
          <a:bodyPr>
            <a:normAutofit/>
          </a:bodyPr>
          <a:lstStyle/>
          <a:p>
            <a:pPr marL="0" indent="0" algn="ctr">
              <a:buNone/>
            </a:pPr>
            <a:r>
              <a:rPr lang="en-US" sz="5400" b="1" dirty="0">
                <a:latin typeface="Times New Roman" panose="02020603050405020304" pitchFamily="18" charset="0"/>
                <a:cs typeface="Times New Roman" panose="02020603050405020304" pitchFamily="18" charset="0"/>
              </a:rPr>
              <a:t>Questions?</a:t>
            </a:r>
          </a:p>
        </p:txBody>
      </p:sp>
    </p:spTree>
    <p:extLst>
      <p:ext uri="{BB962C8B-B14F-4D97-AF65-F5344CB8AC3E}">
        <p14:creationId xmlns:p14="http://schemas.microsoft.com/office/powerpoint/2010/main" val="2790880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earing a suit and tie&#10;&#10;Description automatically generated">
            <a:extLst>
              <a:ext uri="{FF2B5EF4-FFF2-40B4-BE49-F238E27FC236}">
                <a16:creationId xmlns:a16="http://schemas.microsoft.com/office/drawing/2014/main" id="{27A0F844-8B2B-47D9-A5F6-80094769E3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42" y="3730632"/>
            <a:ext cx="2015131" cy="2015131"/>
          </a:xfrm>
          <a:prstGeom prst="rect">
            <a:avLst/>
          </a:prstGeom>
        </p:spPr>
      </p:pic>
      <p:pic>
        <p:nvPicPr>
          <p:cNvPr id="7" name="Picture 6" descr="A person wearing a suit and tie&#10;&#10;Description automatically generated">
            <a:extLst>
              <a:ext uri="{FF2B5EF4-FFF2-40B4-BE49-F238E27FC236}">
                <a16:creationId xmlns:a16="http://schemas.microsoft.com/office/drawing/2014/main" id="{A8C58026-1E5F-4B9A-A9E3-10226F607EF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303" t="-196" r="5280"/>
          <a:stretch/>
        </p:blipFill>
        <p:spPr>
          <a:xfrm>
            <a:off x="7665500" y="3671859"/>
            <a:ext cx="2183282" cy="2468292"/>
          </a:xfrm>
          <a:prstGeom prst="rect">
            <a:avLst/>
          </a:prstGeom>
        </p:spPr>
      </p:pic>
      <p:pic>
        <p:nvPicPr>
          <p:cNvPr id="1028" name="Picture 4" descr="Our Team | Young Invincibles">
            <a:extLst>
              <a:ext uri="{FF2B5EF4-FFF2-40B4-BE49-F238E27FC236}">
                <a16:creationId xmlns:a16="http://schemas.microsoft.com/office/drawing/2014/main" id="{37476A05-DBAA-4F23-8D00-221FBC1DA9E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931563" y="963591"/>
            <a:ext cx="2311025" cy="23110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person smiling for the camera&#10;&#10;Description automatically generated">
            <a:extLst>
              <a:ext uri="{FF2B5EF4-FFF2-40B4-BE49-F238E27FC236}">
                <a16:creationId xmlns:a16="http://schemas.microsoft.com/office/drawing/2014/main" id="{5C396230-9159-4116-AAA8-ECAAFD688D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1054" y="979875"/>
            <a:ext cx="1742093" cy="2326333"/>
          </a:xfrm>
          <a:prstGeom prst="rect">
            <a:avLst/>
          </a:prstGeom>
        </p:spPr>
      </p:pic>
      <p:pic>
        <p:nvPicPr>
          <p:cNvPr id="1026" name="Picture 2" descr="Manny Rodriguez - Revolution Workshop - Handcrafted Woodwork">
            <a:extLst>
              <a:ext uri="{FF2B5EF4-FFF2-40B4-BE49-F238E27FC236}">
                <a16:creationId xmlns:a16="http://schemas.microsoft.com/office/drawing/2014/main" id="{C0B100FD-4EA4-4B52-8BF3-FD3B6362DEB0}"/>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188622" y="3671859"/>
            <a:ext cx="1720757" cy="2585838"/>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86A1FFE0-2F02-47B2-988E-97377418882E}"/>
              </a:ext>
            </a:extLst>
          </p:cNvPr>
          <p:cNvSpPr/>
          <p:nvPr/>
        </p:nvSpPr>
        <p:spPr>
          <a:xfrm>
            <a:off x="10161982" y="1028820"/>
            <a:ext cx="2328024" cy="1938992"/>
          </a:xfrm>
          <a:prstGeom prst="rect">
            <a:avLst/>
          </a:prstGeom>
        </p:spPr>
        <p:txBody>
          <a:bodyPr wrap="square">
            <a:spAutoFit/>
          </a:bodyPr>
          <a:lstStyle/>
          <a:p>
            <a:pPr fontAlgn="base"/>
            <a:r>
              <a:rPr lang="en-US" sz="2000" b="1" dirty="0"/>
              <a:t>Jennifer Foil </a:t>
            </a:r>
            <a:r>
              <a:rPr lang="en-US" sz="2000" dirty="0"/>
              <a:t>Northern Illinois University</a:t>
            </a:r>
          </a:p>
          <a:p>
            <a:pPr fontAlgn="base"/>
            <a:r>
              <a:rPr lang="en-US" sz="2000" dirty="0"/>
              <a:t>Center for Governmental Studies</a:t>
            </a:r>
          </a:p>
        </p:txBody>
      </p:sp>
      <p:sp>
        <p:nvSpPr>
          <p:cNvPr id="17" name="Rectangle 16">
            <a:extLst>
              <a:ext uri="{FF2B5EF4-FFF2-40B4-BE49-F238E27FC236}">
                <a16:creationId xmlns:a16="http://schemas.microsoft.com/office/drawing/2014/main" id="{ECA34747-2DA6-4831-B6C5-8163E5744C97}"/>
              </a:ext>
            </a:extLst>
          </p:cNvPr>
          <p:cNvSpPr/>
          <p:nvPr/>
        </p:nvSpPr>
        <p:spPr>
          <a:xfrm>
            <a:off x="2068853" y="1085068"/>
            <a:ext cx="1742093" cy="2246769"/>
          </a:xfrm>
          <a:prstGeom prst="rect">
            <a:avLst/>
          </a:prstGeom>
        </p:spPr>
        <p:txBody>
          <a:bodyPr wrap="square">
            <a:spAutoFit/>
          </a:bodyPr>
          <a:lstStyle/>
          <a:p>
            <a:pPr fontAlgn="base"/>
            <a:r>
              <a:rPr lang="en-US" sz="2000" b="1" dirty="0"/>
              <a:t>Patrick Campbell</a:t>
            </a:r>
            <a:r>
              <a:rPr lang="en-US" sz="2000" dirty="0"/>
              <a:t>  Illinois Department of Commerce and Economic Opportunity</a:t>
            </a:r>
            <a:endParaRPr lang="en-US" sz="3600" dirty="0"/>
          </a:p>
        </p:txBody>
      </p:sp>
      <p:sp>
        <p:nvSpPr>
          <p:cNvPr id="18" name="Rectangle 17">
            <a:extLst>
              <a:ext uri="{FF2B5EF4-FFF2-40B4-BE49-F238E27FC236}">
                <a16:creationId xmlns:a16="http://schemas.microsoft.com/office/drawing/2014/main" id="{2BB3CE4F-94CD-4C05-A4D1-CC5D033D5FC6}"/>
              </a:ext>
            </a:extLst>
          </p:cNvPr>
          <p:cNvSpPr/>
          <p:nvPr/>
        </p:nvSpPr>
        <p:spPr>
          <a:xfrm>
            <a:off x="5985848" y="3687901"/>
            <a:ext cx="1984062" cy="1938992"/>
          </a:xfrm>
          <a:prstGeom prst="rect">
            <a:avLst/>
          </a:prstGeom>
        </p:spPr>
        <p:txBody>
          <a:bodyPr wrap="square">
            <a:spAutoFit/>
          </a:bodyPr>
          <a:lstStyle/>
          <a:p>
            <a:pPr fontAlgn="base"/>
            <a:r>
              <a:rPr lang="en-US" sz="2000" b="1" dirty="0"/>
              <a:t>Manny Rodriguez</a:t>
            </a:r>
            <a:r>
              <a:rPr lang="en-US" sz="2000" dirty="0"/>
              <a:t> Executive Director, Revolution Workshop</a:t>
            </a:r>
          </a:p>
        </p:txBody>
      </p:sp>
      <p:sp>
        <p:nvSpPr>
          <p:cNvPr id="31" name="TextBox 30">
            <a:extLst>
              <a:ext uri="{FF2B5EF4-FFF2-40B4-BE49-F238E27FC236}">
                <a16:creationId xmlns:a16="http://schemas.microsoft.com/office/drawing/2014/main" id="{1ACD0AFC-4C2E-4EC5-8CC1-3739DE151AD4}"/>
              </a:ext>
            </a:extLst>
          </p:cNvPr>
          <p:cNvSpPr txBox="1"/>
          <p:nvPr/>
        </p:nvSpPr>
        <p:spPr>
          <a:xfrm>
            <a:off x="0" y="0"/>
            <a:ext cx="12192000" cy="830997"/>
          </a:xfrm>
          <a:prstGeom prst="rect">
            <a:avLst/>
          </a:prstGeom>
          <a:solidFill>
            <a:schemeClr val="accent5">
              <a:lumMod val="75000"/>
            </a:schemeClr>
          </a:solidFill>
        </p:spPr>
        <p:txBody>
          <a:bodyPr wrap="square" rtlCol="0">
            <a:spAutoFit/>
          </a:bodyPr>
          <a:lstStyle/>
          <a:p>
            <a:r>
              <a:rPr lang="en-US" sz="4800" b="1" dirty="0">
                <a:solidFill>
                  <a:schemeClr val="bg1"/>
                </a:solidFill>
                <a:latin typeface="Arial" panose="020B0604020202020204" pitchFamily="34" charset="0"/>
                <a:cs typeface="Arial" panose="020B0604020202020204" pitchFamily="34" charset="0"/>
              </a:rPr>
              <a:t>Get to know your presenters</a:t>
            </a:r>
          </a:p>
        </p:txBody>
      </p:sp>
      <p:sp>
        <p:nvSpPr>
          <p:cNvPr id="19" name="Rectangle 18">
            <a:extLst>
              <a:ext uri="{FF2B5EF4-FFF2-40B4-BE49-F238E27FC236}">
                <a16:creationId xmlns:a16="http://schemas.microsoft.com/office/drawing/2014/main" id="{73CD4398-0F0B-47F3-9C77-701F43DCF0CC}"/>
              </a:ext>
            </a:extLst>
          </p:cNvPr>
          <p:cNvSpPr/>
          <p:nvPr/>
        </p:nvSpPr>
        <p:spPr>
          <a:xfrm>
            <a:off x="2108108" y="3687901"/>
            <a:ext cx="2041910" cy="3170099"/>
          </a:xfrm>
          <a:prstGeom prst="rect">
            <a:avLst/>
          </a:prstGeom>
        </p:spPr>
        <p:txBody>
          <a:bodyPr wrap="square">
            <a:spAutoFit/>
          </a:bodyPr>
          <a:lstStyle/>
          <a:p>
            <a:pPr fontAlgn="base"/>
            <a:r>
              <a:rPr lang="en-US" sz="2000" b="1" dirty="0"/>
              <a:t>Jim Nelson</a:t>
            </a:r>
            <a:r>
              <a:rPr lang="en-US" sz="2000" dirty="0"/>
              <a:t>, </a:t>
            </a:r>
          </a:p>
          <a:p>
            <a:pPr fontAlgn="base"/>
            <a:r>
              <a:rPr lang="en-US" sz="2000" dirty="0"/>
              <a:t>Vice President Education &amp; Workforce Policy, Executive Director, Illinois Manufacturers’ Association Education Foundation</a:t>
            </a:r>
          </a:p>
        </p:txBody>
      </p:sp>
      <p:sp>
        <p:nvSpPr>
          <p:cNvPr id="20" name="Rectangle 19">
            <a:extLst>
              <a:ext uri="{FF2B5EF4-FFF2-40B4-BE49-F238E27FC236}">
                <a16:creationId xmlns:a16="http://schemas.microsoft.com/office/drawing/2014/main" id="{1E15D13B-D0BD-4514-A5E8-CEE334E27867}"/>
              </a:ext>
            </a:extLst>
          </p:cNvPr>
          <p:cNvSpPr/>
          <p:nvPr/>
        </p:nvSpPr>
        <p:spPr>
          <a:xfrm>
            <a:off x="9848782" y="3687901"/>
            <a:ext cx="2288476" cy="1938992"/>
          </a:xfrm>
          <a:prstGeom prst="rect">
            <a:avLst/>
          </a:prstGeom>
        </p:spPr>
        <p:txBody>
          <a:bodyPr wrap="square">
            <a:spAutoFit/>
          </a:bodyPr>
          <a:lstStyle/>
          <a:p>
            <a:pPr fontAlgn="base"/>
            <a:r>
              <a:rPr lang="en-US" sz="2000" b="1" dirty="0"/>
              <a:t>Paul Thompson, III </a:t>
            </a:r>
          </a:p>
          <a:p>
            <a:pPr fontAlgn="base"/>
            <a:r>
              <a:rPr lang="en-US" sz="2000" dirty="0"/>
              <a:t>Executive Director,  </a:t>
            </a:r>
          </a:p>
          <a:p>
            <a:pPr fontAlgn="base"/>
            <a:r>
              <a:rPr lang="en-US" sz="2000" dirty="0"/>
              <a:t>Apprenticeship &amp; Workforce Solutions</a:t>
            </a:r>
          </a:p>
          <a:p>
            <a:pPr fontAlgn="base"/>
            <a:r>
              <a:rPr lang="en-US" sz="2000" dirty="0"/>
              <a:t>City Colleges of Chicago</a:t>
            </a:r>
          </a:p>
        </p:txBody>
      </p:sp>
      <p:sp>
        <p:nvSpPr>
          <p:cNvPr id="21" name="Rectangle 20">
            <a:extLst>
              <a:ext uri="{FF2B5EF4-FFF2-40B4-BE49-F238E27FC236}">
                <a16:creationId xmlns:a16="http://schemas.microsoft.com/office/drawing/2014/main" id="{72C311DB-8F37-44CC-AB18-C9F0B3AB4ABD}"/>
              </a:ext>
            </a:extLst>
          </p:cNvPr>
          <p:cNvSpPr/>
          <p:nvPr/>
        </p:nvSpPr>
        <p:spPr>
          <a:xfrm>
            <a:off x="6242588" y="1028820"/>
            <a:ext cx="2313376" cy="1323439"/>
          </a:xfrm>
          <a:prstGeom prst="rect">
            <a:avLst/>
          </a:prstGeom>
        </p:spPr>
        <p:txBody>
          <a:bodyPr wrap="square">
            <a:spAutoFit/>
          </a:bodyPr>
          <a:lstStyle/>
          <a:p>
            <a:pPr fontAlgn="base"/>
            <a:r>
              <a:rPr lang="en-US" sz="2000" b="1" dirty="0"/>
              <a:t>Morgan Diamond</a:t>
            </a:r>
            <a:r>
              <a:rPr lang="en-US" sz="2000" dirty="0"/>
              <a:t> Midwest Program Manager</a:t>
            </a:r>
          </a:p>
          <a:p>
            <a:pPr fontAlgn="base"/>
            <a:r>
              <a:rPr lang="en-US" sz="2000" dirty="0"/>
              <a:t>Young </a:t>
            </a:r>
            <a:r>
              <a:rPr lang="en-US" sz="2000" dirty="0" err="1"/>
              <a:t>Invincibles</a:t>
            </a:r>
            <a:endParaRPr lang="en-US" sz="2000" dirty="0"/>
          </a:p>
        </p:txBody>
      </p:sp>
      <p:pic>
        <p:nvPicPr>
          <p:cNvPr id="23" name="Picture 22" descr="A person wearing glasses and smiling at the camera&#10;&#10;Description automatically generated">
            <a:extLst>
              <a:ext uri="{FF2B5EF4-FFF2-40B4-BE49-F238E27FC236}">
                <a16:creationId xmlns:a16="http://schemas.microsoft.com/office/drawing/2014/main" id="{977E1E6C-A5A7-4465-81EF-9A2F077A8D6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9090" y="963591"/>
            <a:ext cx="1685671" cy="2246769"/>
          </a:xfrm>
          <a:prstGeom prst="rect">
            <a:avLst/>
          </a:prstGeom>
        </p:spPr>
      </p:pic>
    </p:spTree>
    <p:extLst>
      <p:ext uri="{BB962C8B-B14F-4D97-AF65-F5344CB8AC3E}">
        <p14:creationId xmlns:p14="http://schemas.microsoft.com/office/powerpoint/2010/main" val="1407175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830997"/>
          </a:xfrm>
          <a:prstGeom prst="rect">
            <a:avLst/>
          </a:prstGeom>
          <a:solidFill>
            <a:schemeClr val="accent5">
              <a:lumMod val="75000"/>
            </a:schemeClr>
          </a:solidFill>
        </p:spPr>
        <p:txBody>
          <a:bodyPr wrap="square" rtlCol="0">
            <a:spAutoFit/>
          </a:bodyPr>
          <a:lstStyle/>
          <a:p>
            <a:r>
              <a:rPr lang="en-US" sz="4800" b="1" dirty="0">
                <a:solidFill>
                  <a:schemeClr val="bg1"/>
                </a:solidFill>
                <a:latin typeface="Arial" panose="020B0604020202020204" pitchFamily="34" charset="0"/>
                <a:cs typeface="Arial" panose="020B0604020202020204" pitchFamily="34" charset="0"/>
              </a:rPr>
              <a:t>IWIB Apprenticeship Committee</a:t>
            </a:r>
          </a:p>
        </p:txBody>
      </p:sp>
      <p:sp>
        <p:nvSpPr>
          <p:cNvPr id="4" name="Content Placeholder 3"/>
          <p:cNvSpPr>
            <a:spLocks noGrp="1"/>
          </p:cNvSpPr>
          <p:nvPr>
            <p:ph idx="1"/>
          </p:nvPr>
        </p:nvSpPr>
        <p:spPr>
          <a:xfrm>
            <a:off x="210065" y="1149178"/>
            <a:ext cx="11433295" cy="5630313"/>
          </a:xfrm>
        </p:spPr>
        <p:txBody>
          <a:bodyPr>
            <a:normAutofit/>
          </a:bodyPr>
          <a:lstStyle/>
          <a:p>
            <a:pPr fontAlgn="base"/>
            <a:r>
              <a:rPr lang="en-US" sz="2400" dirty="0"/>
              <a:t>Illinois Workforce Innovation Board created a standing Apprenticeship Committee in Spring of 2016</a:t>
            </a:r>
          </a:p>
          <a:p>
            <a:pPr fontAlgn="base"/>
            <a:r>
              <a:rPr lang="en-US" sz="2400" dirty="0"/>
              <a:t>Charge </a:t>
            </a:r>
          </a:p>
          <a:p>
            <a:pPr lvl="1"/>
            <a:r>
              <a:rPr lang="en-US" dirty="0"/>
              <a:t>Fully integrate apprenticeship into state workforce development, education, and economic development strategies and programs;</a:t>
            </a:r>
          </a:p>
          <a:p>
            <a:pPr lvl="1"/>
            <a:r>
              <a:rPr lang="en-US" dirty="0"/>
              <a:t>Support the rapid development of new apprenticeship programs and/or the significant expansion of existing programs;</a:t>
            </a:r>
          </a:p>
          <a:p>
            <a:pPr lvl="1"/>
            <a:r>
              <a:rPr lang="en-US" dirty="0"/>
              <a:t>Support the development and recruitment of a diverse pipeline of apprentices; and</a:t>
            </a:r>
          </a:p>
          <a:p>
            <a:pPr lvl="1"/>
            <a:r>
              <a:rPr lang="en-US" dirty="0"/>
              <a:t>Build state capacity to make it easier for businesses to start apprenticeship programs and for apprentices to access opportunities.</a:t>
            </a:r>
            <a:endParaRPr lang="en-US" sz="1600" dirty="0"/>
          </a:p>
          <a:p>
            <a:pPr fontAlgn="base"/>
            <a:r>
              <a:rPr lang="en-US" sz="2400" dirty="0"/>
              <a:t>Work Groups </a:t>
            </a:r>
          </a:p>
          <a:p>
            <a:pPr lvl="1" fontAlgn="base"/>
            <a:r>
              <a:rPr lang="en-US" dirty="0"/>
              <a:t>Systems and Supports </a:t>
            </a:r>
          </a:p>
          <a:p>
            <a:pPr lvl="1" fontAlgn="base"/>
            <a:r>
              <a:rPr lang="en-US" dirty="0"/>
              <a:t>Marketing and Outreach</a:t>
            </a:r>
          </a:p>
          <a:p>
            <a:pPr lvl="1" fontAlgn="base"/>
            <a:r>
              <a:rPr lang="en-US" dirty="0"/>
              <a:t>Youth and Pre-Apprenticeships</a:t>
            </a:r>
          </a:p>
        </p:txBody>
      </p:sp>
    </p:spTree>
    <p:extLst>
      <p:ext uri="{BB962C8B-B14F-4D97-AF65-F5344CB8AC3E}">
        <p14:creationId xmlns:p14="http://schemas.microsoft.com/office/powerpoint/2010/main" val="4277865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apprenticeship?</a:t>
            </a:r>
          </a:p>
        </p:txBody>
      </p:sp>
      <p:sp>
        <p:nvSpPr>
          <p:cNvPr id="4" name="Slide Number Placeholder 3"/>
          <p:cNvSpPr>
            <a:spLocks noGrp="1"/>
          </p:cNvSpPr>
          <p:nvPr>
            <p:ph type="sldNum" sz="quarter" idx="12"/>
          </p:nvPr>
        </p:nvSpPr>
        <p:spPr/>
        <p:txBody>
          <a:bodyPr/>
          <a:lstStyle/>
          <a:p>
            <a:pPr>
              <a:defRPr/>
            </a:pPr>
            <a:fld id="{53E4B550-26E9-4CBD-BA53-71E26649BB38}" type="slidenum">
              <a:rPr lang="en-US">
                <a:solidFill>
                  <a:prstClr val="white"/>
                </a:solidFill>
              </a:rPr>
              <a:pPr>
                <a:defRPr/>
              </a:pPr>
              <a:t>6</a:t>
            </a:fld>
            <a:endParaRPr lang="en-US" dirty="0">
              <a:solidFill>
                <a:prstClr val="white"/>
              </a:solidFill>
            </a:endParaRPr>
          </a:p>
        </p:txBody>
      </p:sp>
      <p:pic>
        <p:nvPicPr>
          <p:cNvPr id="2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362200" y="5181600"/>
            <a:ext cx="1321042" cy="1321042"/>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3831771" y="5324084"/>
            <a:ext cx="6553200" cy="1107996"/>
          </a:xfrm>
          <a:prstGeom prst="rect">
            <a:avLst/>
          </a:prstGeom>
          <a:noFill/>
        </p:spPr>
        <p:txBody>
          <a:bodyPr wrap="square" rtlCol="0">
            <a:spAutoFit/>
          </a:bodyPr>
          <a:lstStyle/>
          <a:p>
            <a:pPr>
              <a:defRPr/>
            </a:pPr>
            <a:r>
              <a:rPr lang="en-US" sz="2200" b="1" dirty="0">
                <a:solidFill>
                  <a:prstClr val="white"/>
                </a:solidFill>
                <a:latin typeface="Segoe UI" panose="020B0502040204020203" pitchFamily="34" charset="0"/>
                <a:ea typeface="Segoe UI" panose="020B0502040204020203" pitchFamily="34" charset="0"/>
                <a:cs typeface="Segoe UI" panose="020B0502040204020203" pitchFamily="34" charset="0"/>
              </a:rPr>
              <a:t>Registered with the U.S. Department of Labor, Office of Apprenticeship and/or Federally Recognized State Apprenticeship Agencies</a:t>
            </a:r>
          </a:p>
        </p:txBody>
      </p:sp>
      <p:sp>
        <p:nvSpPr>
          <p:cNvPr id="5" name="Rectangle 4"/>
          <p:cNvSpPr/>
          <p:nvPr/>
        </p:nvSpPr>
        <p:spPr>
          <a:xfrm>
            <a:off x="0" y="990599"/>
            <a:ext cx="12180812" cy="5451874"/>
          </a:xfrm>
          <a:prstGeom prst="rect">
            <a:avLst/>
          </a:prstGeom>
          <a:solidFill>
            <a:srgbClr val="415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grpSp>
        <p:nvGrpSpPr>
          <p:cNvPr id="27" name="Group 26"/>
          <p:cNvGrpSpPr/>
          <p:nvPr/>
        </p:nvGrpSpPr>
        <p:grpSpPr>
          <a:xfrm>
            <a:off x="308919" y="1581612"/>
            <a:ext cx="11775989" cy="4214133"/>
            <a:chOff x="-1" y="1675353"/>
            <a:chExt cx="9190961" cy="4214133"/>
          </a:xfrm>
        </p:grpSpPr>
        <p:sp>
          <p:nvSpPr>
            <p:cNvPr id="28" name="TextBox 27"/>
            <p:cNvSpPr txBox="1"/>
            <p:nvPr/>
          </p:nvSpPr>
          <p:spPr>
            <a:xfrm>
              <a:off x="0" y="5181600"/>
              <a:ext cx="9144000" cy="707886"/>
            </a:xfrm>
            <a:prstGeom prst="rect">
              <a:avLst/>
            </a:prstGeom>
            <a:noFill/>
          </p:spPr>
          <p:txBody>
            <a:bodyPr wrap="square" rtlCol="0">
              <a:spAutoFit/>
            </a:bodyPr>
            <a:lstStyle/>
            <a:p>
              <a:pPr algn="ctr">
                <a:defRPr/>
              </a:pPr>
              <a:r>
                <a:rPr lang="en-US" sz="4000" dirty="0">
                  <a:solidFill>
                    <a:prstClr val="white"/>
                  </a:solidFill>
                  <a:latin typeface="Segoe UI" panose="020B0502040204020203" pitchFamily="34" charset="0"/>
                  <a:ea typeface="Segoe UI" panose="020B0502040204020203" pitchFamily="34" charset="0"/>
                  <a:cs typeface="Segoe UI" panose="020B0502040204020203" pitchFamily="34" charset="0"/>
                </a:rPr>
                <a:t>Five Core Components of Apprenticeship</a:t>
              </a:r>
            </a:p>
          </p:txBody>
        </p:sp>
        <p:pic>
          <p:nvPicPr>
            <p:cNvPr id="29"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87264" y="1675353"/>
              <a:ext cx="1426124" cy="1426124"/>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1" y="2986871"/>
              <a:ext cx="1982821" cy="769441"/>
            </a:xfrm>
            <a:prstGeom prst="rect">
              <a:avLst/>
            </a:prstGeom>
            <a:noFill/>
          </p:spPr>
          <p:txBody>
            <a:bodyPr wrap="square" rtlCol="0">
              <a:spAutoFit/>
            </a:bodyPr>
            <a:lstStyle/>
            <a:p>
              <a:pPr algn="ctr">
                <a:defRPr/>
              </a:pPr>
              <a:r>
                <a:rPr lang="en-US" sz="2200" dirty="0">
                  <a:solidFill>
                    <a:prstClr val="white"/>
                  </a:solidFill>
                  <a:latin typeface="Segoe UI" panose="020B0502040204020203" pitchFamily="34" charset="0"/>
                  <a:ea typeface="Segoe UI" panose="020B0502040204020203" pitchFamily="34" charset="0"/>
                  <a:cs typeface="Segoe UI" panose="020B0502040204020203" pitchFamily="34" charset="0"/>
                </a:rPr>
                <a:t>Employer Involvement</a:t>
              </a:r>
            </a:p>
          </p:txBody>
        </p:sp>
        <p:sp>
          <p:nvSpPr>
            <p:cNvPr id="31" name="TextBox 30"/>
            <p:cNvSpPr txBox="1"/>
            <p:nvPr/>
          </p:nvSpPr>
          <p:spPr>
            <a:xfrm>
              <a:off x="1621276" y="2991070"/>
              <a:ext cx="2209800" cy="1107996"/>
            </a:xfrm>
            <a:prstGeom prst="rect">
              <a:avLst/>
            </a:prstGeom>
            <a:noFill/>
          </p:spPr>
          <p:txBody>
            <a:bodyPr wrap="square" rtlCol="0">
              <a:spAutoFit/>
            </a:bodyPr>
            <a:lstStyle/>
            <a:p>
              <a:pPr algn="ctr">
                <a:defRPr/>
              </a:pPr>
              <a:r>
                <a:rPr lang="en-US" sz="2200" dirty="0">
                  <a:solidFill>
                    <a:prstClr val="white"/>
                  </a:solidFill>
                  <a:latin typeface="Segoe UI" panose="020B0502040204020203" pitchFamily="34" charset="0"/>
                  <a:ea typeface="Segoe UI" panose="020B0502040204020203" pitchFamily="34" charset="0"/>
                  <a:cs typeface="Segoe UI" panose="020B0502040204020203" pitchFamily="34" charset="0"/>
                </a:rPr>
                <a:t>Structured </a:t>
              </a:r>
            </a:p>
            <a:p>
              <a:pPr algn="ctr">
                <a:defRPr/>
              </a:pPr>
              <a:r>
                <a:rPr lang="en-US" sz="2200" dirty="0">
                  <a:solidFill>
                    <a:prstClr val="white"/>
                  </a:solidFill>
                  <a:latin typeface="Segoe UI" panose="020B0502040204020203" pitchFamily="34" charset="0"/>
                  <a:ea typeface="Segoe UI" panose="020B0502040204020203" pitchFamily="34" charset="0"/>
                  <a:cs typeface="Segoe UI" panose="020B0502040204020203" pitchFamily="34" charset="0"/>
                </a:rPr>
                <a:t>On-the-Job Learning</a:t>
              </a:r>
            </a:p>
          </p:txBody>
        </p:sp>
        <p:sp>
          <p:nvSpPr>
            <p:cNvPr id="32" name="TextBox 31"/>
            <p:cNvSpPr txBox="1"/>
            <p:nvPr/>
          </p:nvSpPr>
          <p:spPr>
            <a:xfrm>
              <a:off x="3629623" y="3006804"/>
              <a:ext cx="1856464" cy="1107996"/>
            </a:xfrm>
            <a:prstGeom prst="rect">
              <a:avLst/>
            </a:prstGeom>
            <a:noFill/>
          </p:spPr>
          <p:txBody>
            <a:bodyPr wrap="square" rtlCol="0">
              <a:spAutoFit/>
            </a:bodyPr>
            <a:lstStyle/>
            <a:p>
              <a:pPr algn="ctr">
                <a:defRPr/>
              </a:pPr>
              <a:r>
                <a:rPr lang="en-US" sz="2200" dirty="0">
                  <a:solidFill>
                    <a:prstClr val="white"/>
                  </a:solidFill>
                  <a:latin typeface="Segoe UI" panose="020B0502040204020203" pitchFamily="34" charset="0"/>
                  <a:ea typeface="Segoe UI" panose="020B0502040204020203" pitchFamily="34" charset="0"/>
                  <a:cs typeface="Segoe UI" panose="020B0502040204020203" pitchFamily="34" charset="0"/>
                </a:rPr>
                <a:t>Related Training and Instruction</a:t>
              </a:r>
            </a:p>
          </p:txBody>
        </p:sp>
        <p:sp>
          <p:nvSpPr>
            <p:cNvPr id="33" name="TextBox 32"/>
            <p:cNvSpPr txBox="1"/>
            <p:nvPr/>
          </p:nvSpPr>
          <p:spPr>
            <a:xfrm>
              <a:off x="5445970" y="2981342"/>
              <a:ext cx="1801136" cy="769441"/>
            </a:xfrm>
            <a:prstGeom prst="rect">
              <a:avLst/>
            </a:prstGeom>
            <a:noFill/>
          </p:spPr>
          <p:txBody>
            <a:bodyPr wrap="square" rtlCol="0">
              <a:spAutoFit/>
            </a:bodyPr>
            <a:lstStyle/>
            <a:p>
              <a:pPr algn="ctr">
                <a:defRPr/>
              </a:pPr>
              <a:r>
                <a:rPr lang="en-US" sz="2200" dirty="0">
                  <a:solidFill>
                    <a:prstClr val="white"/>
                  </a:solidFill>
                  <a:latin typeface="Segoe UI" panose="020B0502040204020203" pitchFamily="34" charset="0"/>
                  <a:ea typeface="Segoe UI" panose="020B0502040204020203" pitchFamily="34" charset="0"/>
                  <a:cs typeface="Segoe UI" panose="020B0502040204020203" pitchFamily="34" charset="0"/>
                </a:rPr>
                <a:t>Rewards for Skill Gains</a:t>
              </a:r>
            </a:p>
          </p:txBody>
        </p:sp>
        <p:cxnSp>
          <p:nvCxnSpPr>
            <p:cNvPr id="34" name="Straight Connector 33"/>
            <p:cNvCxnSpPr/>
            <p:nvPr/>
          </p:nvCxnSpPr>
          <p:spPr>
            <a:xfrm>
              <a:off x="914400" y="4343400"/>
              <a:ext cx="733959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133560" y="2981822"/>
              <a:ext cx="2057400" cy="1107996"/>
            </a:xfrm>
            <a:prstGeom prst="rect">
              <a:avLst/>
            </a:prstGeom>
            <a:noFill/>
          </p:spPr>
          <p:txBody>
            <a:bodyPr wrap="square" rtlCol="0">
              <a:spAutoFit/>
            </a:bodyPr>
            <a:lstStyle/>
            <a:p>
              <a:pPr algn="ctr">
                <a:defRPr/>
              </a:pPr>
              <a:r>
                <a:rPr lang="en-US" sz="2200" dirty="0">
                  <a:solidFill>
                    <a:prstClr val="white"/>
                  </a:solidFill>
                  <a:latin typeface="Segoe UI" panose="020B0502040204020203" pitchFamily="34" charset="0"/>
                  <a:ea typeface="Segoe UI" panose="020B0502040204020203" pitchFamily="34" charset="0"/>
                  <a:cs typeface="Segoe UI" panose="020B0502040204020203" pitchFamily="34" charset="0"/>
                </a:rPr>
                <a:t>National Occupational Credential</a:t>
              </a:r>
            </a:p>
          </p:txBody>
        </p:sp>
        <p:cxnSp>
          <p:nvCxnSpPr>
            <p:cNvPr id="36" name="Straight Connector 35"/>
            <p:cNvCxnSpPr/>
            <p:nvPr/>
          </p:nvCxnSpPr>
          <p:spPr>
            <a:xfrm flipV="1">
              <a:off x="920880" y="3970504"/>
              <a:ext cx="0" cy="381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2714016" y="4057149"/>
              <a:ext cx="0" cy="28625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4495800" y="4038600"/>
              <a:ext cx="0" cy="119574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6400800" y="3882390"/>
              <a:ext cx="0" cy="46101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8239328" y="4028524"/>
              <a:ext cx="0" cy="31487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41"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116588" y="1675353"/>
              <a:ext cx="1232729" cy="123272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955635" y="1675353"/>
              <a:ext cx="1232729" cy="1232729"/>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5715403" y="1675353"/>
              <a:ext cx="1321042" cy="132104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01739" y="1675353"/>
              <a:ext cx="1321042" cy="132104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19102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830997"/>
          </a:xfrm>
          <a:prstGeom prst="rect">
            <a:avLst/>
          </a:prstGeom>
          <a:solidFill>
            <a:schemeClr val="accent5">
              <a:lumMod val="75000"/>
            </a:schemeClr>
          </a:solidFill>
        </p:spPr>
        <p:txBody>
          <a:bodyPr wrap="square" rtlCol="0">
            <a:spAutoFit/>
          </a:bodyPr>
          <a:lstStyle/>
          <a:p>
            <a:r>
              <a:rPr lang="en-US" sz="4800" b="1" dirty="0">
                <a:solidFill>
                  <a:schemeClr val="bg1"/>
                </a:solidFill>
                <a:latin typeface="Arial" panose="020B0604020202020204" pitchFamily="34" charset="0"/>
                <a:cs typeface="Arial" panose="020B0604020202020204" pitchFamily="34" charset="0"/>
              </a:rPr>
              <a:t>What is Apprenticeship?</a:t>
            </a:r>
          </a:p>
        </p:txBody>
      </p:sp>
      <p:sp>
        <p:nvSpPr>
          <p:cNvPr id="4" name="Content Placeholder 3"/>
          <p:cNvSpPr>
            <a:spLocks noGrp="1"/>
          </p:cNvSpPr>
          <p:nvPr>
            <p:ph idx="1"/>
          </p:nvPr>
        </p:nvSpPr>
        <p:spPr>
          <a:xfrm>
            <a:off x="210065" y="1149178"/>
            <a:ext cx="11143735" cy="5630313"/>
          </a:xfrm>
        </p:spPr>
        <p:txBody>
          <a:bodyPr>
            <a:normAutofit fontScale="92500" lnSpcReduction="20000"/>
          </a:bodyPr>
          <a:lstStyle/>
          <a:p>
            <a:pPr marL="0" indent="0" fontAlgn="base">
              <a:buNone/>
            </a:pPr>
            <a:r>
              <a:rPr lang="en-US" dirty="0"/>
              <a:t>The Department of Labor considers an employer-worker relationship to be a qualified apprenticeship when:</a:t>
            </a:r>
          </a:p>
          <a:p>
            <a:pPr marL="0" indent="0" fontAlgn="base">
              <a:buNone/>
            </a:pPr>
            <a:endParaRPr lang="en-US" dirty="0"/>
          </a:p>
          <a:p>
            <a:pPr fontAlgn="base">
              <a:spcBef>
                <a:spcPts val="1200"/>
              </a:spcBef>
            </a:pPr>
            <a:r>
              <a:rPr lang="en-US" dirty="0"/>
              <a:t>The worker receives on-the-job learning (OJL) under the direction of the employer’s personnel (normally at least 2,000 hours);</a:t>
            </a:r>
          </a:p>
          <a:p>
            <a:pPr fontAlgn="base">
              <a:spcBef>
                <a:spcPts val="1200"/>
              </a:spcBef>
            </a:pPr>
            <a:r>
              <a:rPr lang="en-US" dirty="0"/>
              <a:t>The worker also receives theoretical and practical related instruction/training (a recommended minimum of 144 hours) outside of the OJL;</a:t>
            </a:r>
          </a:p>
          <a:p>
            <a:pPr fontAlgn="base">
              <a:spcBef>
                <a:spcPts val="1200"/>
              </a:spcBef>
            </a:pPr>
            <a:r>
              <a:rPr lang="en-US" dirty="0"/>
              <a:t>The worker earns a wage during his or her training, which increases as the apprentices develops more skills and experience; and*</a:t>
            </a:r>
          </a:p>
          <a:p>
            <a:pPr fontAlgn="base">
              <a:spcBef>
                <a:spcPts val="1200"/>
              </a:spcBef>
            </a:pPr>
            <a:r>
              <a:rPr lang="en-US" dirty="0"/>
              <a:t>The training results in an industry-recognized credential after one to six years.</a:t>
            </a:r>
          </a:p>
          <a:p>
            <a:pPr marL="0" indent="0">
              <a:buNone/>
            </a:pPr>
            <a:endParaRPr lang="en-US" dirty="0"/>
          </a:p>
          <a:p>
            <a:pPr marL="0" indent="0">
              <a:buNone/>
            </a:pPr>
            <a:r>
              <a:rPr lang="en-US" sz="2400" i="1" dirty="0"/>
              <a:t>*Two-Part Note: </a:t>
            </a:r>
          </a:p>
          <a:p>
            <a:pPr marL="457200" indent="-457200">
              <a:buAutoNum type="arabicParenBoth"/>
            </a:pPr>
            <a:r>
              <a:rPr lang="en-US" sz="2400" i="1" dirty="0"/>
              <a:t>The employer decides on the wage and the amount &amp; timing of increased wages; </a:t>
            </a:r>
          </a:p>
          <a:p>
            <a:pPr marL="457200" indent="-457200">
              <a:buAutoNum type="arabicParenBoth"/>
            </a:pPr>
            <a:r>
              <a:rPr lang="en-US" sz="2400" i="1" dirty="0"/>
              <a:t>Some programs start with font-loaded, related training before OJL begins, where sometimes the participant is not yet hired, and therefore not receiving a wage and not yet an official apprentice.</a:t>
            </a:r>
          </a:p>
        </p:txBody>
      </p:sp>
    </p:spTree>
    <p:extLst>
      <p:ext uri="{BB962C8B-B14F-4D97-AF65-F5344CB8AC3E}">
        <p14:creationId xmlns:p14="http://schemas.microsoft.com/office/powerpoint/2010/main" val="798970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94331" y="50568"/>
            <a:ext cx="7588069" cy="6807432"/>
          </a:xfrm>
          <a:prstGeom prst="rect">
            <a:avLst/>
          </a:prstGeom>
        </p:spPr>
      </p:pic>
      <p:sp>
        <p:nvSpPr>
          <p:cNvPr id="3" name="Rectangle 2"/>
          <p:cNvSpPr/>
          <p:nvPr/>
        </p:nvSpPr>
        <p:spPr>
          <a:xfrm>
            <a:off x="1" y="36949"/>
            <a:ext cx="3994330" cy="1384995"/>
          </a:xfrm>
          <a:prstGeom prst="rect">
            <a:avLst/>
          </a:prstGeom>
        </p:spPr>
        <p:txBody>
          <a:bodyPr wrap="square">
            <a:spAutoFit/>
          </a:bodyPr>
          <a:lstStyle/>
          <a:p>
            <a:pPr algn="ctr"/>
            <a:r>
              <a:rPr lang="en-US" sz="2800" b="1" dirty="0">
                <a:solidFill>
                  <a:srgbClr val="2F5597"/>
                </a:solidFill>
                <a:latin typeface="Cambria" panose="02040503050406030204" pitchFamily="18" charset="0"/>
                <a:ea typeface="Calibri" panose="020F0502020204030204" pitchFamily="34" charset="0"/>
                <a:cs typeface="Times New Roman" panose="02020603050405020304" pitchFamily="18" charset="0"/>
              </a:rPr>
              <a:t>Apprenticeship Programs can be Flexible and Adaptable</a:t>
            </a:r>
            <a:endParaRPr lang="en-US" sz="2800" dirty="0"/>
          </a:p>
        </p:txBody>
      </p:sp>
      <p:sp>
        <p:nvSpPr>
          <p:cNvPr id="4" name="Text Box 3"/>
          <p:cNvSpPr txBox="1"/>
          <p:nvPr/>
        </p:nvSpPr>
        <p:spPr>
          <a:xfrm flipH="1">
            <a:off x="235870" y="1459345"/>
            <a:ext cx="3603048" cy="5033819"/>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700" dirty="0">
                <a:effectLst/>
                <a:latin typeface="Calibri" panose="020F0502020204030204" pitchFamily="34" charset="0"/>
                <a:ea typeface="Calibri" panose="020F0502020204030204" pitchFamily="34" charset="0"/>
                <a:cs typeface="Times New Roman" panose="02020603050405020304" pitchFamily="18" charset="0"/>
              </a:rPr>
              <a:t>Registered Apprenticeship is flexible and can adapt to employer needs. </a:t>
            </a:r>
          </a:p>
          <a:p>
            <a:pPr marL="0" marR="0">
              <a:lnSpc>
                <a:spcPct val="107000"/>
              </a:lnSpc>
              <a:spcBef>
                <a:spcPts val="0"/>
              </a:spcBef>
              <a:spcAft>
                <a:spcPts val="800"/>
              </a:spcAft>
            </a:pPr>
            <a:r>
              <a:rPr lang="en-US" sz="1700" dirty="0">
                <a:effectLst/>
                <a:latin typeface="Calibri" panose="020F0502020204030204" pitchFamily="34" charset="0"/>
                <a:ea typeface="Calibri" panose="020F0502020204030204" pitchFamily="34" charset="0"/>
                <a:cs typeface="Times New Roman" panose="02020603050405020304" pitchFamily="18" charset="0"/>
              </a:rPr>
              <a:t>Apprenticeship Models – </a:t>
            </a:r>
          </a:p>
          <a:p>
            <a:pPr marL="342900" marR="0" lvl="0" indent="-342900">
              <a:lnSpc>
                <a:spcPct val="107000"/>
              </a:lnSpc>
              <a:spcBef>
                <a:spcPts val="0"/>
              </a:spcBef>
              <a:spcAft>
                <a:spcPts val="0"/>
              </a:spcAft>
              <a:buFont typeface="Symbol" panose="05050102010706020507" pitchFamily="18" charset="2"/>
              <a:buChar char=""/>
            </a:pPr>
            <a:r>
              <a:rPr lang="en-US" sz="1700" b="1" i="1" dirty="0">
                <a:effectLst/>
                <a:latin typeface="Calibri" panose="020F0502020204030204" pitchFamily="34" charset="0"/>
                <a:ea typeface="Calibri" panose="020F0502020204030204" pitchFamily="34" charset="0"/>
                <a:cs typeface="Times New Roman" panose="02020603050405020304" pitchFamily="18" charset="0"/>
              </a:rPr>
              <a:t>Traditional</a:t>
            </a:r>
            <a:r>
              <a:rPr lang="en-US" sz="1700" dirty="0">
                <a:effectLst/>
                <a:latin typeface="Calibri" panose="020F0502020204030204" pitchFamily="34" charset="0"/>
                <a:ea typeface="Calibri" panose="020F0502020204030204" pitchFamily="34" charset="0"/>
                <a:cs typeface="Times New Roman" panose="02020603050405020304" pitchFamily="18" charset="0"/>
              </a:rPr>
              <a:t> – Apprentices receive both related instruction and on-the-job learning throughout the program</a:t>
            </a:r>
          </a:p>
          <a:p>
            <a:pPr marL="342900" marR="0" lvl="0" indent="-342900">
              <a:lnSpc>
                <a:spcPct val="107000"/>
              </a:lnSpc>
              <a:spcBef>
                <a:spcPts val="0"/>
              </a:spcBef>
              <a:spcAft>
                <a:spcPts val="0"/>
              </a:spcAft>
              <a:buFont typeface="Symbol" panose="05050102010706020507" pitchFamily="18" charset="2"/>
              <a:buChar char=""/>
            </a:pPr>
            <a:r>
              <a:rPr lang="en-US" sz="1700" b="1" i="1" dirty="0">
                <a:effectLst/>
                <a:latin typeface="Calibri" panose="020F0502020204030204" pitchFamily="34" charset="0"/>
                <a:ea typeface="Calibri" panose="020F0502020204030204" pitchFamily="34" charset="0"/>
                <a:cs typeface="Times New Roman" panose="02020603050405020304" pitchFamily="18" charset="0"/>
              </a:rPr>
              <a:t>Front loaded</a:t>
            </a:r>
            <a:r>
              <a:rPr lang="en-US" sz="1700" dirty="0">
                <a:effectLst/>
                <a:latin typeface="Calibri" panose="020F0502020204030204" pitchFamily="34" charset="0"/>
                <a:ea typeface="Calibri" panose="020F0502020204030204" pitchFamily="34" charset="0"/>
                <a:cs typeface="Times New Roman" panose="02020603050405020304" pitchFamily="18" charset="0"/>
              </a:rPr>
              <a:t> – Apprentices complete some related instruction before starting on-the-job learning </a:t>
            </a:r>
          </a:p>
          <a:p>
            <a:pPr marL="342900" marR="0" lvl="0" indent="-342900">
              <a:lnSpc>
                <a:spcPct val="107000"/>
              </a:lnSpc>
              <a:spcBef>
                <a:spcPts val="0"/>
              </a:spcBef>
              <a:spcAft>
                <a:spcPts val="800"/>
              </a:spcAft>
              <a:buFont typeface="Symbol" panose="05050102010706020507" pitchFamily="18" charset="2"/>
              <a:buChar char=""/>
            </a:pPr>
            <a:r>
              <a:rPr lang="en-US" sz="1700" b="1" i="1" dirty="0">
                <a:effectLst/>
                <a:latin typeface="Calibri" panose="020F0502020204030204" pitchFamily="34" charset="0"/>
                <a:ea typeface="Calibri" panose="020F0502020204030204" pitchFamily="34" charset="0"/>
                <a:cs typeface="Times New Roman" panose="02020603050405020304" pitchFamily="18" charset="0"/>
              </a:rPr>
              <a:t>Segmented</a:t>
            </a:r>
            <a:r>
              <a:rPr lang="en-US" sz="1700" dirty="0">
                <a:effectLst/>
                <a:latin typeface="Calibri" panose="020F0502020204030204" pitchFamily="34" charset="0"/>
                <a:ea typeface="Calibri" panose="020F0502020204030204" pitchFamily="34" charset="0"/>
                <a:cs typeface="Times New Roman" panose="02020603050405020304" pitchFamily="18" charset="0"/>
              </a:rPr>
              <a:t> – Apprentices alternate between related and on-the-job learning </a:t>
            </a:r>
          </a:p>
          <a:p>
            <a:pPr marL="0" marR="0">
              <a:lnSpc>
                <a:spcPct val="107000"/>
              </a:lnSpc>
              <a:spcBef>
                <a:spcPts val="0"/>
              </a:spcBef>
              <a:spcAft>
                <a:spcPts val="800"/>
              </a:spcAft>
            </a:pPr>
            <a:r>
              <a:rPr lang="en-US" sz="1700" dirty="0">
                <a:latin typeface="Calibri" panose="020F0502020204030204" pitchFamily="34" charset="0"/>
                <a:ea typeface="Calibri" panose="020F0502020204030204" pitchFamily="34" charset="0"/>
                <a:cs typeface="Times New Roman" panose="02020603050405020304" pitchFamily="18" charset="0"/>
              </a:rPr>
              <a:t>Programs can be </a:t>
            </a:r>
            <a:r>
              <a:rPr lang="en-US" sz="1700" b="1"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rPr>
              <a:t>time-based</a:t>
            </a:r>
            <a:r>
              <a:rPr lang="en-US" sz="1700" dirty="0">
                <a:latin typeface="Calibri" panose="020F0502020204030204" pitchFamily="34" charset="0"/>
                <a:ea typeface="Calibri" panose="020F0502020204030204" pitchFamily="34" charset="0"/>
                <a:cs typeface="Times New Roman" panose="02020603050405020304" pitchFamily="18" charset="0"/>
              </a:rPr>
              <a:t>, </a:t>
            </a:r>
            <a:r>
              <a:rPr lang="en-US" sz="1700" b="1"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rPr>
              <a:t>competency-based</a:t>
            </a:r>
            <a:r>
              <a:rPr lang="en-US" sz="1700" dirty="0">
                <a:latin typeface="Calibri" panose="020F0502020204030204" pitchFamily="34" charset="0"/>
                <a:ea typeface="Calibri" panose="020F0502020204030204" pitchFamily="34" charset="0"/>
                <a:cs typeface="Times New Roman" panose="02020603050405020304" pitchFamily="18" charset="0"/>
              </a:rPr>
              <a:t>, or a </a:t>
            </a:r>
            <a:r>
              <a:rPr lang="en-US" sz="1700" b="1"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rPr>
              <a:t>hybrid</a:t>
            </a:r>
            <a:r>
              <a:rPr lang="en-US" sz="1700" dirty="0">
                <a:latin typeface="Calibri" panose="020F0502020204030204" pitchFamily="34" charset="0"/>
                <a:ea typeface="Calibri" panose="020F0502020204030204" pitchFamily="34" charset="0"/>
                <a:cs typeface="Times New Roman" panose="02020603050405020304" pitchFamily="18" charset="0"/>
              </a:rPr>
              <a:t>. T</a:t>
            </a:r>
            <a:r>
              <a:rPr lang="en-US" sz="1700" dirty="0">
                <a:effectLst/>
                <a:latin typeface="Calibri" panose="020F0502020204030204" pitchFamily="34" charset="0"/>
                <a:ea typeface="Calibri" panose="020F0502020204030204" pitchFamily="34" charset="0"/>
                <a:cs typeface="Times New Roman" panose="02020603050405020304" pitchFamily="18" charset="0"/>
              </a:rPr>
              <a:t>he related instruction is flexible - can be online, in a conference room, in a classroom, or a combination.</a:t>
            </a:r>
          </a:p>
          <a:p>
            <a:pPr marL="0" marR="0">
              <a:lnSpc>
                <a:spcPct val="107000"/>
              </a:lnSpc>
              <a:spcBef>
                <a:spcPts val="0"/>
              </a:spcBef>
              <a:spcAft>
                <a:spcPts val="800"/>
              </a:spcAft>
            </a:pP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522086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3152239" y="350982"/>
            <a:ext cx="5095834" cy="6132950"/>
            <a:chOff x="3918857" y="391891"/>
            <a:chExt cx="4825710" cy="6008914"/>
          </a:xfrm>
        </p:grpSpPr>
        <p:grpSp>
          <p:nvGrpSpPr>
            <p:cNvPr id="12" name="Group 11"/>
            <p:cNvGrpSpPr/>
            <p:nvPr/>
          </p:nvGrpSpPr>
          <p:grpSpPr>
            <a:xfrm>
              <a:off x="3918857" y="391891"/>
              <a:ext cx="4825710" cy="6008914"/>
              <a:chOff x="3918857" y="391891"/>
              <a:chExt cx="4825710" cy="6008914"/>
            </a:xfrm>
          </p:grpSpPr>
          <p:grpSp>
            <p:nvGrpSpPr>
              <p:cNvPr id="14" name="Group 13"/>
              <p:cNvGrpSpPr/>
              <p:nvPr/>
            </p:nvGrpSpPr>
            <p:grpSpPr>
              <a:xfrm>
                <a:off x="3918857" y="391891"/>
                <a:ext cx="4825710" cy="6008914"/>
                <a:chOff x="3944983" y="391891"/>
                <a:chExt cx="4825710" cy="6008914"/>
              </a:xfrm>
            </p:grpSpPr>
            <p:grpSp>
              <p:nvGrpSpPr>
                <p:cNvPr id="16" name="Group 15"/>
                <p:cNvGrpSpPr/>
                <p:nvPr/>
              </p:nvGrpSpPr>
              <p:grpSpPr>
                <a:xfrm>
                  <a:off x="4072520" y="554191"/>
                  <a:ext cx="4562025" cy="5727838"/>
                  <a:chOff x="3149364" y="371778"/>
                  <a:chExt cx="4001210" cy="5348506"/>
                </a:xfrm>
              </p:grpSpPr>
              <p:sp>
                <p:nvSpPr>
                  <p:cNvPr id="18" name="Text Box 32"/>
                  <p:cNvSpPr txBox="1">
                    <a:spLocks noChangeArrowheads="1"/>
                  </p:cNvSpPr>
                  <p:nvPr/>
                </p:nvSpPr>
                <p:spPr bwMode="auto">
                  <a:xfrm>
                    <a:off x="3759297" y="371778"/>
                    <a:ext cx="2680944" cy="406375"/>
                  </a:xfrm>
                  <a:prstGeom prst="rect">
                    <a:avLst/>
                  </a:prstGeom>
                  <a:solidFill>
                    <a:srgbClr val="FFFFFF"/>
                  </a:solidFill>
                  <a:ln w="9525">
                    <a:noFill/>
                    <a:miter lim="800000"/>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400" b="1" cap="small" dirty="0">
                        <a:solidFill>
                          <a:srgbClr val="2F5597"/>
                        </a:solidFill>
                        <a:latin typeface="Calibri" panose="020F0502020204030204" pitchFamily="34" charset="0"/>
                        <a:cs typeface="Times New Roman" panose="02020603050405020304" pitchFamily="18" charset="0"/>
                      </a:rPr>
                      <a:t>Career Pathway</a:t>
                    </a:r>
                    <a:endParaRPr lang="en-US" altLang="en-US" sz="2400" cap="small" dirty="0">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small" normalizeH="0" dirty="0">
                      <a:ln>
                        <a:noFill/>
                      </a:ln>
                      <a:solidFill>
                        <a:srgbClr val="2F5597"/>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 Box 12"/>
                  <p:cNvSpPr txBox="1">
                    <a:spLocks noChangeArrowheads="1"/>
                  </p:cNvSpPr>
                  <p:nvPr/>
                </p:nvSpPr>
                <p:spPr bwMode="auto">
                  <a:xfrm>
                    <a:off x="3149364" y="5104525"/>
                    <a:ext cx="4001210" cy="61575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u="none" strike="noStrike" cap="none" normalizeH="0" baseline="0" dirty="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400" b="0" u="none" strike="noStrike" cap="none" normalizeH="0" baseline="0" dirty="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Business Involvement</a:t>
                    </a:r>
                    <a:r>
                      <a:rPr kumimoji="0" lang="en-US" altLang="en-US" sz="1400" b="0" u="none" strike="noStrike" cap="none" normalizeH="0" dirty="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 Structured-on-the-Job Training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u="none" strike="noStrike" cap="none" normalizeH="0" dirty="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Related Instruction • Rewards for Skill Gains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u="none" strike="noStrike" cap="none" normalizeH="0" dirty="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400" b="0" u="none" strike="noStrike" cap="none" normalizeH="0" baseline="0" dirty="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Industry Recognized Credential(s)</a:t>
                    </a:r>
                    <a:endParaRPr kumimoji="0" lang="en-US" altLang="en-US" sz="1400" b="0" u="none" strike="noStrike" cap="none" normalizeH="0" baseline="0" dirty="0">
                      <a:ln>
                        <a:noFill/>
                      </a:ln>
                      <a:solidFill>
                        <a:srgbClr val="002060"/>
                      </a:solidFill>
                      <a:effectLst/>
                      <a:latin typeface="Arial" panose="020B0604020202020204" pitchFamily="34" charset="0"/>
                    </a:endParaRPr>
                  </a:p>
                </p:txBody>
              </p:sp>
              <p:graphicFrame>
                <p:nvGraphicFramePr>
                  <p:cNvPr id="20" name="Diagram 19"/>
                  <p:cNvGraphicFramePr/>
                  <p:nvPr>
                    <p:extLst>
                      <p:ext uri="{D42A27DB-BD31-4B8C-83A1-F6EECF244321}">
                        <p14:modId xmlns:p14="http://schemas.microsoft.com/office/powerpoint/2010/main" val="2181186009"/>
                      </p:ext>
                    </p:extLst>
                  </p:nvPr>
                </p:nvGraphicFramePr>
                <p:xfrm>
                  <a:off x="3149364" y="2364122"/>
                  <a:ext cx="4001210" cy="26881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21" name="Straight Arrow Connector 20"/>
                  <p:cNvCxnSpPr/>
                  <p:nvPr/>
                </p:nvCxnSpPr>
                <p:spPr>
                  <a:xfrm flipV="1">
                    <a:off x="4762573" y="2250141"/>
                    <a:ext cx="567888" cy="252248"/>
                  </a:xfrm>
                  <a:prstGeom prst="straightConnector1">
                    <a:avLst/>
                  </a:prstGeom>
                  <a:ln>
                    <a:no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17" name="Rectangle 16"/>
                <p:cNvSpPr/>
                <p:nvPr/>
              </p:nvSpPr>
              <p:spPr>
                <a:xfrm>
                  <a:off x="3944983" y="391891"/>
                  <a:ext cx="4825710" cy="6008914"/>
                </a:xfrm>
                <a:prstGeom prst="rect">
                  <a:avLst/>
                </a:prstGeom>
                <a:noFill/>
                <a:ln w="28575" cmpd="sng">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Up Arrow 14"/>
              <p:cNvSpPr/>
              <p:nvPr/>
            </p:nvSpPr>
            <p:spPr>
              <a:xfrm>
                <a:off x="6066163" y="1057677"/>
                <a:ext cx="329671" cy="408527"/>
              </a:xfrm>
              <a:prstGeom prst="upArrow">
                <a:avLst/>
              </a:prstGeom>
              <a:solidFill>
                <a:schemeClr val="accent1">
                  <a:lumMod val="75000"/>
                </a:schemeClr>
              </a:solidFill>
              <a:ln w="12700" cap="flat" cmpd="sng" algn="ctr">
                <a:solidFill>
                  <a:srgbClr val="5B9BD5">
                    <a:shade val="50000"/>
                  </a:srgbClr>
                </a:solidFill>
                <a:prstDash val="solid"/>
                <a:miter lim="800000"/>
              </a:ln>
              <a:effectLst>
                <a:outerShdw blurRad="50800" dist="38100" dir="8100000" algn="tr"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04717" y="1570683"/>
              <a:ext cx="2130906" cy="996083"/>
            </a:xfrm>
            <a:prstGeom prst="rect">
              <a:avLst/>
            </a:prstGeom>
          </p:spPr>
        </p:pic>
      </p:grpSp>
    </p:spTree>
    <p:extLst>
      <p:ext uri="{BB962C8B-B14F-4D97-AF65-F5344CB8AC3E}">
        <p14:creationId xmlns:p14="http://schemas.microsoft.com/office/powerpoint/2010/main" val="1032639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AE0D368886C6B4298DB8A66EC5E9E94" ma:contentTypeVersion="3" ma:contentTypeDescription="Create a new document." ma:contentTypeScope="" ma:versionID="3dfe9d4b760e711e5f29de418d18184c">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F44D2E-EF65-46D9-B931-CACAB489E574}">
  <ds:schemaRefs>
    <ds:schemaRef ds:uri="http://schemas.microsoft.com/sharepoint/v3/contenttype/forms"/>
  </ds:schemaRefs>
</ds:datastoreItem>
</file>

<file path=customXml/itemProps2.xml><?xml version="1.0" encoding="utf-8"?>
<ds:datastoreItem xmlns:ds="http://schemas.openxmlformats.org/officeDocument/2006/customXml" ds:itemID="{387DAA20-E154-4FC7-BB6E-4ED6292DE9B7}">
  <ds:schemaRefs>
    <ds:schemaRef ds:uri="http://schemas.microsoft.com/office/2006/documentManagement/types"/>
    <ds:schemaRef ds:uri="caaf69db-5d6c-4491-8ee8-2c8b864890f4"/>
    <ds:schemaRef ds:uri="http://schemas.openxmlformats.org/package/2006/metadata/core-properties"/>
    <ds:schemaRef ds:uri="http://purl.org/dc/elements/1.1/"/>
    <ds:schemaRef ds:uri="http://purl.org/dc/dcmitype/"/>
    <ds:schemaRef ds:uri="http://schemas.microsoft.com/office/infopath/2007/PartnerControls"/>
    <ds:schemaRef ds:uri="a35e3a43-7935-4317-a6be-8c55a7b822a1"/>
    <ds:schemaRef ds:uri="http://purl.org/dc/term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3AAF635C-703A-402C-B1FB-D30B7127FBAA}"/>
</file>

<file path=docProps/app.xml><?xml version="1.0" encoding="utf-8"?>
<Properties xmlns="http://schemas.openxmlformats.org/officeDocument/2006/extended-properties" xmlns:vt="http://schemas.openxmlformats.org/officeDocument/2006/docPropsVTypes">
  <TotalTime>1131</TotalTime>
  <Words>3132</Words>
  <Application>Microsoft Office PowerPoint</Application>
  <PresentationFormat>Widescreen</PresentationFormat>
  <Paragraphs>388</Paragraphs>
  <Slides>34</Slides>
  <Notes>32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34</vt:i4>
      </vt:variant>
    </vt:vector>
  </HeadingPairs>
  <TitlesOfParts>
    <vt:vector size="45" baseType="lpstr">
      <vt:lpstr>Arial</vt:lpstr>
      <vt:lpstr>Arial Black</vt:lpstr>
      <vt:lpstr>Calibri</vt:lpstr>
      <vt:lpstr>Calibri Light</vt:lpstr>
      <vt:lpstr>Cambria</vt:lpstr>
      <vt:lpstr>Segoe UI</vt:lpstr>
      <vt:lpstr>Symbol</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What is apprenticeship?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Phillips, Jennifer</dc:creator>
  <cp:lastModifiedBy>Jennifer Foil</cp:lastModifiedBy>
  <cp:revision>12</cp:revision>
  <dcterms:created xsi:type="dcterms:W3CDTF">2020-06-25T18:58:26Z</dcterms:created>
  <dcterms:modified xsi:type="dcterms:W3CDTF">2020-07-20T17:39:18Z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0x010100CAE0D368886C6B4298DB8A66EC5E9E94</vt:lpwstr>
  </property>
</Properties>
</file>