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23"/>
  </p:notesMasterIdLst>
  <p:handoutMasterIdLst>
    <p:handoutMasterId r:id="rId24"/>
  </p:handoutMasterIdLst>
  <p:sldIdLst>
    <p:sldId id="261" r:id="rId5"/>
    <p:sldId id="455" r:id="rId6"/>
    <p:sldId id="474" r:id="rId7"/>
    <p:sldId id="481" r:id="rId8"/>
    <p:sldId id="485" r:id="rId9"/>
    <p:sldId id="484" r:id="rId10"/>
    <p:sldId id="483" r:id="rId11"/>
    <p:sldId id="480" r:id="rId12"/>
    <p:sldId id="486" r:id="rId13"/>
    <p:sldId id="475" r:id="rId14"/>
    <p:sldId id="476" r:id="rId15"/>
    <p:sldId id="457" r:id="rId16"/>
    <p:sldId id="477" r:id="rId17"/>
    <p:sldId id="418" r:id="rId18"/>
    <p:sldId id="487" r:id="rId19"/>
    <p:sldId id="479" r:id="rId20"/>
    <p:sldId id="488" r:id="rId21"/>
    <p:sldId id="438" r:id="rId22"/>
  </p:sldIdLst>
  <p:sldSz cx="9144000" cy="6858000" type="screen4x3"/>
  <p:notesSz cx="7023100" cy="9309100"/>
  <p:custDataLst>
    <p:tags r:id="rId25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D14C27"/>
    <a:srgbClr val="F6F8FA"/>
    <a:srgbClr val="303745"/>
    <a:srgbClr val="F58025"/>
    <a:srgbClr val="1C498B"/>
    <a:srgbClr val="C5C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7" autoAdjust="0"/>
  </p:normalViewPr>
  <p:slideViewPr>
    <p:cSldViewPr snapToGrid="0">
      <p:cViewPr varScale="1">
        <p:scale>
          <a:sx n="69" d="100"/>
          <a:sy n="69" d="100"/>
        </p:scale>
        <p:origin x="15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3DE060-EC67-4AD0-B4FB-86145CDD0AA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1332A4-556B-4F7D-B0AF-C321F7E71ED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i="0" baseline="0" dirty="0"/>
            <a:t>OUTREACH</a:t>
          </a:r>
          <a:r>
            <a:rPr lang="en-US" sz="2000" b="0" i="0" baseline="0" dirty="0"/>
            <a:t>:  Serve as a point of contact to assist in the development of apprenticeship and work-based learning opportunities</a:t>
          </a:r>
          <a:endParaRPr lang="en-US" sz="2000" dirty="0"/>
        </a:p>
      </dgm:t>
    </dgm:pt>
    <dgm:pt modelId="{541517B8-DBE4-4103-8BC0-2C3B335538C4}" type="parTrans" cxnId="{F10CEE36-C9B8-47A2-A36A-AFF24B8FBBD4}">
      <dgm:prSet/>
      <dgm:spPr/>
      <dgm:t>
        <a:bodyPr/>
        <a:lstStyle/>
        <a:p>
          <a:endParaRPr lang="en-US" sz="2000"/>
        </a:p>
      </dgm:t>
    </dgm:pt>
    <dgm:pt modelId="{BFEE03F0-2C47-4FC6-AC82-AC99620B44C5}" type="sibTrans" cxnId="{F10CEE36-C9B8-47A2-A36A-AFF24B8FBBD4}">
      <dgm:prSet/>
      <dgm:spPr/>
      <dgm:t>
        <a:bodyPr/>
        <a:lstStyle/>
        <a:p>
          <a:endParaRPr lang="en-US" sz="2000"/>
        </a:p>
      </dgm:t>
    </dgm:pt>
    <dgm:pt modelId="{717B1117-A70F-4680-B53B-857D7C2DF46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i="0" baseline="0"/>
            <a:t>PARTNER COORDINATION: </a:t>
          </a:r>
          <a:r>
            <a:rPr lang="en-US" sz="2000" b="0" i="0" baseline="0"/>
            <a:t>Support the regional coordination of apprenticeship and work-based learning opportunities with employers and workforce / education / economic development partners.</a:t>
          </a:r>
          <a:endParaRPr lang="en-US" sz="2000"/>
        </a:p>
      </dgm:t>
    </dgm:pt>
    <dgm:pt modelId="{F9666943-A9EA-4F46-BFBE-9E6C2091BE2A}" type="parTrans" cxnId="{CF06A0B1-574F-4E88-8A77-5BF77CDB9D06}">
      <dgm:prSet/>
      <dgm:spPr/>
      <dgm:t>
        <a:bodyPr/>
        <a:lstStyle/>
        <a:p>
          <a:endParaRPr lang="en-US" sz="2000"/>
        </a:p>
      </dgm:t>
    </dgm:pt>
    <dgm:pt modelId="{F9A46197-E973-41A1-8528-23156FBF4535}" type="sibTrans" cxnId="{CF06A0B1-574F-4E88-8A77-5BF77CDB9D06}">
      <dgm:prSet/>
      <dgm:spPr/>
      <dgm:t>
        <a:bodyPr/>
        <a:lstStyle/>
        <a:p>
          <a:endParaRPr lang="en-US" sz="2000"/>
        </a:p>
      </dgm:t>
    </dgm:pt>
    <dgm:pt modelId="{0F8956F4-7237-486C-994B-2974FBE2537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i="0" baseline="0" dirty="0"/>
            <a:t>DIRECT ASSISTANCE IN DEVLOPING APPRENTICESHIPS</a:t>
          </a:r>
          <a:r>
            <a:rPr lang="en-US" sz="2000" b="0" i="0" baseline="0" dirty="0"/>
            <a:t>:  Serve as a subject matter expert to facilitate the establishment of an apprenticeship program based on the needs of the employer.</a:t>
          </a:r>
          <a:endParaRPr lang="en-US" sz="2000" dirty="0"/>
        </a:p>
      </dgm:t>
    </dgm:pt>
    <dgm:pt modelId="{9CBC337A-530B-4FBB-8621-73F3F416E749}" type="parTrans" cxnId="{BA85E880-DA63-4169-8967-F6AAF994078F}">
      <dgm:prSet/>
      <dgm:spPr/>
      <dgm:t>
        <a:bodyPr/>
        <a:lstStyle/>
        <a:p>
          <a:endParaRPr lang="en-US" sz="2000"/>
        </a:p>
      </dgm:t>
    </dgm:pt>
    <dgm:pt modelId="{D92142DC-CFAB-4C46-B2C9-AEA1C11CA59D}" type="sibTrans" cxnId="{BA85E880-DA63-4169-8967-F6AAF994078F}">
      <dgm:prSet/>
      <dgm:spPr/>
      <dgm:t>
        <a:bodyPr/>
        <a:lstStyle/>
        <a:p>
          <a:endParaRPr lang="en-US" sz="2000"/>
        </a:p>
      </dgm:t>
    </dgm:pt>
    <dgm:pt modelId="{19F006E1-609B-4186-88EE-6818579D70C4}" type="pres">
      <dgm:prSet presAssocID="{8B3DE060-EC67-4AD0-B4FB-86145CDD0AAC}" presName="root" presStyleCnt="0">
        <dgm:presLayoutVars>
          <dgm:dir/>
          <dgm:resizeHandles val="exact"/>
        </dgm:presLayoutVars>
      </dgm:prSet>
      <dgm:spPr/>
    </dgm:pt>
    <dgm:pt modelId="{00D95549-92B0-43E1-8CC4-11C719554ACA}" type="pres">
      <dgm:prSet presAssocID="{5C1332A4-556B-4F7D-B0AF-C321F7E71ED4}" presName="compNode" presStyleCnt="0"/>
      <dgm:spPr/>
    </dgm:pt>
    <dgm:pt modelId="{EFE3289B-CFA5-40B3-AE5A-C8D9313E1DF2}" type="pres">
      <dgm:prSet presAssocID="{5C1332A4-556B-4F7D-B0AF-C321F7E71ED4}" presName="bgRect" presStyleLbl="bgShp" presStyleIdx="0" presStyleCnt="3"/>
      <dgm:spPr/>
    </dgm:pt>
    <dgm:pt modelId="{A90C2E71-07DA-4D37-B246-3BE10ED5E28A}" type="pres">
      <dgm:prSet presAssocID="{5C1332A4-556B-4F7D-B0AF-C321F7E71ED4}" presName="iconRect" presStyleLbl="node1" presStyleIdx="0" presStyleCnt="3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CA2E883F-F52D-4CBA-B448-EB1BDDD06FA5}" type="pres">
      <dgm:prSet presAssocID="{5C1332A4-556B-4F7D-B0AF-C321F7E71ED4}" presName="spaceRect" presStyleCnt="0"/>
      <dgm:spPr/>
    </dgm:pt>
    <dgm:pt modelId="{CD038119-0FB5-438D-AA3A-6971DF07497F}" type="pres">
      <dgm:prSet presAssocID="{5C1332A4-556B-4F7D-B0AF-C321F7E71ED4}" presName="parTx" presStyleLbl="revTx" presStyleIdx="0" presStyleCnt="3">
        <dgm:presLayoutVars>
          <dgm:chMax val="0"/>
          <dgm:chPref val="0"/>
        </dgm:presLayoutVars>
      </dgm:prSet>
      <dgm:spPr/>
    </dgm:pt>
    <dgm:pt modelId="{16C8D6E8-D29C-4A1A-9117-D800C2AEDFFA}" type="pres">
      <dgm:prSet presAssocID="{BFEE03F0-2C47-4FC6-AC82-AC99620B44C5}" presName="sibTrans" presStyleCnt="0"/>
      <dgm:spPr/>
    </dgm:pt>
    <dgm:pt modelId="{F0888890-4D5B-4F4B-A27E-3F8809FEF644}" type="pres">
      <dgm:prSet presAssocID="{717B1117-A70F-4680-B53B-857D7C2DF46A}" presName="compNode" presStyleCnt="0"/>
      <dgm:spPr/>
    </dgm:pt>
    <dgm:pt modelId="{B296F51D-1DBD-49F8-989D-88F705BE389E}" type="pres">
      <dgm:prSet presAssocID="{717B1117-A70F-4680-B53B-857D7C2DF46A}" presName="bgRect" presStyleLbl="bgShp" presStyleIdx="1" presStyleCnt="3"/>
      <dgm:spPr/>
    </dgm:pt>
    <dgm:pt modelId="{B26E5A2D-B4AE-4A20-86A4-5D1C914C2959}" type="pres">
      <dgm:prSet presAssocID="{717B1117-A70F-4680-B53B-857D7C2DF46A}" presName="iconRect" presStyleLbl="node1" presStyleIdx="1" presStyleCnt="3"/>
      <dgm:spPr>
        <a:blipFill rotWithShape="1">
          <a:blip xmlns:r="http://schemas.openxmlformats.org/officeDocument/2006/relationships" r:embed="rId2"/>
          <a:srcRect/>
          <a:stretch>
            <a:fillRect t="-7000" b="-7000"/>
          </a:stretch>
        </a:blipFill>
      </dgm:spPr>
    </dgm:pt>
    <dgm:pt modelId="{484A1F6D-CAC2-4E28-B306-B4F1B7705840}" type="pres">
      <dgm:prSet presAssocID="{717B1117-A70F-4680-B53B-857D7C2DF46A}" presName="spaceRect" presStyleCnt="0"/>
      <dgm:spPr/>
    </dgm:pt>
    <dgm:pt modelId="{096CD972-AFE4-4749-8C6C-9E79AF04E26A}" type="pres">
      <dgm:prSet presAssocID="{717B1117-A70F-4680-B53B-857D7C2DF46A}" presName="parTx" presStyleLbl="revTx" presStyleIdx="1" presStyleCnt="3">
        <dgm:presLayoutVars>
          <dgm:chMax val="0"/>
          <dgm:chPref val="0"/>
        </dgm:presLayoutVars>
      </dgm:prSet>
      <dgm:spPr/>
    </dgm:pt>
    <dgm:pt modelId="{F6C52FCD-F5D2-48A8-8D50-AE8A20018417}" type="pres">
      <dgm:prSet presAssocID="{F9A46197-E973-41A1-8528-23156FBF4535}" presName="sibTrans" presStyleCnt="0"/>
      <dgm:spPr/>
    </dgm:pt>
    <dgm:pt modelId="{96F07B7B-BAE9-4EDA-9143-429408BA963E}" type="pres">
      <dgm:prSet presAssocID="{0F8956F4-7237-486C-994B-2974FBE2537A}" presName="compNode" presStyleCnt="0"/>
      <dgm:spPr/>
    </dgm:pt>
    <dgm:pt modelId="{C545183C-54B0-49F1-AF99-38B813B963A0}" type="pres">
      <dgm:prSet presAssocID="{0F8956F4-7237-486C-994B-2974FBE2537A}" presName="bgRect" presStyleLbl="bgShp" presStyleIdx="2" presStyleCnt="3"/>
      <dgm:spPr/>
    </dgm:pt>
    <dgm:pt modelId="{EC01ACEB-FA77-4976-82E6-D9C4E37CA2B4}" type="pres">
      <dgm:prSet presAssocID="{0F8956F4-7237-486C-994B-2974FBE2537A}" presName="iconRect" presStyleLbl="node1" presStyleIdx="2" presStyleCnt="3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</dgm:spPr>
    </dgm:pt>
    <dgm:pt modelId="{E07EF93E-88CF-4408-8AC5-F466955F3BCE}" type="pres">
      <dgm:prSet presAssocID="{0F8956F4-7237-486C-994B-2974FBE2537A}" presName="spaceRect" presStyleCnt="0"/>
      <dgm:spPr/>
    </dgm:pt>
    <dgm:pt modelId="{AEE64A31-E4A1-45BB-97EE-412EE9E98FE6}" type="pres">
      <dgm:prSet presAssocID="{0F8956F4-7237-486C-994B-2974FBE2537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52CED20-703B-49D3-ABD0-D0012BAE7DDE}" type="presOf" srcId="{8B3DE060-EC67-4AD0-B4FB-86145CDD0AAC}" destId="{19F006E1-609B-4186-88EE-6818579D70C4}" srcOrd="0" destOrd="0" presId="urn:microsoft.com/office/officeart/2018/2/layout/IconVerticalSolidList"/>
    <dgm:cxn modelId="{F10CEE36-C9B8-47A2-A36A-AFF24B8FBBD4}" srcId="{8B3DE060-EC67-4AD0-B4FB-86145CDD0AAC}" destId="{5C1332A4-556B-4F7D-B0AF-C321F7E71ED4}" srcOrd="0" destOrd="0" parTransId="{541517B8-DBE4-4103-8BC0-2C3B335538C4}" sibTransId="{BFEE03F0-2C47-4FC6-AC82-AC99620B44C5}"/>
    <dgm:cxn modelId="{1A9C3378-8F01-416E-86FF-782655716C24}" type="presOf" srcId="{717B1117-A70F-4680-B53B-857D7C2DF46A}" destId="{096CD972-AFE4-4749-8C6C-9E79AF04E26A}" srcOrd="0" destOrd="0" presId="urn:microsoft.com/office/officeart/2018/2/layout/IconVerticalSolidList"/>
    <dgm:cxn modelId="{BA85E880-DA63-4169-8967-F6AAF994078F}" srcId="{8B3DE060-EC67-4AD0-B4FB-86145CDD0AAC}" destId="{0F8956F4-7237-486C-994B-2974FBE2537A}" srcOrd="2" destOrd="0" parTransId="{9CBC337A-530B-4FBB-8621-73F3F416E749}" sibTransId="{D92142DC-CFAB-4C46-B2C9-AEA1C11CA59D}"/>
    <dgm:cxn modelId="{FF63D993-5FB3-48B6-9E91-8E13E04417A1}" type="presOf" srcId="{0F8956F4-7237-486C-994B-2974FBE2537A}" destId="{AEE64A31-E4A1-45BB-97EE-412EE9E98FE6}" srcOrd="0" destOrd="0" presId="urn:microsoft.com/office/officeart/2018/2/layout/IconVerticalSolidList"/>
    <dgm:cxn modelId="{CF06A0B1-574F-4E88-8A77-5BF77CDB9D06}" srcId="{8B3DE060-EC67-4AD0-B4FB-86145CDD0AAC}" destId="{717B1117-A70F-4680-B53B-857D7C2DF46A}" srcOrd="1" destOrd="0" parTransId="{F9666943-A9EA-4F46-BFBE-9E6C2091BE2A}" sibTransId="{F9A46197-E973-41A1-8528-23156FBF4535}"/>
    <dgm:cxn modelId="{81E68CD8-A3B0-436B-85D4-95F202458B13}" type="presOf" srcId="{5C1332A4-556B-4F7D-B0AF-C321F7E71ED4}" destId="{CD038119-0FB5-438D-AA3A-6971DF07497F}" srcOrd="0" destOrd="0" presId="urn:microsoft.com/office/officeart/2018/2/layout/IconVerticalSolidList"/>
    <dgm:cxn modelId="{CA82FDBF-2703-4F8B-AF4C-7EBC9B548F8E}" type="presParOf" srcId="{19F006E1-609B-4186-88EE-6818579D70C4}" destId="{00D95549-92B0-43E1-8CC4-11C719554ACA}" srcOrd="0" destOrd="0" presId="urn:microsoft.com/office/officeart/2018/2/layout/IconVerticalSolidList"/>
    <dgm:cxn modelId="{2289ED5B-2F37-4CD6-A5D5-02FDB526E258}" type="presParOf" srcId="{00D95549-92B0-43E1-8CC4-11C719554ACA}" destId="{EFE3289B-CFA5-40B3-AE5A-C8D9313E1DF2}" srcOrd="0" destOrd="0" presId="urn:microsoft.com/office/officeart/2018/2/layout/IconVerticalSolidList"/>
    <dgm:cxn modelId="{CBB570E6-EB5C-4183-8C96-99BD595B6D0D}" type="presParOf" srcId="{00D95549-92B0-43E1-8CC4-11C719554ACA}" destId="{A90C2E71-07DA-4D37-B246-3BE10ED5E28A}" srcOrd="1" destOrd="0" presId="urn:microsoft.com/office/officeart/2018/2/layout/IconVerticalSolidList"/>
    <dgm:cxn modelId="{6F594C06-4967-4335-870D-654E4F4091E9}" type="presParOf" srcId="{00D95549-92B0-43E1-8CC4-11C719554ACA}" destId="{CA2E883F-F52D-4CBA-B448-EB1BDDD06FA5}" srcOrd="2" destOrd="0" presId="urn:microsoft.com/office/officeart/2018/2/layout/IconVerticalSolidList"/>
    <dgm:cxn modelId="{7FBDBD8F-ECFF-497B-865E-5951775D24E2}" type="presParOf" srcId="{00D95549-92B0-43E1-8CC4-11C719554ACA}" destId="{CD038119-0FB5-438D-AA3A-6971DF07497F}" srcOrd="3" destOrd="0" presId="urn:microsoft.com/office/officeart/2018/2/layout/IconVerticalSolidList"/>
    <dgm:cxn modelId="{9747B66A-F800-47FA-B206-72253371AC5C}" type="presParOf" srcId="{19F006E1-609B-4186-88EE-6818579D70C4}" destId="{16C8D6E8-D29C-4A1A-9117-D800C2AEDFFA}" srcOrd="1" destOrd="0" presId="urn:microsoft.com/office/officeart/2018/2/layout/IconVerticalSolidList"/>
    <dgm:cxn modelId="{6039C947-558D-495E-B59C-9F8F349A1055}" type="presParOf" srcId="{19F006E1-609B-4186-88EE-6818579D70C4}" destId="{F0888890-4D5B-4F4B-A27E-3F8809FEF644}" srcOrd="2" destOrd="0" presId="urn:microsoft.com/office/officeart/2018/2/layout/IconVerticalSolidList"/>
    <dgm:cxn modelId="{A5E2684C-61F8-4D80-B221-4A199EB05C79}" type="presParOf" srcId="{F0888890-4D5B-4F4B-A27E-3F8809FEF644}" destId="{B296F51D-1DBD-49F8-989D-88F705BE389E}" srcOrd="0" destOrd="0" presId="urn:microsoft.com/office/officeart/2018/2/layout/IconVerticalSolidList"/>
    <dgm:cxn modelId="{C9E132BE-F9D1-4DE0-B6CF-49B18E2BC2A6}" type="presParOf" srcId="{F0888890-4D5B-4F4B-A27E-3F8809FEF644}" destId="{B26E5A2D-B4AE-4A20-86A4-5D1C914C2959}" srcOrd="1" destOrd="0" presId="urn:microsoft.com/office/officeart/2018/2/layout/IconVerticalSolidList"/>
    <dgm:cxn modelId="{FA6CFB12-BB8C-4EEB-8888-A5B9F51511D1}" type="presParOf" srcId="{F0888890-4D5B-4F4B-A27E-3F8809FEF644}" destId="{484A1F6D-CAC2-4E28-B306-B4F1B7705840}" srcOrd="2" destOrd="0" presId="urn:microsoft.com/office/officeart/2018/2/layout/IconVerticalSolidList"/>
    <dgm:cxn modelId="{7DD5F5E0-4455-49F3-ABC7-08868793E0A6}" type="presParOf" srcId="{F0888890-4D5B-4F4B-A27E-3F8809FEF644}" destId="{096CD972-AFE4-4749-8C6C-9E79AF04E26A}" srcOrd="3" destOrd="0" presId="urn:microsoft.com/office/officeart/2018/2/layout/IconVerticalSolidList"/>
    <dgm:cxn modelId="{C366FFB8-A5C2-43F8-8685-17F264A7026C}" type="presParOf" srcId="{19F006E1-609B-4186-88EE-6818579D70C4}" destId="{F6C52FCD-F5D2-48A8-8D50-AE8A20018417}" srcOrd="3" destOrd="0" presId="urn:microsoft.com/office/officeart/2018/2/layout/IconVerticalSolidList"/>
    <dgm:cxn modelId="{23EA47C9-8799-4502-AC2F-C497979B03ED}" type="presParOf" srcId="{19F006E1-609B-4186-88EE-6818579D70C4}" destId="{96F07B7B-BAE9-4EDA-9143-429408BA963E}" srcOrd="4" destOrd="0" presId="urn:microsoft.com/office/officeart/2018/2/layout/IconVerticalSolidList"/>
    <dgm:cxn modelId="{0011444C-9C34-4BA2-8DA2-E59D9AD81FC6}" type="presParOf" srcId="{96F07B7B-BAE9-4EDA-9143-429408BA963E}" destId="{C545183C-54B0-49F1-AF99-38B813B963A0}" srcOrd="0" destOrd="0" presId="urn:microsoft.com/office/officeart/2018/2/layout/IconVerticalSolidList"/>
    <dgm:cxn modelId="{2A60F520-58B4-4E75-A73A-6CACAD92DD49}" type="presParOf" srcId="{96F07B7B-BAE9-4EDA-9143-429408BA963E}" destId="{EC01ACEB-FA77-4976-82E6-D9C4E37CA2B4}" srcOrd="1" destOrd="0" presId="urn:microsoft.com/office/officeart/2018/2/layout/IconVerticalSolidList"/>
    <dgm:cxn modelId="{FBC144A9-6202-4124-BA6F-8CBC4FDC7685}" type="presParOf" srcId="{96F07B7B-BAE9-4EDA-9143-429408BA963E}" destId="{E07EF93E-88CF-4408-8AC5-F466955F3BCE}" srcOrd="2" destOrd="0" presId="urn:microsoft.com/office/officeart/2018/2/layout/IconVerticalSolidList"/>
    <dgm:cxn modelId="{B67A7790-54D7-4270-AA15-B66CEA4E5988}" type="presParOf" srcId="{96F07B7B-BAE9-4EDA-9143-429408BA963E}" destId="{AEE64A31-E4A1-45BB-97EE-412EE9E98FE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E3289B-CFA5-40B3-AE5A-C8D9313E1DF2}">
      <dsp:nvSpPr>
        <dsp:cNvPr id="0" name=""/>
        <dsp:cNvSpPr/>
      </dsp:nvSpPr>
      <dsp:spPr>
        <a:xfrm>
          <a:off x="0" y="4306"/>
          <a:ext cx="8949690" cy="141914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0C2E71-07DA-4D37-B246-3BE10ED5E28A}">
      <dsp:nvSpPr>
        <dsp:cNvPr id="0" name=""/>
        <dsp:cNvSpPr/>
      </dsp:nvSpPr>
      <dsp:spPr>
        <a:xfrm>
          <a:off x="429291" y="323615"/>
          <a:ext cx="781293" cy="780530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038119-0FB5-438D-AA3A-6971DF07497F}">
      <dsp:nvSpPr>
        <dsp:cNvPr id="0" name=""/>
        <dsp:cNvSpPr/>
      </dsp:nvSpPr>
      <dsp:spPr>
        <a:xfrm>
          <a:off x="1639877" y="4306"/>
          <a:ext cx="7201592" cy="1420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340" tIns="150340" rIns="150340" bIns="15034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baseline="0" dirty="0"/>
            <a:t>OUTREACH</a:t>
          </a:r>
          <a:r>
            <a:rPr lang="en-US" sz="2000" b="0" i="0" kern="1200" baseline="0" dirty="0"/>
            <a:t>:  Serve as a point of contact to assist in the development of apprenticeship and work-based learning opportunities</a:t>
          </a:r>
          <a:endParaRPr lang="en-US" sz="2000" kern="1200" dirty="0"/>
        </a:p>
      </dsp:txBody>
      <dsp:txXfrm>
        <a:off x="1639877" y="4306"/>
        <a:ext cx="7201592" cy="1420534"/>
      </dsp:txXfrm>
    </dsp:sp>
    <dsp:sp modelId="{B296F51D-1DBD-49F8-989D-88F705BE389E}">
      <dsp:nvSpPr>
        <dsp:cNvPr id="0" name=""/>
        <dsp:cNvSpPr/>
      </dsp:nvSpPr>
      <dsp:spPr>
        <a:xfrm>
          <a:off x="0" y="1749534"/>
          <a:ext cx="8949690" cy="141914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6E5A2D-B4AE-4A20-86A4-5D1C914C2959}">
      <dsp:nvSpPr>
        <dsp:cNvPr id="0" name=""/>
        <dsp:cNvSpPr/>
      </dsp:nvSpPr>
      <dsp:spPr>
        <a:xfrm>
          <a:off x="429291" y="2068842"/>
          <a:ext cx="781293" cy="780530"/>
        </a:xfrm>
        <a:prstGeom prst="rect">
          <a:avLst/>
        </a:prstGeom>
        <a:blipFill rotWithShape="1">
          <a:blip xmlns:r="http://schemas.openxmlformats.org/officeDocument/2006/relationships" r:embed="rId2"/>
          <a:srcRect/>
          <a:stretch>
            <a:fillRect t="-7000" b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6CD972-AFE4-4749-8C6C-9E79AF04E26A}">
      <dsp:nvSpPr>
        <dsp:cNvPr id="0" name=""/>
        <dsp:cNvSpPr/>
      </dsp:nvSpPr>
      <dsp:spPr>
        <a:xfrm>
          <a:off x="1639877" y="1749534"/>
          <a:ext cx="7201592" cy="1420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340" tIns="150340" rIns="150340" bIns="15034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baseline="0"/>
            <a:t>PARTNER COORDINATION: </a:t>
          </a:r>
          <a:r>
            <a:rPr lang="en-US" sz="2000" b="0" i="0" kern="1200" baseline="0"/>
            <a:t>Support the regional coordination of apprenticeship and work-based learning opportunities with employers and workforce / education / economic development partners.</a:t>
          </a:r>
          <a:endParaRPr lang="en-US" sz="2000" kern="1200"/>
        </a:p>
      </dsp:txBody>
      <dsp:txXfrm>
        <a:off x="1639877" y="1749534"/>
        <a:ext cx="7201592" cy="1420534"/>
      </dsp:txXfrm>
    </dsp:sp>
    <dsp:sp modelId="{C545183C-54B0-49F1-AF99-38B813B963A0}">
      <dsp:nvSpPr>
        <dsp:cNvPr id="0" name=""/>
        <dsp:cNvSpPr/>
      </dsp:nvSpPr>
      <dsp:spPr>
        <a:xfrm>
          <a:off x="0" y="3494761"/>
          <a:ext cx="8949690" cy="141914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1ACEB-FA77-4976-82E6-D9C4E37CA2B4}">
      <dsp:nvSpPr>
        <dsp:cNvPr id="0" name=""/>
        <dsp:cNvSpPr/>
      </dsp:nvSpPr>
      <dsp:spPr>
        <a:xfrm>
          <a:off x="429291" y="3814070"/>
          <a:ext cx="781293" cy="780530"/>
        </a:xfrm>
        <a:prstGeom prst="rect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E64A31-E4A1-45BB-97EE-412EE9E98FE6}">
      <dsp:nvSpPr>
        <dsp:cNvPr id="0" name=""/>
        <dsp:cNvSpPr/>
      </dsp:nvSpPr>
      <dsp:spPr>
        <a:xfrm>
          <a:off x="1639877" y="3494761"/>
          <a:ext cx="7201592" cy="1420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340" tIns="150340" rIns="150340" bIns="15034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baseline="0" dirty="0"/>
            <a:t>DIRECT ASSISTANCE IN DEVLOPING APPRENTICESHIPS</a:t>
          </a:r>
          <a:r>
            <a:rPr lang="en-US" sz="2000" b="0" i="0" kern="1200" baseline="0" dirty="0"/>
            <a:t>:  Serve as a subject matter expert to facilitate the establishment of an apprenticeship program based on the needs of the employer.</a:t>
          </a:r>
          <a:endParaRPr lang="en-US" sz="2000" kern="1200" dirty="0"/>
        </a:p>
      </dsp:txBody>
      <dsp:txXfrm>
        <a:off x="1639877" y="3494761"/>
        <a:ext cx="7201592" cy="1420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503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r>
              <a:rPr lang="en-US" sz="3300" dirty="0"/>
              <a:t>What strategies and activities should we include over the next five years to expand apprenticeship?</a:t>
            </a:r>
          </a:p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359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096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r>
              <a:rPr lang="en-US" sz="3300" dirty="0">
                <a:latin typeface="Calibri" panose="020F0502020204030204" pitchFamily="34" charset="0"/>
                <a:ea typeface="Calibri" panose="020F0502020204030204" pitchFamily="34" charset="0"/>
              </a:rPr>
              <a:t>These teams will build and support industry sector strategies among employers and the workforce, education, and economic development partners</a:t>
            </a:r>
          </a:p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012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12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351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7638" y="1163638"/>
            <a:ext cx="4187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answer common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A621D-C394-4D93-983A-B2658AB48196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69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tone!  --- </a:t>
            </a:r>
          </a:p>
          <a:p>
            <a:r>
              <a:rPr lang="en-US" dirty="0"/>
              <a:t>Peer learning – active learners, share experience </a:t>
            </a:r>
          </a:p>
          <a:p>
            <a:r>
              <a:rPr lang="en-US" dirty="0"/>
              <a:t>All 4 Introduce themselves, their organization and regions, and welcome everyone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25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83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300" dirty="0"/>
              <a:t>Deb – Jen work with Deb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43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300" dirty="0"/>
              <a:t>Deb – Jen work with Deb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3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300" dirty="0"/>
              <a:t>Deb – Jen work with Deb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82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300" dirty="0"/>
              <a:t>Deb – Jen work with Deb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69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300" dirty="0"/>
              <a:t>Deb – Jen work with Deb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18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300" dirty="0"/>
              <a:t>Deb – Jen work with Deb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2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5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56E7046-DE4F-0A49-A5D9-1A3B2F5BA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376751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1F6FDE6-65F0-9041-A1D4-82C1AC416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902935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73E8B-1D2A-B241-9CB5-BFDA0512326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FBBF2A-C7ED-554B-A375-F7CE80CB34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6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83DAD1-B635-5549-8693-FBB2806595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51990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E72B3E9-20CA-BA46-A89A-02FBF1AB9991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1790B-1E4F-3B4F-AD32-8BC1BF08A162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7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9489B8-D70A-2C4B-9339-02FC12D9C9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8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84A807-FE08-7F4C-A4CB-EB585EFFBE3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99035" y="261172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988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1683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64B377F-598C-7D43-AC31-2A6886AA3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8" y="1401776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2CC2ABB-C44C-CA4F-97C9-5F71B7B6A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3251" y="1912789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9AE139-211F-0C42-9F4B-85DFB65FCB4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79602B-7BC0-AA47-88B7-E243181EF231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23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7A4C18-8E88-FF42-8E68-9885D11AB6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4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9790A3C-E5CE-8D49-AAAE-156FFDD36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9041" y="1446424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38564" y="1957437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6519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5214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56573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C8CDFF-9F4E-D941-99E5-C9CFFCC708D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4B49551-9295-E947-800A-9A504B6DA1A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3" y="4171694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301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62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028C285-0AD5-4E49-8418-334AAEA88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5790" y="1445750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486197D-2DB5-9D47-9406-78588F99E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5313" y="1956763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DE2AF-CFE4-784D-934E-43E5E23BE15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60823-CB42-9C4E-831A-345865AFE106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8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5DAA878-6585-C44A-83AF-A6E5394755D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9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E7FB72-67FA-C447-A754-5DF4182E8D6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BD9400-FAE6-E747-88CE-CBDBB84503B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88"/>
            <a:ext cx="9144000" cy="1092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06CAFE60-D00A-4AA8-B1DE-6BF598A51777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82" y="277038"/>
            <a:ext cx="1582632" cy="899813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190472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1" r:id="rId2"/>
    <p:sldLayoutId id="2147483673" r:id="rId3"/>
    <p:sldLayoutId id="2147483690" r:id="rId4"/>
    <p:sldLayoutId id="2147483691" r:id="rId5"/>
    <p:sldLayoutId id="2147483688" r:id="rId6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-gQLqv9f4o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667428FB-72DF-A44E-9063-A722D2782F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3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79869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712048" y="2992834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1053" y="6222015"/>
            <a:ext cx="4598068" cy="2276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ea typeface="Segoe UI Symbol" panose="020B0502040204020203" pitchFamily="34" charset="0"/>
              </a:rPr>
              <a:t>August 2023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41AC5E-DDCB-DD4F-BC81-E1385780537E}"/>
              </a:ext>
            </a:extLst>
          </p:cNvPr>
          <p:cNvSpPr txBox="1"/>
          <p:nvPr/>
        </p:nvSpPr>
        <p:spPr>
          <a:xfrm>
            <a:off x="104231" y="1073695"/>
            <a:ext cx="8618220" cy="8976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467"/>
              </a:lnSpc>
            </a:pPr>
            <a:r>
              <a:rPr lang="en-US" sz="3467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Apprenticeship Illinois</a:t>
            </a:r>
          </a:p>
          <a:p>
            <a:pPr algn="ctr">
              <a:lnSpc>
                <a:spcPts val="3467"/>
              </a:lnSpc>
            </a:pPr>
            <a:r>
              <a:rPr lang="en-US" sz="3467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Bootcamp</a:t>
            </a:r>
            <a:endParaRPr lang="en-US" sz="3467" b="1" cap="all" spc="54" dirty="0">
              <a:solidFill>
                <a:schemeClr val="accent1"/>
              </a:solidFill>
              <a:latin typeface="Futura Std Heavy" panose="020B0502020204020303" pitchFamily="34" charset="77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08B0CB6-22BE-4074-BEB1-559449EC45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94" y="2252315"/>
            <a:ext cx="5413037" cy="3077611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0AF5CA38-B7A6-4AEC-A65D-BA7A7858F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595" y="5433135"/>
            <a:ext cx="247173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04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9256" y="6989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US DOL Award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3646" y="1429458"/>
            <a:ext cx="8856708" cy="520908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DCEO issued entire $1.3 M in US DOL Apprenticeship Expansion Grant funds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11 applications received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LWIAs 1, 3, 4, 6, 7, 13, 14, 15, 17, 23, and 25. 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LWIAs 22 and 24 using remaining funding within current Navigator grant to perform same activities as new grantees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sz="2400" u="sng" dirty="0"/>
              <a:t>Working with all LWIAs</a:t>
            </a:r>
            <a:r>
              <a:rPr lang="en-US" sz="2400" dirty="0"/>
              <a:t>, not just grantees</a:t>
            </a:r>
          </a:p>
          <a:p>
            <a:pPr marL="457200" indent="-4572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Period of Performance July 1, 2023-June 30, 2024</a:t>
            </a:r>
          </a:p>
          <a:p>
            <a:pPr marL="457200" indent="-4572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Anticipate recurring formula funding annually</a:t>
            </a:r>
          </a:p>
        </p:txBody>
      </p:sp>
    </p:spTree>
    <p:extLst>
      <p:ext uri="{BB962C8B-B14F-4D97-AF65-F5344CB8AC3E}">
        <p14:creationId xmlns:p14="http://schemas.microsoft.com/office/powerpoint/2010/main" val="1168146498"/>
      </p:ext>
    </p:extLst>
  </p:cSld>
  <p:clrMapOvr>
    <a:masterClrMapping/>
  </p:clrMapOvr>
  <p:transition spd="slow" advClick="0" advTm="3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9256" y="854437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5-year state apprenticeship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0776" y="1829508"/>
            <a:ext cx="8662448" cy="5135934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Detailed, five-year State plan </a:t>
            </a:r>
            <a:r>
              <a:rPr lang="en-US" sz="2400" b="1" dirty="0"/>
              <a:t>required</a:t>
            </a:r>
            <a:r>
              <a:rPr lang="en-US" sz="2400" dirty="0"/>
              <a:t> by US DOL</a:t>
            </a:r>
          </a:p>
          <a:p>
            <a:pPr marL="342900" indent="-3429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Aligned with State Unified Plan </a:t>
            </a:r>
          </a:p>
          <a:p>
            <a:pPr marL="342900" indent="-3429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Structured around </a:t>
            </a:r>
            <a:r>
              <a:rPr lang="en-US" sz="2400" b="1" dirty="0"/>
              <a:t>5 goals</a:t>
            </a:r>
            <a:endParaRPr lang="en-US" sz="24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dirty="0"/>
              <a:t>Need Operational Elements– Commit to </a:t>
            </a:r>
            <a:r>
              <a:rPr lang="en-US" b="1" dirty="0"/>
              <a:t>activities</a:t>
            </a:r>
            <a:r>
              <a:rPr lang="en-US" dirty="0"/>
              <a:t> for next 5 </a:t>
            </a:r>
            <a:r>
              <a:rPr lang="en-US" dirty="0" err="1"/>
              <a:t>yrs</a:t>
            </a:r>
            <a:r>
              <a:rPr lang="en-US" dirty="0"/>
              <a:t> </a:t>
            </a:r>
          </a:p>
          <a:p>
            <a:pPr marL="342900" indent="-3429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Stakeholders</a:t>
            </a:r>
            <a:r>
              <a:rPr lang="en-US" sz="2400" dirty="0"/>
              <a:t> include IWIB Apprenticeship Committee, core WIOA partners, ISBE, community colleges, CBOs, and </a:t>
            </a:r>
            <a:r>
              <a:rPr lang="en-US" sz="2400" b="1" dirty="0">
                <a:solidFill>
                  <a:srgbClr val="0070C0"/>
                </a:solidFill>
              </a:rPr>
              <a:t>YOU</a:t>
            </a:r>
          </a:p>
          <a:p>
            <a:pPr marL="342900" indent="-3429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State will apply for a </a:t>
            </a:r>
            <a:r>
              <a:rPr lang="en-US" sz="2400" b="1" dirty="0"/>
              <a:t>competitive </a:t>
            </a:r>
            <a:r>
              <a:rPr lang="en-US" sz="2400" dirty="0"/>
              <a:t>Apprenticeship Expansion grant for up to </a:t>
            </a:r>
            <a:r>
              <a:rPr lang="en-US" sz="2400" b="1" dirty="0"/>
              <a:t>$6 million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84D5E1-C8A8-8234-D32D-05D50040F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002" y="2291282"/>
            <a:ext cx="2152075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27775"/>
      </p:ext>
    </p:extLst>
  </p:cSld>
  <p:clrMapOvr>
    <a:masterClrMapping/>
  </p:clrMapOvr>
  <p:transition spd="slow" advClick="0" advTm="3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6BB1F7-DEEF-1C59-9879-DD99A4242C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43"/>
          <a:stretch/>
        </p:blipFill>
        <p:spPr>
          <a:xfrm>
            <a:off x="7086600" y="1587817"/>
            <a:ext cx="2057400" cy="1989773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3080" y="621017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Apprenticeship 2.0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9824" y="1309911"/>
            <a:ext cx="8964176" cy="3793075"/>
          </a:xfrm>
        </p:spPr>
        <p:txBody>
          <a:bodyPr>
            <a:noAutofit/>
          </a:bodyPr>
          <a:lstStyle/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Navigator function </a:t>
            </a:r>
            <a:r>
              <a:rPr lang="en-US" sz="2800" b="1" dirty="0">
                <a:solidFill>
                  <a:srgbClr val="002060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LARGER</a:t>
            </a: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 than one person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b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Integrating</a:t>
            </a: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 apprenticeship &amp; WBL into             local workforce boards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Integrated Business Service Teams (IBST) understand </a:t>
            </a:r>
            <a:r>
              <a:rPr lang="en-US" sz="2800" b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how apprenticeship </a:t>
            </a: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or WBL </a:t>
            </a:r>
            <a:r>
              <a:rPr lang="en-US" sz="2800" b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helps employers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b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Apprenticeship Specialists </a:t>
            </a: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working with IBST, LWIBs, and other workforce, education, and economic development partners through intentional coordination</a:t>
            </a:r>
          </a:p>
        </p:txBody>
      </p:sp>
    </p:spTree>
    <p:extLst>
      <p:ext uri="{BB962C8B-B14F-4D97-AF65-F5344CB8AC3E}">
        <p14:creationId xmlns:p14="http://schemas.microsoft.com/office/powerpoint/2010/main" val="3059268795"/>
      </p:ext>
    </p:extLst>
  </p:cSld>
  <p:clrMapOvr>
    <a:masterClrMapping/>
  </p:clrMapOvr>
  <p:transition spd="slow" advClick="0" advTm="3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79420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Apprenticeship 2.0</a:t>
            </a:r>
          </a:p>
        </p:txBody>
      </p:sp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id="{3D177015-721D-87B0-9B83-183768A45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2791526"/>
              </p:ext>
            </p:extLst>
          </p:nvPr>
        </p:nvGraphicFramePr>
        <p:xfrm>
          <a:off x="97155" y="1577340"/>
          <a:ext cx="8949690" cy="4919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6676884"/>
      </p:ext>
    </p:extLst>
  </p:cSld>
  <p:clrMapOvr>
    <a:masterClrMapping/>
  </p:clrMapOvr>
  <p:transition spd="slow" advClick="0" advTm="3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8832C2E-CF1E-6766-742F-8A6BBF9BE0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093"/>
          <a:stretch/>
        </p:blipFill>
        <p:spPr>
          <a:xfrm>
            <a:off x="5896905" y="2225860"/>
            <a:ext cx="3247095" cy="2707381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5113" y="68374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Apprenticeship Illinois team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906" y="1371600"/>
            <a:ext cx="8570214" cy="5234940"/>
          </a:xfrm>
        </p:spPr>
        <p:txBody>
          <a:bodyPr>
            <a:noAutofit/>
          </a:bodyPr>
          <a:lstStyle/>
          <a:p>
            <a:pPr marL="0" lvl="1" indent="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b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DOL OA Team – Director &amp; 4 ATRs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Debra Cremeens-Risinger </a:t>
            </a: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Director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Bruce Hallam </a:t>
            </a: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ATR </a:t>
            </a:r>
            <a:endParaRPr lang="en-US" sz="24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Nakeya Womack </a:t>
            </a: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ATR </a:t>
            </a:r>
            <a:endParaRPr lang="en-US" sz="24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Meredith Thetford </a:t>
            </a: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ATR 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Marlene Budge </a:t>
            </a: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ATR </a:t>
            </a:r>
            <a:endParaRPr lang="en-US" sz="24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0" lvl="1" indent="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b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3 DCEO OET Regional Managers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Bryan Ellis </a:t>
            </a: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Southern Regional Manager</a:t>
            </a:r>
            <a:endParaRPr lang="en-US" sz="24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Annamarie Dorr</a:t>
            </a: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 – Central Regional Manager</a:t>
            </a:r>
            <a:endParaRPr lang="en-US" sz="24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Kelly Lapetino, Ed.D. </a:t>
            </a: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Northern Regional Manager</a:t>
            </a:r>
            <a:endParaRPr lang="en-US" sz="24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77198"/>
      </p:ext>
    </p:extLst>
  </p:cSld>
  <p:clrMapOvr>
    <a:masterClrMapping/>
  </p:clrMapOvr>
  <p:transition spd="slow" advClick="0" advTm="3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8832C2E-CF1E-6766-742F-8A6BBF9BE0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093"/>
          <a:stretch/>
        </p:blipFill>
        <p:spPr>
          <a:xfrm>
            <a:off x="5768889" y="4098419"/>
            <a:ext cx="3247095" cy="2707381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5113" y="68374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Apprenticeship Illinois team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8016" y="1405890"/>
            <a:ext cx="7219082" cy="5234940"/>
          </a:xfrm>
        </p:spPr>
        <p:txBody>
          <a:bodyPr>
            <a:noAutofit/>
          </a:bodyPr>
          <a:lstStyle/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Chase Martin </a:t>
            </a:r>
            <a:r>
              <a:rPr lang="en-US" sz="1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Grant Manager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Nate Carlson </a:t>
            </a:r>
            <a:r>
              <a:rPr lang="en-US" sz="1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State Apprenticeship Mentor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Candace Dickerson – </a:t>
            </a:r>
            <a:r>
              <a:rPr lang="en-US" sz="1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State Apprenticeship Delegate &amp; Program Technical Assistance Manager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Kim Kuchenbrod </a:t>
            </a:r>
            <a:r>
              <a:rPr lang="en-US" sz="1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Talent Pipeline Management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Tanner Crawford</a:t>
            </a: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 </a:t>
            </a:r>
            <a:r>
              <a:rPr lang="en-US" sz="1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- Lead Staff - IWIB Apprenticeship Committee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Jennifer Foil </a:t>
            </a:r>
            <a:r>
              <a:rPr lang="en-US" sz="1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Program Support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John Barr </a:t>
            </a:r>
            <a:r>
              <a:rPr lang="en-US" sz="1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– DCEO OET Executive Lead</a:t>
            </a:r>
            <a:endParaRPr lang="en-US" sz="28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5B9EF4CF-F006-E031-F5E1-74CB23E9B022}"/>
              </a:ext>
            </a:extLst>
          </p:cNvPr>
          <p:cNvSpPr/>
          <p:nvPr/>
        </p:nvSpPr>
        <p:spPr>
          <a:xfrm>
            <a:off x="4245429" y="6172200"/>
            <a:ext cx="1600200" cy="468630"/>
          </a:xfrm>
          <a:prstGeom prst="wedgeRoundRectCallout">
            <a:avLst>
              <a:gd name="adj1" fmla="val 90486"/>
              <a:gd name="adj2" fmla="val -62935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And even more support</a:t>
            </a:r>
          </a:p>
        </p:txBody>
      </p:sp>
    </p:spTree>
    <p:extLst>
      <p:ext uri="{BB962C8B-B14F-4D97-AF65-F5344CB8AC3E}">
        <p14:creationId xmlns:p14="http://schemas.microsoft.com/office/powerpoint/2010/main" val="2518941255"/>
      </p:ext>
    </p:extLst>
  </p:cSld>
  <p:clrMapOvr>
    <a:masterClrMapping/>
  </p:clrMapOvr>
  <p:transition spd="slow" advClick="0" advTm="3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1417" y="564877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Apprenticeship support / </a:t>
            </a:r>
          </a:p>
          <a:p>
            <a:r>
              <a:rPr lang="en-US" sz="2800" dirty="0">
                <a:solidFill>
                  <a:schemeClr val="tx2"/>
                </a:solidFill>
                <a:cs typeface="+mn-cs"/>
              </a:rPr>
              <a:t>professional development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8016" y="1819656"/>
            <a:ext cx="8860536" cy="4672584"/>
          </a:xfrm>
        </p:spPr>
        <p:txBody>
          <a:bodyPr>
            <a:noAutofit/>
          </a:bodyPr>
          <a:lstStyle/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Talent Pipeline Management Academy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Webinars on specific topics, e.g. Funding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Apprenticeship Illinois Team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Office hours &amp; Real Time help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Provide library of existing resources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Create new resources as needed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Efforts scale – Illinois Works, CEJA, JTED, WIOA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sz="28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8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32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52889"/>
      </p:ext>
    </p:extLst>
  </p:cSld>
  <p:clrMapOvr>
    <a:masterClrMapping/>
  </p:clrMapOvr>
  <p:transition spd="slow" advClick="0" advTm="3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E04B1E-7881-5F76-99B1-EFA1972B8C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3574" y="2029893"/>
            <a:ext cx="7953374" cy="511013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chemeClr val="tx2"/>
                </a:solidFill>
                <a:cs typeface="+mn-cs"/>
              </a:rPr>
              <a:t>A pep talk from kid president to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2DDF0-E295-AB1E-5EC9-5AF1831663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5313" y="4255699"/>
            <a:ext cx="7953374" cy="1382485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https://www.youtube.com/watch?v=l-gQLqv9f4o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17242536"/>
      </p:ext>
    </p:extLst>
  </p:cSld>
  <p:clrMapOvr>
    <a:masterClrMapping/>
  </p:clrMapOvr>
  <p:transition spd="slow" advClick="0" advTm="3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D22E7-322C-4E1C-8B6F-D7BD44EA8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4350"/>
            <a:fld id="{62E03C93-A8B5-5E4D-ADDE-FACFC10B3CD1}" type="slidenum">
              <a:rPr lang="en-US">
                <a:solidFill>
                  <a:prstClr val="white">
                    <a:lumMod val="50000"/>
                  </a:prstClr>
                </a:solidFill>
                <a:latin typeface="Calibri" panose="020F0502020204030204"/>
              </a:rPr>
              <a:pPr defTabSz="514350"/>
              <a:t>18</a:t>
            </a:fld>
            <a:endParaRPr lang="en-US" dirty="0">
              <a:solidFill>
                <a:prstClr val="white">
                  <a:lumMod val="50000"/>
                </a:prstClr>
              </a:solidFill>
              <a:latin typeface="Calibri" panose="020F050202020403020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5C94F7-EB15-4D12-A481-826F71740C61}"/>
              </a:ext>
            </a:extLst>
          </p:cNvPr>
          <p:cNvGrpSpPr/>
          <p:nvPr/>
        </p:nvGrpSpPr>
        <p:grpSpPr>
          <a:xfrm>
            <a:off x="5114439" y="5069514"/>
            <a:ext cx="2713121" cy="555000"/>
            <a:chOff x="4105944" y="5235153"/>
            <a:chExt cx="4685130" cy="112119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C6A1DC8-A81C-45BD-B6B8-27582A8F05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5944" y="5235153"/>
              <a:ext cx="2036299" cy="1121198"/>
            </a:xfrm>
            <a:prstGeom prst="rect">
              <a:avLst/>
            </a:prstGeom>
          </p:spPr>
        </p:pic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86BCFDB4-CD53-458C-8E1B-EDB30BBA6A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9336" y="5656263"/>
              <a:ext cx="2471738" cy="700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6521330C-C620-25AA-1BF3-192BD59CC6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3346" y="1971929"/>
            <a:ext cx="4377307" cy="291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7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B05FE8-E4C3-A53E-7D46-45F3EAF7D1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7609" y="1514112"/>
            <a:ext cx="7953374" cy="966881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tx2"/>
                </a:solidFill>
                <a:cs typeface="+mn-cs"/>
              </a:rPr>
              <a:t>Welcome</a:t>
            </a:r>
          </a:p>
          <a:p>
            <a:pPr algn="ctr"/>
            <a:r>
              <a:rPr lang="en-US" sz="3200" dirty="0">
                <a:solidFill>
                  <a:schemeClr val="tx2"/>
                </a:solidFill>
                <a:cs typeface="+mn-cs"/>
              </a:rPr>
              <a:t>From </a:t>
            </a:r>
            <a:r>
              <a:rPr lang="en-US" sz="3200" dirty="0" err="1">
                <a:solidFill>
                  <a:schemeClr val="tx2"/>
                </a:solidFill>
                <a:cs typeface="+mn-cs"/>
              </a:rPr>
              <a:t>dceo</a:t>
            </a:r>
            <a:r>
              <a:rPr lang="en-US" sz="3200" dirty="0">
                <a:solidFill>
                  <a:schemeClr val="tx2"/>
                </a:solidFill>
                <a:cs typeface="+mn-cs"/>
              </a:rPr>
              <a:t> &amp; dol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6BE8C9-1BBF-3A20-C9CD-E108891FD679}"/>
              </a:ext>
            </a:extLst>
          </p:cNvPr>
          <p:cNvSpPr txBox="1"/>
          <p:nvPr/>
        </p:nvSpPr>
        <p:spPr>
          <a:xfrm>
            <a:off x="595314" y="3189452"/>
            <a:ext cx="7953373" cy="2154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spc="20" dirty="0">
                <a:solidFill>
                  <a:srgbClr val="4D4D4D"/>
                </a:solidFill>
              </a:rPr>
              <a:t>Debra Cremeens-Risinger</a:t>
            </a:r>
          </a:p>
          <a:p>
            <a:pPr algn="ctr">
              <a:spcAft>
                <a:spcPts val="600"/>
              </a:spcAft>
            </a:pPr>
            <a:r>
              <a:rPr lang="en-US" sz="2400" b="1" spc="20" dirty="0">
                <a:solidFill>
                  <a:srgbClr val="4D4D4D"/>
                </a:solidFill>
              </a:rPr>
              <a:t>Annie Dorr</a:t>
            </a:r>
          </a:p>
          <a:p>
            <a:pPr algn="ctr">
              <a:spcAft>
                <a:spcPts val="600"/>
              </a:spcAft>
            </a:pPr>
            <a:r>
              <a:rPr lang="en-US" sz="2400" b="1" spc="20" dirty="0">
                <a:solidFill>
                  <a:srgbClr val="4D4D4D"/>
                </a:solidFill>
              </a:rPr>
              <a:t>Kelly Lapetino, Ed.D.</a:t>
            </a:r>
          </a:p>
          <a:p>
            <a:pPr algn="ctr">
              <a:spcAft>
                <a:spcPts val="600"/>
              </a:spcAft>
            </a:pPr>
            <a:r>
              <a:rPr lang="en-US" sz="2400" b="1" spc="20" dirty="0">
                <a:solidFill>
                  <a:srgbClr val="4D4D4D"/>
                </a:solidFill>
              </a:rPr>
              <a:t>Bryan Ellis </a:t>
            </a:r>
          </a:p>
          <a:p>
            <a:pPr algn="ctr">
              <a:spcAft>
                <a:spcPts val="600"/>
              </a:spcAft>
            </a:pPr>
            <a:r>
              <a:rPr lang="en-US" sz="2400" b="1" spc="20" dirty="0">
                <a:solidFill>
                  <a:srgbClr val="4D4D4D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4678164"/>
      </p:ext>
    </p:extLst>
  </p:cSld>
  <p:clrMapOvr>
    <a:masterClrMapping/>
  </p:clrMapOvr>
  <p:transition spd="slow" advClick="0" advTm="3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4828" y="1166821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Registered apprenticeship in Illinois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4828" y="2043680"/>
            <a:ext cx="8744744" cy="3828253"/>
          </a:xfrm>
        </p:spPr>
        <p:txBody>
          <a:bodyPr>
            <a:noAutofit/>
          </a:bodyPr>
          <a:lstStyle/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>
                <a:solidFill>
                  <a:schemeClr val="tx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Illinois is an “OA</a:t>
            </a: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” state w/Director &amp; 4 ATRs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b="1" dirty="0">
                <a:solidFill>
                  <a:schemeClr val="tx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19,664</a:t>
            </a:r>
            <a:r>
              <a:rPr lang="en-US" sz="2800" dirty="0">
                <a:solidFill>
                  <a:schemeClr val="tx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 Registered Apprentices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b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422 </a:t>
            </a: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Registered programs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b="1" dirty="0">
                <a:solidFill>
                  <a:schemeClr val="tx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6,138</a:t>
            </a:r>
            <a:r>
              <a:rPr lang="en-US" sz="2800" dirty="0">
                <a:solidFill>
                  <a:schemeClr val="tx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 New apprentices </a:t>
            </a:r>
            <a:r>
              <a:rPr lang="en-US" sz="2000" dirty="0">
                <a:solidFill>
                  <a:schemeClr val="tx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between FY 2023 </a:t>
            </a:r>
            <a:endParaRPr lang="en-US" sz="2800" dirty="0">
              <a:solidFill>
                <a:schemeClr val="tx1"/>
              </a:solidFill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>
                <a:solidFill>
                  <a:schemeClr val="tx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DOL vision and working with the State</a:t>
            </a:r>
          </a:p>
          <a:p>
            <a:pPr marL="0" lvl="1" indent="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sz="2800" dirty="0">
              <a:solidFill>
                <a:schemeClr val="tx1"/>
              </a:solidFill>
              <a:highlight>
                <a:srgbClr val="FFFF00"/>
              </a:highlight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805669"/>
      </p:ext>
    </p:extLst>
  </p:cSld>
  <p:clrMapOvr>
    <a:masterClrMapping/>
  </p:clrMapOvr>
  <p:transition spd="slow" advClick="0" advTm="3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7338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Registered apprenticeship in IL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F67E5E-3DB9-552A-1177-AA26197F66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4594" y="1407109"/>
            <a:ext cx="7953374" cy="51101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Number of </a:t>
            </a:r>
            <a:r>
              <a:rPr lang="en-US" sz="2000" b="1" u="sng" dirty="0">
                <a:solidFill>
                  <a:srgbClr val="002060"/>
                </a:solidFill>
              </a:rPr>
              <a:t>New</a:t>
            </a:r>
            <a:r>
              <a:rPr lang="en-US" sz="2000" b="1" dirty="0">
                <a:solidFill>
                  <a:srgbClr val="002060"/>
                </a:solidFill>
              </a:rPr>
              <a:t> Apprentices is </a:t>
            </a:r>
            <a:r>
              <a:rPr lang="en-US" sz="2000" b="1" dirty="0">
                <a:solidFill>
                  <a:srgbClr val="00B050"/>
                </a:solidFill>
              </a:rPr>
              <a:t>Growing</a:t>
            </a:r>
            <a:r>
              <a:rPr lang="en-US" sz="2000" b="1" dirty="0">
                <a:solidFill>
                  <a:srgbClr val="002060"/>
                </a:solidFill>
              </a:rPr>
              <a:t> each Year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5FA774-5BCA-51F9-E9C3-E59122DD2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628" y="1720507"/>
            <a:ext cx="8752743" cy="508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44699"/>
      </p:ext>
    </p:extLst>
  </p:cSld>
  <p:clrMapOvr>
    <a:masterClrMapping/>
  </p:clrMapOvr>
  <p:transition spd="slow" advClick="0" advTm="3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7338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Registered apprenticeship in IL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F67E5E-3DB9-552A-1177-AA26197F66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4594" y="1407109"/>
            <a:ext cx="7953374" cy="51101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Number of </a:t>
            </a:r>
            <a:r>
              <a:rPr lang="en-US" sz="2000" b="1" u="sng" dirty="0">
                <a:solidFill>
                  <a:srgbClr val="002060"/>
                </a:solidFill>
              </a:rPr>
              <a:t>New Diverse</a:t>
            </a:r>
            <a:r>
              <a:rPr lang="en-US" sz="2000" b="1" dirty="0">
                <a:solidFill>
                  <a:srgbClr val="002060"/>
                </a:solidFill>
              </a:rPr>
              <a:t> Apprentices is </a:t>
            </a:r>
            <a:r>
              <a:rPr lang="en-US" sz="2000" b="1" dirty="0">
                <a:solidFill>
                  <a:srgbClr val="00B050"/>
                </a:solidFill>
              </a:rPr>
              <a:t>Growing</a:t>
            </a:r>
            <a:r>
              <a:rPr lang="en-US" sz="2000" b="1" dirty="0">
                <a:solidFill>
                  <a:srgbClr val="002060"/>
                </a:solidFill>
              </a:rPr>
              <a:t> each Year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0B2BCC-8A4B-8A32-8818-CA3E947CDA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" y="1705199"/>
            <a:ext cx="8846820" cy="515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86004"/>
      </p:ext>
    </p:extLst>
  </p:cSld>
  <p:clrMapOvr>
    <a:masterClrMapping/>
  </p:clrMapOvr>
  <p:transition spd="slow" advClick="0" advTm="3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7338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Registered apprenticeship in IL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F67E5E-3DB9-552A-1177-AA26197F66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4594" y="1541722"/>
            <a:ext cx="7953374" cy="376400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Number of </a:t>
            </a:r>
            <a:r>
              <a:rPr lang="en-US" sz="2000" b="1" u="sng" dirty="0">
                <a:solidFill>
                  <a:srgbClr val="002060"/>
                </a:solidFill>
              </a:rPr>
              <a:t>New</a:t>
            </a:r>
            <a:r>
              <a:rPr lang="en-US" sz="2000" b="1" dirty="0">
                <a:solidFill>
                  <a:srgbClr val="002060"/>
                </a:solidFill>
              </a:rPr>
              <a:t> Apprentices by Year – </a:t>
            </a:r>
            <a:r>
              <a:rPr lang="en-US" sz="2000" b="1" dirty="0">
                <a:solidFill>
                  <a:srgbClr val="00B050"/>
                </a:solidFill>
              </a:rPr>
              <a:t>Growing 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8286C73-6026-4A1D-2E2D-67EB7FA18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073" y="2040859"/>
            <a:ext cx="8784615" cy="16805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85DD59C-AE25-325A-4721-B6E5044F0B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073" y="4330781"/>
            <a:ext cx="7867955" cy="168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74390"/>
      </p:ext>
    </p:extLst>
  </p:cSld>
  <p:clrMapOvr>
    <a:masterClrMapping/>
  </p:clrMapOvr>
  <p:transition spd="slow" advClick="0" advTm="3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7338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Registered apprenticeship in IL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F67E5E-3DB9-552A-1177-AA26197F66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6142" y="1477925"/>
            <a:ext cx="7953374" cy="528473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Number of </a:t>
            </a:r>
            <a:r>
              <a:rPr lang="en-US" sz="2000" b="1" u="sng" dirty="0">
                <a:solidFill>
                  <a:srgbClr val="002060"/>
                </a:solidFill>
              </a:rPr>
              <a:t>New</a:t>
            </a:r>
            <a:r>
              <a:rPr lang="en-US" sz="2000" b="1" dirty="0">
                <a:solidFill>
                  <a:srgbClr val="002060"/>
                </a:solidFill>
              </a:rPr>
              <a:t> Programs in Illinois is </a:t>
            </a:r>
            <a:r>
              <a:rPr lang="en-US" sz="2000" b="1" dirty="0">
                <a:solidFill>
                  <a:srgbClr val="00B050"/>
                </a:solidFill>
              </a:rPr>
              <a:t>Growing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A5C35F-8655-49FF-46AA-BAA353C3C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30" y="1843757"/>
            <a:ext cx="8500196" cy="495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68333"/>
      </p:ext>
    </p:extLst>
  </p:cSld>
  <p:clrMapOvr>
    <a:masterClrMapping/>
  </p:clrMapOvr>
  <p:transition spd="slow" advClick="0" advTm="3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9256" y="78404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Benefits for employers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9256" y="1412020"/>
            <a:ext cx="8638418" cy="5779062"/>
          </a:xfrm>
        </p:spPr>
        <p:txBody>
          <a:bodyPr>
            <a:noAutofit/>
          </a:bodyPr>
          <a:lstStyle/>
          <a:p>
            <a:pPr marL="0" lvl="1" indent="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Registered Apprenticeship programs offer access to hundreds of occupations, in high-growth and emerging industries.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>
                <a:solidFill>
                  <a:schemeClr val="tx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90% </a:t>
            </a: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Retention Rate - </a:t>
            </a:r>
            <a:r>
              <a:rPr lang="en-US" sz="2000" b="0" i="0" dirty="0">
                <a:solidFill>
                  <a:srgbClr val="212121"/>
                </a:solidFill>
                <a:effectLst/>
                <a:latin typeface="Montserrat" panose="00000500000000000000" pitchFamily="2" charset="0"/>
              </a:rPr>
              <a:t>Percentage of apprentices who retain employment after apprenticeship completion</a:t>
            </a:r>
            <a:endParaRPr lang="en-US" sz="2800" b="0" i="0" dirty="0">
              <a:solidFill>
                <a:srgbClr val="212121"/>
              </a:solidFill>
              <a:effectLst/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>
                <a:solidFill>
                  <a:srgbClr val="21212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Skilled Workforce </a:t>
            </a:r>
            <a:endParaRPr lang="en-US" sz="28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>
                <a:solidFill>
                  <a:srgbClr val="21212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Improve Productivity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>
                <a:solidFill>
                  <a:srgbClr val="21212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Reduced Turnover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>
                <a:solidFill>
                  <a:srgbClr val="212121"/>
                </a:solidFill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Foster Diversity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DC2CFB-C9D0-0905-484D-0AC5095D31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263"/>
          <a:stretch/>
        </p:blipFill>
        <p:spPr>
          <a:xfrm>
            <a:off x="4407188" y="4411980"/>
            <a:ext cx="4630486" cy="130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283974"/>
      </p:ext>
    </p:extLst>
  </p:cSld>
  <p:clrMapOvr>
    <a:masterClrMapping/>
  </p:clrMapOvr>
  <p:transition spd="slow" advClick="0" advTm="3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9256" y="78404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Benefits for employers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68D66C-DCF7-FB8F-60DB-77B9C8F621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33" y="1587405"/>
            <a:ext cx="8941523" cy="474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610522"/>
      </p:ext>
    </p:extLst>
  </p:cSld>
  <p:clrMapOvr>
    <a:masterClrMapping/>
  </p:clrMapOvr>
  <p:transition spd="slow" advClick="0" advTm="3000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7"/>
  <p:tag name="ARTICULATE_DESIGN_ID_OFFICE THEME" val="IU67DOd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2069"/>
      </a:dk2>
      <a:lt2>
        <a:srgbClr val="E7E6E6"/>
      </a:lt2>
      <a:accent1>
        <a:srgbClr val="AA182C"/>
      </a:accent1>
      <a:accent2>
        <a:srgbClr val="ED7D31"/>
      </a:accent2>
      <a:accent3>
        <a:srgbClr val="638C1C"/>
      </a:accent3>
      <a:accent4>
        <a:srgbClr val="002069"/>
      </a:accent4>
      <a:accent5>
        <a:srgbClr val="AA182C"/>
      </a:accent5>
      <a:accent6>
        <a:srgbClr val="4D4D4D"/>
      </a:accent6>
      <a:hlink>
        <a:srgbClr val="002069"/>
      </a:hlink>
      <a:folHlink>
        <a:srgbClr val="638C1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0D368886C6B4298DB8A66EC5E9E94" ma:contentTypeVersion="3" ma:contentTypeDescription="Create a new document." ma:contentTypeScope="" ma:versionID="3dfe9d4b760e711e5f29de418d1818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1EBEFB-7CA0-4671-A34E-E94BB1632940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purl.org/dc/dcmitype/"/>
    <ds:schemaRef ds:uri="ee920ac9-5fc6-4484-ac21-fc1bd4a2d57a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1c5f7d24-dc7c-45cd-a254-66c71c085d44"/>
  </ds:schemaRefs>
</ds:datastoreItem>
</file>

<file path=customXml/itemProps2.xml><?xml version="1.0" encoding="utf-8"?>
<ds:datastoreItem xmlns:ds="http://schemas.openxmlformats.org/officeDocument/2006/customXml" ds:itemID="{F0F003DE-04DC-481C-93D8-4CB8F2FF5D0A}"/>
</file>

<file path=customXml/itemProps3.xml><?xml version="1.0" encoding="utf-8"?>
<ds:datastoreItem xmlns:ds="http://schemas.openxmlformats.org/officeDocument/2006/customXml" ds:itemID="{698D89FA-669B-4E64-A40E-678F664AB2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17443</TotalTime>
  <Words>734</Words>
  <Application>Microsoft Office PowerPoint</Application>
  <PresentationFormat>On-screen Show (4:3)</PresentationFormat>
  <Paragraphs>118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Futura Std Book</vt:lpstr>
      <vt:lpstr>Futura Std Heavy</vt:lpstr>
      <vt:lpstr>Lato</vt:lpstr>
      <vt:lpstr>Montserrat</vt:lpstr>
      <vt:lpstr>Segoe UI 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 Illinois Bootcamp - First Day Welcome</dc:title>
  <dc:creator>Jafar</dc:creator>
  <cp:lastModifiedBy>Heinisch, Kimberly D</cp:lastModifiedBy>
  <cp:revision>83</cp:revision>
  <cp:lastPrinted>2023-08-07T18:29:20Z</cp:lastPrinted>
  <dcterms:created xsi:type="dcterms:W3CDTF">2015-05-25T12:45:08Z</dcterms:created>
  <dcterms:modified xsi:type="dcterms:W3CDTF">2023-08-16T15:10:07Z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0x010100CAE0D368886C6B4298DB8A66EC5E9E94</vt:lpwstr>
  </property>
  <property fmtid="{D5CDD505-2E9C-101B-9397-08002B2CF9AE}" pid="3" name="ArticulateGUID">
    <vt:lpwstr>86292B1C-1FD6-4DDE-9B5A-A5AFF6FE6818</vt:lpwstr>
  </property>
  <property fmtid="{D5CDD505-2E9C-101B-9397-08002B2CF9AE}" pid="4" name="ArticulatePath">
    <vt:lpwstr>IWN-20_IWIB-BEC_Presentation-A</vt:lpwstr>
  </property>
</Properties>
</file>