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5"/>
  </p:notesMasterIdLst>
  <p:handoutMasterIdLst>
    <p:handoutMasterId r:id="rId26"/>
  </p:handoutMasterIdLst>
  <p:sldIdLst>
    <p:sldId id="261" r:id="rId5"/>
    <p:sldId id="455" r:id="rId6"/>
    <p:sldId id="312" r:id="rId7"/>
    <p:sldId id="457" r:id="rId8"/>
    <p:sldId id="418" r:id="rId9"/>
    <p:sldId id="458" r:id="rId10"/>
    <p:sldId id="459" r:id="rId11"/>
    <p:sldId id="470" r:id="rId12"/>
    <p:sldId id="460" r:id="rId13"/>
    <p:sldId id="461" r:id="rId14"/>
    <p:sldId id="471" r:id="rId15"/>
    <p:sldId id="463" r:id="rId16"/>
    <p:sldId id="466" r:id="rId17"/>
    <p:sldId id="467" r:id="rId18"/>
    <p:sldId id="465" r:id="rId19"/>
    <p:sldId id="468" r:id="rId20"/>
    <p:sldId id="469" r:id="rId21"/>
    <p:sldId id="473" r:id="rId22"/>
    <p:sldId id="472" r:id="rId23"/>
    <p:sldId id="438" r:id="rId24"/>
  </p:sldIdLst>
  <p:sldSz cx="9144000" cy="6858000" type="screen4x3"/>
  <p:notesSz cx="6858000" cy="9144000"/>
  <p:custDataLst>
    <p:tags r:id="rId27"/>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D14C27"/>
    <a:srgbClr val="F6F8FA"/>
    <a:srgbClr val="303745"/>
    <a:srgbClr val="F58025"/>
    <a:srgbClr val="1C498B"/>
    <a:srgbClr val="C5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varScale="1">
        <p:scale>
          <a:sx n="74" d="100"/>
          <a:sy n="74" d="100"/>
        </p:scale>
        <p:origin x="1446"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nisch, Kimberly D" userId="c2d6ef3e-9462-40d2-b2f5-827b0e33da1a" providerId="ADAL" clId="{0165AF42-2EA1-4101-BF22-37FB3D15A5EB}"/>
    <pc:docChg chg="modSld">
      <pc:chgData name="Heinisch, Kimberly D" userId="c2d6ef3e-9462-40d2-b2f5-827b0e33da1a" providerId="ADAL" clId="{0165AF42-2EA1-4101-BF22-37FB3D15A5EB}" dt="2023-08-16T22:22:12.439" v="14" actId="20577"/>
      <pc:docMkLst>
        <pc:docMk/>
      </pc:docMkLst>
      <pc:sldChg chg="modSp mod">
        <pc:chgData name="Heinisch, Kimberly D" userId="c2d6ef3e-9462-40d2-b2f5-827b0e33da1a" providerId="ADAL" clId="{0165AF42-2EA1-4101-BF22-37FB3D15A5EB}" dt="2023-08-16T22:22:12.439" v="14" actId="20577"/>
        <pc:sldMkLst>
          <pc:docMk/>
          <pc:sldMk cId="1704678164" sldId="455"/>
        </pc:sldMkLst>
        <pc:spChg chg="mod">
          <ac:chgData name="Heinisch, Kimberly D" userId="c2d6ef3e-9462-40d2-b2f5-827b0e33da1a" providerId="ADAL" clId="{0165AF42-2EA1-4101-BF22-37FB3D15A5EB}" dt="2023-08-16T22:22:12.439" v="14" actId="20577"/>
          <ac:spMkLst>
            <pc:docMk/>
            <pc:sldMk cId="1704678164" sldId="455"/>
            <ac:spMk id="2" creationId="{1FB05FE8-E4C3-A53E-7D46-45F3EAF7D1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8/16/2023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8/16/2023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99955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There needs to be a special type of onboarding for apprentices….</a:t>
            </a:r>
          </a:p>
          <a:p>
            <a:pPr marL="0" indent="0">
              <a:buNone/>
            </a:pPr>
            <a:endParaRPr lang="en-US" sz="3200" dirty="0"/>
          </a:p>
          <a:p>
            <a:pPr marL="0" indent="0">
              <a:buNone/>
            </a:pPr>
            <a:r>
              <a:rPr lang="en-US" sz="3200" dirty="0"/>
              <a:t>Apprentices are in training, so their introduction to a company will be different than an employee who is starting a new job and usually as some sort of  experience under their belt.</a:t>
            </a:r>
          </a:p>
          <a:p>
            <a:pPr marL="0" indent="0">
              <a:buNone/>
            </a:pPr>
            <a:endParaRPr lang="en-US" sz="3200" dirty="0"/>
          </a:p>
          <a:p>
            <a:r>
              <a:rPr lang="en-US" sz="3200" dirty="0"/>
              <a:t>Apprenticeships should actually  establish their own onboarding to introduce the apprentice to all aspects of the Apprenticeship program in detail</a:t>
            </a:r>
          </a:p>
        </p:txBody>
      </p:sp>
      <p:sp>
        <p:nvSpPr>
          <p:cNvPr id="4" name="Slide Number Placeholder 3"/>
          <p:cNvSpPr>
            <a:spLocks noGrp="1"/>
          </p:cNvSpPr>
          <p:nvPr>
            <p:ph type="sldNum" sz="quarter" idx="5"/>
          </p:nvPr>
        </p:nvSpPr>
        <p:spPr/>
        <p:txBody>
          <a:bodyPr/>
          <a:lstStyle/>
          <a:p>
            <a:fld id="{FA5D1758-ED3D-4611-B861-63A1DF032208}" type="slidenum">
              <a:rPr lang="en-US" smtClean="0"/>
              <a:t>11</a:t>
            </a:fld>
            <a:endParaRPr lang="en-US"/>
          </a:p>
        </p:txBody>
      </p:sp>
    </p:spTree>
    <p:extLst>
      <p:ext uri="{BB962C8B-B14F-4D97-AF65-F5344CB8AC3E}">
        <p14:creationId xmlns:p14="http://schemas.microsoft.com/office/powerpoint/2010/main" val="128461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b="1" dirty="0"/>
              <a:t>Now we have gone over examples of different types of WBL, and we have leaned that Apprenticeships is a form of WBL, let’s talk about the different types of Apprenticeships that there are.</a:t>
            </a:r>
          </a:p>
          <a:p>
            <a:pPr marL="0" indent="0">
              <a:buNone/>
            </a:pPr>
            <a:endParaRPr lang="en-US" sz="3200" b="1" dirty="0"/>
          </a:p>
          <a:p>
            <a:pPr marL="0" indent="0">
              <a:buNone/>
            </a:pPr>
            <a:r>
              <a:rPr lang="en-US" sz="3200" b="1" dirty="0"/>
              <a:t>Youth Apprenticeships</a:t>
            </a:r>
          </a:p>
          <a:p>
            <a:r>
              <a:rPr lang="en-US" sz="3200" dirty="0"/>
              <a:t>Youth apprenticeships serve youth ages 16-24</a:t>
            </a:r>
          </a:p>
          <a:p>
            <a:r>
              <a:rPr lang="en-US" sz="3200" dirty="0"/>
              <a:t>Youth apprenticeships combine technical classroom instruction with paid work experience – has structured RTI and OJT</a:t>
            </a:r>
          </a:p>
          <a:p>
            <a:r>
              <a:rPr lang="en-US" sz="3200" dirty="0"/>
              <a:t>May be registered with DOL or not</a:t>
            </a:r>
          </a:p>
          <a:p>
            <a:pPr marL="0" indent="0">
              <a:buNone/>
            </a:pPr>
            <a:endParaRPr lang="en-US" sz="3200" b="1" dirty="0"/>
          </a:p>
          <a:p>
            <a:pPr marL="0" indent="0">
              <a:buNone/>
            </a:pPr>
            <a:r>
              <a:rPr lang="en-US" sz="3200" b="1" dirty="0"/>
              <a:t>Pre-Apprenticeships</a:t>
            </a:r>
          </a:p>
          <a:p>
            <a:r>
              <a:rPr lang="en-US" sz="3200" dirty="0"/>
              <a:t>Program or set of services designed to prepare individuals to enter and succeed in a Registered Apprenticeship program</a:t>
            </a:r>
          </a:p>
          <a:p>
            <a:r>
              <a:rPr lang="en-US" sz="3200" dirty="0"/>
              <a:t>Has a documented partnership with at least one RA program and help individuals meet the entry requirements for apprenticeship programs and are prepared to be successful in the RA program.</a:t>
            </a:r>
          </a:p>
          <a:p>
            <a:endParaRPr lang="en-US" sz="3200" b="1" dirty="0"/>
          </a:p>
          <a:p>
            <a:r>
              <a:rPr lang="en-US" sz="3200" b="1" dirty="0"/>
              <a:t>Non-Registered</a:t>
            </a:r>
          </a:p>
          <a:p>
            <a:r>
              <a:rPr lang="en-US" sz="3200" b="0" dirty="0"/>
              <a:t>Everything as registered aside from DOL credential</a:t>
            </a:r>
          </a:p>
          <a:p>
            <a:r>
              <a:rPr lang="en-US" sz="3200" b="0" dirty="0"/>
              <a:t>Apprentice is hired by employer</a:t>
            </a:r>
          </a:p>
          <a:p>
            <a:r>
              <a:rPr lang="en-US" sz="3200" b="0" dirty="0"/>
              <a:t>Has structured RTI and OJT and mentor and wage progression (same as RA)</a:t>
            </a:r>
          </a:p>
          <a:p>
            <a:r>
              <a:rPr lang="en-US" sz="3200" b="0" dirty="0"/>
              <a:t>Should incorporate industry recognized credentials if available in that industry</a:t>
            </a:r>
          </a:p>
          <a:p>
            <a:endParaRPr lang="en-US" sz="3200" b="0" dirty="0"/>
          </a:p>
          <a:p>
            <a:r>
              <a:rPr lang="en-US" sz="3200" b="1" dirty="0"/>
              <a:t>Registered</a:t>
            </a:r>
          </a:p>
          <a:p>
            <a:pPr marL="0" indent="0">
              <a:buNone/>
            </a:pPr>
            <a:r>
              <a:rPr lang="en-US" sz="3200" dirty="0">
                <a:solidFill>
                  <a:srgbClr val="172169"/>
                </a:solidFill>
                <a:cs typeface="Times New Roman" pitchFamily="18" charset="0"/>
              </a:rPr>
              <a:t>Registered is a nationally validated program.</a:t>
            </a:r>
          </a:p>
          <a:p>
            <a:pPr marL="0" indent="0">
              <a:buNone/>
            </a:pPr>
            <a:r>
              <a:rPr lang="en-US" sz="3200" dirty="0">
                <a:solidFill>
                  <a:srgbClr val="172169"/>
                </a:solidFill>
                <a:cs typeface="Times New Roman" pitchFamily="18" charset="0"/>
              </a:rPr>
              <a:t>Registered can possibly reduce liability insurance for employer.</a:t>
            </a:r>
          </a:p>
          <a:p>
            <a:pPr marL="0" indent="0">
              <a:buNone/>
            </a:pPr>
            <a:r>
              <a:rPr lang="en-US" sz="3200" dirty="0">
                <a:solidFill>
                  <a:srgbClr val="172169"/>
                </a:solidFill>
                <a:cs typeface="Times New Roman" pitchFamily="18" charset="0"/>
              </a:rPr>
              <a:t>Registered allows access to State Expansion Grant and tax credits.</a:t>
            </a:r>
          </a:p>
          <a:p>
            <a:pPr marL="0" indent="0">
              <a:buNone/>
            </a:pPr>
            <a:r>
              <a:rPr lang="en-US" sz="3200" dirty="0">
                <a:solidFill>
                  <a:srgbClr val="172169"/>
                </a:solidFill>
                <a:cs typeface="Times New Roman" pitchFamily="18" charset="0"/>
              </a:rPr>
              <a:t>Registered leads to national credential.</a:t>
            </a:r>
          </a:p>
          <a:p>
            <a:pPr marL="0" indent="0">
              <a:buNone/>
            </a:pPr>
            <a:r>
              <a:rPr lang="en-US" sz="3200" dirty="0">
                <a:solidFill>
                  <a:srgbClr val="172169"/>
                </a:solidFill>
                <a:cs typeface="Times New Roman" pitchFamily="18" charset="0"/>
              </a:rPr>
              <a:t>Registered apprenticeships are tracked.</a:t>
            </a:r>
          </a:p>
          <a:p>
            <a:endParaRPr lang="en-US" sz="3200" b="0" dirty="0"/>
          </a:p>
          <a:p>
            <a:endParaRPr lang="en-US" sz="3200" dirty="0"/>
          </a:p>
          <a:p>
            <a:r>
              <a:rPr lang="en-US" sz="3200" dirty="0"/>
              <a:t>During the lunch session, Deb will be covering Registered Apprenticeships</a:t>
            </a:r>
          </a:p>
        </p:txBody>
      </p:sp>
      <p:sp>
        <p:nvSpPr>
          <p:cNvPr id="4" name="Slide Number Placeholder 3"/>
          <p:cNvSpPr>
            <a:spLocks noGrp="1"/>
          </p:cNvSpPr>
          <p:nvPr>
            <p:ph type="sldNum" sz="quarter" idx="5"/>
          </p:nvPr>
        </p:nvSpPr>
        <p:spPr/>
        <p:txBody>
          <a:bodyPr/>
          <a:lstStyle/>
          <a:p>
            <a:fld id="{FA5D1758-ED3D-4611-B861-63A1DF032208}" type="slidenum">
              <a:rPr lang="en-US" smtClean="0"/>
              <a:t>12</a:t>
            </a:fld>
            <a:endParaRPr lang="en-US"/>
          </a:p>
        </p:txBody>
      </p:sp>
    </p:spTree>
    <p:extLst>
      <p:ext uri="{BB962C8B-B14F-4D97-AF65-F5344CB8AC3E}">
        <p14:creationId xmlns:p14="http://schemas.microsoft.com/office/powerpoint/2010/main" val="2614613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3200" dirty="0"/>
          </a:p>
        </p:txBody>
      </p:sp>
      <p:sp>
        <p:nvSpPr>
          <p:cNvPr id="4" name="Slide Number Placeholder 3"/>
          <p:cNvSpPr>
            <a:spLocks noGrp="1"/>
          </p:cNvSpPr>
          <p:nvPr>
            <p:ph type="sldNum" sz="quarter" idx="5"/>
          </p:nvPr>
        </p:nvSpPr>
        <p:spPr/>
        <p:txBody>
          <a:bodyPr/>
          <a:lstStyle/>
          <a:p>
            <a:fld id="{FA5D1758-ED3D-4611-B861-63A1DF032208}" type="slidenum">
              <a:rPr lang="en-US" smtClean="0"/>
              <a:t>13</a:t>
            </a:fld>
            <a:endParaRPr lang="en-US"/>
          </a:p>
        </p:txBody>
      </p:sp>
    </p:spTree>
    <p:extLst>
      <p:ext uri="{BB962C8B-B14F-4D97-AF65-F5344CB8AC3E}">
        <p14:creationId xmlns:p14="http://schemas.microsoft.com/office/powerpoint/2010/main" val="423012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3200" dirty="0"/>
          </a:p>
        </p:txBody>
      </p:sp>
      <p:sp>
        <p:nvSpPr>
          <p:cNvPr id="4" name="Slide Number Placeholder 3"/>
          <p:cNvSpPr>
            <a:spLocks noGrp="1"/>
          </p:cNvSpPr>
          <p:nvPr>
            <p:ph type="sldNum" sz="quarter" idx="5"/>
          </p:nvPr>
        </p:nvSpPr>
        <p:spPr/>
        <p:txBody>
          <a:bodyPr/>
          <a:lstStyle/>
          <a:p>
            <a:fld id="{FA5D1758-ED3D-4611-B861-63A1DF032208}" type="slidenum">
              <a:rPr lang="en-US" smtClean="0"/>
              <a:t>14</a:t>
            </a:fld>
            <a:endParaRPr lang="en-US"/>
          </a:p>
        </p:txBody>
      </p:sp>
    </p:spTree>
    <p:extLst>
      <p:ext uri="{BB962C8B-B14F-4D97-AF65-F5344CB8AC3E}">
        <p14:creationId xmlns:p14="http://schemas.microsoft.com/office/powerpoint/2010/main" val="4069112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b="1" dirty="0"/>
              <a:t>Now we have gone over examples of different types of WBL, and we have leaned that Apprenticeships is a form of WBL, let’s talk about the different types of Apprenticeships that there are.</a:t>
            </a:r>
          </a:p>
          <a:p>
            <a:pPr marL="0" indent="0">
              <a:buNone/>
            </a:pPr>
            <a:endParaRPr lang="en-US" sz="3200" b="1" dirty="0"/>
          </a:p>
          <a:p>
            <a:pPr marL="0" indent="0">
              <a:buNone/>
            </a:pPr>
            <a:r>
              <a:rPr lang="en-US" sz="3200" b="1" dirty="0"/>
              <a:t>Youth Apprenticeships</a:t>
            </a:r>
          </a:p>
          <a:p>
            <a:r>
              <a:rPr lang="en-US" sz="3200" dirty="0"/>
              <a:t>Youth apprenticeships serve youth ages 16-24</a:t>
            </a:r>
          </a:p>
          <a:p>
            <a:r>
              <a:rPr lang="en-US" sz="3200" dirty="0"/>
              <a:t>Youth apprenticeships combine technical classroom instruction with paid work experience – has structured RTI and OJT</a:t>
            </a:r>
          </a:p>
          <a:p>
            <a:r>
              <a:rPr lang="en-US" sz="3200" dirty="0"/>
              <a:t>May be registered with DOL or not</a:t>
            </a:r>
          </a:p>
          <a:p>
            <a:pPr marL="0" indent="0">
              <a:buNone/>
            </a:pPr>
            <a:endParaRPr lang="en-US" sz="3200" b="1" dirty="0"/>
          </a:p>
          <a:p>
            <a:pPr marL="0" indent="0">
              <a:buNone/>
            </a:pPr>
            <a:r>
              <a:rPr lang="en-US" sz="3200" b="1" dirty="0"/>
              <a:t>Pre-Apprenticeships</a:t>
            </a:r>
          </a:p>
          <a:p>
            <a:r>
              <a:rPr lang="en-US" sz="3200" dirty="0"/>
              <a:t>Program or set of services designed to prepare individuals to enter and succeed in a Registered Apprenticeship program</a:t>
            </a:r>
          </a:p>
          <a:p>
            <a:r>
              <a:rPr lang="en-US" sz="3200" dirty="0"/>
              <a:t>Has a documented partnership with at least one RA program and help individuals meet the entry requirements for apprenticeship programs and are prepared to be successful in the RA program.</a:t>
            </a:r>
          </a:p>
          <a:p>
            <a:endParaRPr lang="en-US" sz="3200" b="1" dirty="0"/>
          </a:p>
          <a:p>
            <a:r>
              <a:rPr lang="en-US" sz="3200" b="1" dirty="0"/>
              <a:t>Non-Registered</a:t>
            </a:r>
          </a:p>
          <a:p>
            <a:r>
              <a:rPr lang="en-US" sz="3200" b="0" dirty="0"/>
              <a:t>Everything as registered aside from DOL credential</a:t>
            </a:r>
          </a:p>
          <a:p>
            <a:r>
              <a:rPr lang="en-US" sz="3200" b="0" dirty="0"/>
              <a:t>Apprentice is hired by employer</a:t>
            </a:r>
          </a:p>
          <a:p>
            <a:r>
              <a:rPr lang="en-US" sz="3200" b="0" dirty="0"/>
              <a:t>Has structured RTI and OJT and mentor and wage progression (same as RA)</a:t>
            </a:r>
          </a:p>
          <a:p>
            <a:r>
              <a:rPr lang="en-US" sz="3200" b="0" dirty="0"/>
              <a:t>Should incorporate industry recognized credentials if available in that industry</a:t>
            </a:r>
          </a:p>
          <a:p>
            <a:endParaRPr lang="en-US" sz="3200" b="0" dirty="0"/>
          </a:p>
          <a:p>
            <a:r>
              <a:rPr lang="en-US" sz="3200" b="1" dirty="0"/>
              <a:t>Registered</a:t>
            </a:r>
          </a:p>
          <a:p>
            <a:pPr marL="0" indent="0">
              <a:buNone/>
            </a:pPr>
            <a:r>
              <a:rPr lang="en-US" sz="3200" dirty="0">
                <a:solidFill>
                  <a:srgbClr val="172169"/>
                </a:solidFill>
                <a:cs typeface="Times New Roman" pitchFamily="18" charset="0"/>
              </a:rPr>
              <a:t>Registered is a nationally validated program.</a:t>
            </a:r>
          </a:p>
          <a:p>
            <a:pPr marL="0" indent="0">
              <a:buNone/>
            </a:pPr>
            <a:r>
              <a:rPr lang="en-US" sz="3200" dirty="0">
                <a:solidFill>
                  <a:srgbClr val="172169"/>
                </a:solidFill>
                <a:cs typeface="Times New Roman" pitchFamily="18" charset="0"/>
              </a:rPr>
              <a:t>Registered can possibly reduce liability insurance for employer.</a:t>
            </a:r>
          </a:p>
          <a:p>
            <a:pPr marL="0" indent="0">
              <a:buNone/>
            </a:pPr>
            <a:r>
              <a:rPr lang="en-US" sz="3200" dirty="0">
                <a:solidFill>
                  <a:srgbClr val="172169"/>
                </a:solidFill>
                <a:cs typeface="Times New Roman" pitchFamily="18" charset="0"/>
              </a:rPr>
              <a:t>Registered allows access to State Expansion Grant and tax credits.</a:t>
            </a:r>
          </a:p>
          <a:p>
            <a:pPr marL="0" indent="0">
              <a:buNone/>
            </a:pPr>
            <a:r>
              <a:rPr lang="en-US" sz="3200" dirty="0">
                <a:solidFill>
                  <a:srgbClr val="172169"/>
                </a:solidFill>
                <a:cs typeface="Times New Roman" pitchFamily="18" charset="0"/>
              </a:rPr>
              <a:t>Registered leads to national credential.</a:t>
            </a:r>
          </a:p>
          <a:p>
            <a:pPr marL="0" indent="0">
              <a:buNone/>
            </a:pPr>
            <a:r>
              <a:rPr lang="en-US" sz="3200" dirty="0">
                <a:solidFill>
                  <a:srgbClr val="172169"/>
                </a:solidFill>
                <a:cs typeface="Times New Roman" pitchFamily="18" charset="0"/>
              </a:rPr>
              <a:t>Registered apprenticeships are tracked.</a:t>
            </a:r>
          </a:p>
          <a:p>
            <a:endParaRPr lang="en-US" sz="3200" b="0" dirty="0"/>
          </a:p>
          <a:p>
            <a:endParaRPr lang="en-US" sz="3200" dirty="0"/>
          </a:p>
          <a:p>
            <a:r>
              <a:rPr lang="en-US" sz="3200" dirty="0"/>
              <a:t>During the lunch session, Deb will be covering Registered Apprenticeships</a:t>
            </a:r>
          </a:p>
        </p:txBody>
      </p:sp>
      <p:sp>
        <p:nvSpPr>
          <p:cNvPr id="4" name="Slide Number Placeholder 3"/>
          <p:cNvSpPr>
            <a:spLocks noGrp="1"/>
          </p:cNvSpPr>
          <p:nvPr>
            <p:ph type="sldNum" sz="quarter" idx="5"/>
          </p:nvPr>
        </p:nvSpPr>
        <p:spPr/>
        <p:txBody>
          <a:bodyPr/>
          <a:lstStyle/>
          <a:p>
            <a:fld id="{FA5D1758-ED3D-4611-B861-63A1DF032208}" type="slidenum">
              <a:rPr lang="en-US" smtClean="0"/>
              <a:t>15</a:t>
            </a:fld>
            <a:endParaRPr lang="en-US"/>
          </a:p>
        </p:txBody>
      </p:sp>
    </p:spTree>
    <p:extLst>
      <p:ext uri="{BB962C8B-B14F-4D97-AF65-F5344CB8AC3E}">
        <p14:creationId xmlns:p14="http://schemas.microsoft.com/office/powerpoint/2010/main" val="1052365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3200" dirty="0"/>
          </a:p>
        </p:txBody>
      </p:sp>
      <p:sp>
        <p:nvSpPr>
          <p:cNvPr id="4" name="Slide Number Placeholder 3"/>
          <p:cNvSpPr>
            <a:spLocks noGrp="1"/>
          </p:cNvSpPr>
          <p:nvPr>
            <p:ph type="sldNum" sz="quarter" idx="5"/>
          </p:nvPr>
        </p:nvSpPr>
        <p:spPr/>
        <p:txBody>
          <a:bodyPr/>
          <a:lstStyle/>
          <a:p>
            <a:fld id="{FA5D1758-ED3D-4611-B861-63A1DF032208}" type="slidenum">
              <a:rPr lang="en-US" smtClean="0"/>
              <a:t>16</a:t>
            </a:fld>
            <a:endParaRPr lang="en-US"/>
          </a:p>
        </p:txBody>
      </p:sp>
    </p:spTree>
    <p:extLst>
      <p:ext uri="{BB962C8B-B14F-4D97-AF65-F5344CB8AC3E}">
        <p14:creationId xmlns:p14="http://schemas.microsoft.com/office/powerpoint/2010/main" val="195600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3200" dirty="0"/>
          </a:p>
        </p:txBody>
      </p:sp>
      <p:sp>
        <p:nvSpPr>
          <p:cNvPr id="4" name="Slide Number Placeholder 3"/>
          <p:cNvSpPr>
            <a:spLocks noGrp="1"/>
          </p:cNvSpPr>
          <p:nvPr>
            <p:ph type="sldNum" sz="quarter" idx="5"/>
          </p:nvPr>
        </p:nvSpPr>
        <p:spPr/>
        <p:txBody>
          <a:bodyPr/>
          <a:lstStyle/>
          <a:p>
            <a:fld id="{FA5D1758-ED3D-4611-B861-63A1DF032208}" type="slidenum">
              <a:rPr lang="en-US" smtClean="0"/>
              <a:t>17</a:t>
            </a:fld>
            <a:endParaRPr lang="en-US"/>
          </a:p>
        </p:txBody>
      </p:sp>
    </p:spTree>
    <p:extLst>
      <p:ext uri="{BB962C8B-B14F-4D97-AF65-F5344CB8AC3E}">
        <p14:creationId xmlns:p14="http://schemas.microsoft.com/office/powerpoint/2010/main" val="2201200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3200" dirty="0"/>
          </a:p>
        </p:txBody>
      </p:sp>
      <p:sp>
        <p:nvSpPr>
          <p:cNvPr id="4" name="Slide Number Placeholder 3"/>
          <p:cNvSpPr>
            <a:spLocks noGrp="1"/>
          </p:cNvSpPr>
          <p:nvPr>
            <p:ph type="sldNum" sz="quarter" idx="5"/>
          </p:nvPr>
        </p:nvSpPr>
        <p:spPr/>
        <p:txBody>
          <a:bodyPr/>
          <a:lstStyle/>
          <a:p>
            <a:fld id="{FA5D1758-ED3D-4611-B861-63A1DF032208}" type="slidenum">
              <a:rPr lang="en-US" smtClean="0"/>
              <a:t>18</a:t>
            </a:fld>
            <a:endParaRPr lang="en-US"/>
          </a:p>
        </p:txBody>
      </p:sp>
    </p:spTree>
    <p:extLst>
      <p:ext uri="{BB962C8B-B14F-4D97-AF65-F5344CB8AC3E}">
        <p14:creationId xmlns:p14="http://schemas.microsoft.com/office/powerpoint/2010/main" val="192540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can answer common questions</a:t>
            </a:r>
          </a:p>
        </p:txBody>
      </p:sp>
      <p:sp>
        <p:nvSpPr>
          <p:cNvPr id="4" name="Slide Number Placeholder 3"/>
          <p:cNvSpPr>
            <a:spLocks noGrp="1"/>
          </p:cNvSpPr>
          <p:nvPr>
            <p:ph type="sldNum" sz="quarter" idx="5"/>
          </p:nvPr>
        </p:nvSpPr>
        <p:spPr/>
        <p:txBody>
          <a:bodyPr/>
          <a:lstStyle/>
          <a:p>
            <a:fld id="{7A7A621D-C394-4D93-983A-B2658AB48196}" type="slidenum">
              <a:rPr lang="en-US" smtClean="0"/>
              <a:t>20</a:t>
            </a:fld>
            <a:endParaRPr lang="en-US" dirty="0"/>
          </a:p>
        </p:txBody>
      </p:sp>
    </p:spTree>
    <p:extLst>
      <p:ext uri="{BB962C8B-B14F-4D97-AF65-F5344CB8AC3E}">
        <p14:creationId xmlns:p14="http://schemas.microsoft.com/office/powerpoint/2010/main" val="174446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89523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According to the IL Career Pathways dictionary, WBL is defined as : learning that provides participants with work-based opportunities to practice and enhance the skills and knowledge gained in their program of study or industry training program, as well as to develop employability, and it includes an assessment and recognition of acquired knowledge and skills. Examples include: </a:t>
            </a:r>
            <a:r>
              <a:rPr lang="en-US" sz="3200" b="1" dirty="0"/>
              <a:t>internships, service learning, paid work experience, on-the-job training, incumbent worker training, transitional jobs, and apprenticeships  (do we want to add any of these to the PPT?</a:t>
            </a:r>
          </a:p>
          <a:p>
            <a:endParaRPr lang="en-US" sz="3200" b="1" dirty="0"/>
          </a:p>
          <a:p>
            <a:r>
              <a:rPr lang="en-US" sz="3200" dirty="0"/>
              <a:t>(WBL should be integrated with classroom learning to help participants draw connections between coursework and future careers.)</a:t>
            </a:r>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303330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According to the IL Career Pathways dictionary, WBL is defined as : learning that provides participants with work-based opportunities to practice and enhance the skills and knowledge gained in their program of study or industry training program, as well as to develop employability, and it includes an assessment and recognition of acquired knowledge and skills. Examples include: </a:t>
            </a:r>
            <a:r>
              <a:rPr lang="en-US" sz="3200" b="1" dirty="0"/>
              <a:t>internships, service learning, paid work experience, on-the-job training, incumbent worker training, transitional jobs, and apprenticeships  (do we want to add any of these to the PPT?</a:t>
            </a:r>
          </a:p>
          <a:p>
            <a:endParaRPr lang="en-US" sz="3200" b="1" dirty="0"/>
          </a:p>
          <a:p>
            <a:r>
              <a:rPr lang="en-US" sz="3200" dirty="0"/>
              <a:t>(WBL should be integrated with classroom learning to help participants draw connections between coursework and future careers.)</a:t>
            </a:r>
          </a:p>
        </p:txBody>
      </p:sp>
      <p:sp>
        <p:nvSpPr>
          <p:cNvPr id="4" name="Slide Number Placeholder 3"/>
          <p:cNvSpPr>
            <a:spLocks noGrp="1"/>
          </p:cNvSpPr>
          <p:nvPr>
            <p:ph type="sldNum" sz="quarter" idx="5"/>
          </p:nvPr>
        </p:nvSpPr>
        <p:spPr/>
        <p:txBody>
          <a:bodyPr/>
          <a:lstStyle/>
          <a:p>
            <a:fld id="{FA5D1758-ED3D-4611-B861-63A1DF032208}" type="slidenum">
              <a:rPr lang="en-US" smtClean="0"/>
              <a:t>5</a:t>
            </a:fld>
            <a:endParaRPr lang="en-US"/>
          </a:p>
        </p:txBody>
      </p:sp>
    </p:spTree>
    <p:extLst>
      <p:ext uri="{BB962C8B-B14F-4D97-AF65-F5344CB8AC3E}">
        <p14:creationId xmlns:p14="http://schemas.microsoft.com/office/powerpoint/2010/main" val="210710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t>Source—cte.ed.gov/</a:t>
            </a:r>
            <a:r>
              <a:rPr lang="en-US" sz="3200" b="1" dirty="0" err="1"/>
              <a:t>wbltoolkit</a:t>
            </a:r>
            <a:endParaRPr lang="en-US" sz="3200" b="1" dirty="0"/>
          </a:p>
          <a:p>
            <a:endParaRPr lang="en-US" sz="3200" b="1" dirty="0"/>
          </a:p>
          <a:p>
            <a:r>
              <a:rPr lang="en-US" sz="3200" b="1" dirty="0"/>
              <a:t>This slide gives the framework of WBL and shows the 3 components of effective WBL programs</a:t>
            </a:r>
          </a:p>
          <a:p>
            <a:endParaRPr lang="en-US" sz="3200" b="1" dirty="0"/>
          </a:p>
          <a:p>
            <a:r>
              <a:rPr lang="en-US" sz="3200" dirty="0"/>
              <a:t>One- WBL is an instructional strategy that enhances classroom activity by connecting the work completed in the classroom to the experience to be had in the  workplace.  (</a:t>
            </a:r>
            <a:r>
              <a:rPr lang="en-US" sz="3200" i="1" dirty="0"/>
              <a:t>These three images will offer more understanding of the WBL strategy, and how to engage employers, collect data, and scale effective programs—saying this is optional)</a:t>
            </a:r>
          </a:p>
          <a:p>
            <a:endParaRPr lang="en-US"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Two- in order to apply academic, technical and employability skills in a work setting,  the WBL experience should be based on a comprehensive academic and employability skill requirements, and should also include in-depth hands-on experiences</a:t>
            </a:r>
          </a:p>
          <a:p>
            <a:endParaRPr lang="en-US"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Three—Participant should have mentors and these mentors should be trained on how to provide participants with industry-specific support general career and education guidance, personal and professional growth and a caring, emotional connection.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The mentors should support  the participant by having the supervisors, instructors, etc. to  promote participant engagement and to also monitor their progress and provide evaluations on the participant progress,  AND mentors should allow participants to develop relationships with industry and community professionals</a:t>
            </a:r>
          </a:p>
        </p:txBody>
      </p:sp>
      <p:sp>
        <p:nvSpPr>
          <p:cNvPr id="4" name="Slide Number Placeholder 3"/>
          <p:cNvSpPr>
            <a:spLocks noGrp="1"/>
          </p:cNvSpPr>
          <p:nvPr>
            <p:ph type="sldNum" sz="quarter" idx="5"/>
          </p:nvPr>
        </p:nvSpPr>
        <p:spPr/>
        <p:txBody>
          <a:bodyPr/>
          <a:lstStyle/>
          <a:p>
            <a:fld id="{FA5D1758-ED3D-4611-B861-63A1DF032208}" type="slidenum">
              <a:rPr lang="en-US" smtClean="0"/>
              <a:t>6</a:t>
            </a:fld>
            <a:endParaRPr lang="en-US"/>
          </a:p>
        </p:txBody>
      </p:sp>
    </p:spTree>
    <p:extLst>
      <p:ext uri="{BB962C8B-B14F-4D97-AF65-F5344CB8AC3E}">
        <p14:creationId xmlns:p14="http://schemas.microsoft.com/office/powerpoint/2010/main" val="196201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According to the IL Career Pathways dictionary, WBL is defined as : learning that provides participants with work-based opportunities to practice and enhance the skills and knowledge gained in their program of study or industry training program, as well as to develop employability, and it includes an assessment and recognition of acquired knowledge and skills. Examples include: </a:t>
            </a:r>
            <a:r>
              <a:rPr lang="en-US" sz="3200" b="1" dirty="0"/>
              <a:t>internships, service learning, paid work experience, on-the-job training, incumbent worker training, transitional jobs, and apprenticeships  (do we want to add any of these to the PPT?</a:t>
            </a:r>
          </a:p>
          <a:p>
            <a:endParaRPr lang="en-US" sz="3200" b="1" dirty="0"/>
          </a:p>
          <a:p>
            <a:r>
              <a:rPr lang="en-US" sz="3200" dirty="0"/>
              <a:t>(WBL should be integrated with classroom learning to help participants draw connections between coursework and future careers.)</a:t>
            </a:r>
          </a:p>
        </p:txBody>
      </p:sp>
      <p:sp>
        <p:nvSpPr>
          <p:cNvPr id="4" name="Slide Number Placeholder 3"/>
          <p:cNvSpPr>
            <a:spLocks noGrp="1"/>
          </p:cNvSpPr>
          <p:nvPr>
            <p:ph type="sldNum" sz="quarter" idx="5"/>
          </p:nvPr>
        </p:nvSpPr>
        <p:spPr/>
        <p:txBody>
          <a:bodyPr/>
          <a:lstStyle/>
          <a:p>
            <a:fld id="{FA5D1758-ED3D-4611-B861-63A1DF032208}" type="slidenum">
              <a:rPr lang="en-US" smtClean="0"/>
              <a:t>7</a:t>
            </a:fld>
            <a:endParaRPr lang="en-US"/>
          </a:p>
        </p:txBody>
      </p:sp>
    </p:spTree>
    <p:extLst>
      <p:ext uri="{BB962C8B-B14F-4D97-AF65-F5344CB8AC3E}">
        <p14:creationId xmlns:p14="http://schemas.microsoft.com/office/powerpoint/2010/main" val="406269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According to the IL Career Pathways dictionary, WBL is defined as : learning that provides participants with work-based opportunities to practice and enhance the skills and knowledge gained in their program of study or industry training program, as well as to develop employability, and it includes an assessment and recognition of acquired knowledge and skills. Examples include: </a:t>
            </a:r>
            <a:r>
              <a:rPr lang="en-US" sz="3200" b="1" dirty="0"/>
              <a:t>internships, service learning, paid work experience, on-the-job training, incumbent worker training, transitional jobs, and apprenticeships  (do we want to add any of these to the PPT?</a:t>
            </a:r>
          </a:p>
          <a:p>
            <a:endParaRPr lang="en-US" sz="3200" b="1" dirty="0"/>
          </a:p>
          <a:p>
            <a:r>
              <a:rPr lang="en-US" sz="3200" dirty="0"/>
              <a:t>(WBL should be integrated with classroom learning to help participants draw connections between coursework and future careers.)</a:t>
            </a:r>
          </a:p>
        </p:txBody>
      </p:sp>
      <p:sp>
        <p:nvSpPr>
          <p:cNvPr id="4" name="Slide Number Placeholder 3"/>
          <p:cNvSpPr>
            <a:spLocks noGrp="1"/>
          </p:cNvSpPr>
          <p:nvPr>
            <p:ph type="sldNum" sz="quarter" idx="5"/>
          </p:nvPr>
        </p:nvSpPr>
        <p:spPr/>
        <p:txBody>
          <a:bodyPr/>
          <a:lstStyle/>
          <a:p>
            <a:fld id="{FA5D1758-ED3D-4611-B861-63A1DF032208}" type="slidenum">
              <a:rPr lang="en-US" smtClean="0"/>
              <a:t>8</a:t>
            </a:fld>
            <a:endParaRPr lang="en-US"/>
          </a:p>
        </p:txBody>
      </p:sp>
    </p:spTree>
    <p:extLst>
      <p:ext uri="{BB962C8B-B14F-4D97-AF65-F5344CB8AC3E}">
        <p14:creationId xmlns:p14="http://schemas.microsoft.com/office/powerpoint/2010/main" val="405318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3200" dirty="0"/>
              <a:t>Apprenticeships are Earn and Learn Models and apprentices can earn a wage while they are learning necessary skills to be successful in the role. </a:t>
            </a:r>
          </a:p>
          <a:p>
            <a:pPr marL="457200" indent="-457200">
              <a:buFont typeface="Arial" panose="020B0604020202020204" pitchFamily="34" charset="0"/>
              <a:buChar char="•"/>
            </a:pPr>
            <a:r>
              <a:rPr lang="en-US" sz="3200" dirty="0"/>
              <a:t>Apprenticeship are long term 1-3 years and  include a structural plan, focusing on mastering specific skills and employer needs to fill an occupation within their organization</a:t>
            </a:r>
          </a:p>
          <a:p>
            <a:pPr marL="457200" indent="-457200">
              <a:buFont typeface="Arial" panose="020B0604020202020204" pitchFamily="34" charset="0"/>
              <a:buChar char="•"/>
            </a:pPr>
            <a:r>
              <a:rPr lang="en-US" sz="3200" dirty="0"/>
              <a:t>Apprentices receive individualized training with an experienced mentor who walks them through their entire process</a:t>
            </a:r>
          </a:p>
          <a:p>
            <a:pPr marL="457200" indent="-457200">
              <a:buFont typeface="Arial" panose="020B0604020202020204" pitchFamily="34" charset="0"/>
              <a:buChar char="•"/>
            </a:pPr>
            <a:r>
              <a:rPr lang="en-US" sz="3200" dirty="0"/>
              <a:t>Apprenticeships lead to an industry-recognized credential </a:t>
            </a:r>
          </a:p>
          <a:p>
            <a:pPr marL="457200" indent="-457200">
              <a:buFont typeface="Arial" panose="020B0604020202020204" pitchFamily="34" charset="0"/>
              <a:buChar char="•"/>
            </a:pPr>
            <a:r>
              <a:rPr lang="en-US" sz="3200" dirty="0"/>
              <a:t>Some apprenticeship programs will lead to debt-free college (college certificates, degrees)</a:t>
            </a:r>
          </a:p>
          <a:p>
            <a:endParaRPr lang="en-US" sz="3200" b="1" dirty="0"/>
          </a:p>
          <a:p>
            <a:r>
              <a:rPr lang="en-US" sz="3200" dirty="0"/>
              <a:t>(WBL should be integrated with classroom learning to help participants draw connections between coursework and future careers.)</a:t>
            </a:r>
          </a:p>
        </p:txBody>
      </p:sp>
      <p:sp>
        <p:nvSpPr>
          <p:cNvPr id="4" name="Slide Number Placeholder 3"/>
          <p:cNvSpPr>
            <a:spLocks noGrp="1"/>
          </p:cNvSpPr>
          <p:nvPr>
            <p:ph type="sldNum" sz="quarter" idx="5"/>
          </p:nvPr>
        </p:nvSpPr>
        <p:spPr/>
        <p:txBody>
          <a:bodyPr/>
          <a:lstStyle/>
          <a:p>
            <a:fld id="{FA5D1758-ED3D-4611-B861-63A1DF032208}" type="slidenum">
              <a:rPr lang="en-US" smtClean="0"/>
              <a:t>9</a:t>
            </a:fld>
            <a:endParaRPr lang="en-US"/>
          </a:p>
        </p:txBody>
      </p:sp>
    </p:spTree>
    <p:extLst>
      <p:ext uri="{BB962C8B-B14F-4D97-AF65-F5344CB8AC3E}">
        <p14:creationId xmlns:p14="http://schemas.microsoft.com/office/powerpoint/2010/main" val="19929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There needs to be a special type of onboarding for apprentices….</a:t>
            </a:r>
          </a:p>
          <a:p>
            <a:pPr marL="0" indent="0">
              <a:buNone/>
            </a:pPr>
            <a:endParaRPr lang="en-US" sz="3200" dirty="0"/>
          </a:p>
          <a:p>
            <a:pPr marL="0" indent="0">
              <a:buNone/>
            </a:pPr>
            <a:r>
              <a:rPr lang="en-US" sz="3200" dirty="0"/>
              <a:t>Apprentices are in training, so their introduction to a company will be different than an employee who is starting a new job and usually as some sort of  experience under their belt.</a:t>
            </a:r>
          </a:p>
          <a:p>
            <a:pPr marL="0" indent="0">
              <a:buNone/>
            </a:pPr>
            <a:endParaRPr lang="en-US" sz="3200" dirty="0"/>
          </a:p>
          <a:p>
            <a:r>
              <a:rPr lang="en-US" sz="3200" dirty="0"/>
              <a:t>Apprenticeships should actually  establish their own onboarding to introduce the apprentice to all aspects of the Apprenticeship program in detail</a:t>
            </a:r>
          </a:p>
        </p:txBody>
      </p:sp>
      <p:sp>
        <p:nvSpPr>
          <p:cNvPr id="4" name="Slide Number Placeholder 3"/>
          <p:cNvSpPr>
            <a:spLocks noGrp="1"/>
          </p:cNvSpPr>
          <p:nvPr>
            <p:ph type="sldNum" sz="quarter" idx="5"/>
          </p:nvPr>
        </p:nvSpPr>
        <p:spPr/>
        <p:txBody>
          <a:bodyPr/>
          <a:lstStyle/>
          <a:p>
            <a:fld id="{FA5D1758-ED3D-4611-B861-63A1DF032208}" type="slidenum">
              <a:rPr lang="en-US" smtClean="0"/>
              <a:t>10</a:t>
            </a:fld>
            <a:endParaRPr lang="en-US"/>
          </a:p>
        </p:txBody>
      </p:sp>
    </p:spTree>
    <p:extLst>
      <p:ext uri="{BB962C8B-B14F-4D97-AF65-F5344CB8AC3E}">
        <p14:creationId xmlns:p14="http://schemas.microsoft.com/office/powerpoint/2010/main" val="3039588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ustDataLst>
      <p:tags r:id="rId1"/>
    </p:custDataLst>
    <p:extLst>
      <p:ext uri="{BB962C8B-B14F-4D97-AF65-F5344CB8AC3E}">
        <p14:creationId xmlns:p14="http://schemas.microsoft.com/office/powerpoint/2010/main" val="17525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1376751"/>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84202" y="1902935"/>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0" name="Freeform 5">
            <a:hlinkClick r:id="" action="ppaction://hlinkshowjump?jump=nextslide"/>
            <a:extLst>
              <a:ext uri="{FF2B5EF4-FFF2-40B4-BE49-F238E27FC236}">
                <a16:creationId xmlns:a16="http://schemas.microsoft.com/office/drawing/2014/main" id="{DFFBBF2A-C7ED-554B-A375-F7CE80CB34C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5">
            <a:hlinkClick r:id="" action="ppaction://hlinkshowjump?jump=previousslide"/>
            <a:extLst>
              <a:ext uri="{FF2B5EF4-FFF2-40B4-BE49-F238E27FC236}">
                <a16:creationId xmlns:a16="http://schemas.microsoft.com/office/drawing/2014/main" id="{6483DAD1-B635-5549-8693-FBB28065951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6205199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72B3E9-20CA-BA46-A89A-02FBF1AB9991}"/>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34411571"/>
      </p:ext>
    </p:extLst>
  </p:cSld>
  <p:clrMapOvr>
    <a:masterClrMapping/>
  </p:clrMapOvr>
  <p:transition spd="slow">
    <p:fade/>
  </p:transition>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sp>
        <p:nvSpPr>
          <p:cNvPr id="19" name="Picture Placeholder 9"/>
          <p:cNvSpPr>
            <a:spLocks noGrp="1"/>
          </p:cNvSpPr>
          <p:nvPr>
            <p:ph type="pic" sz="quarter" idx="12"/>
          </p:nvPr>
        </p:nvSpPr>
        <p:spPr>
          <a:xfrm>
            <a:off x="4199035" y="261172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3"/>
          </p:nvPr>
        </p:nvSpPr>
        <p:spPr>
          <a:xfrm>
            <a:off x="152988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4"/>
          </p:nvPr>
        </p:nvSpPr>
        <p:spPr>
          <a:xfrm>
            <a:off x="691683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93728" y="1401776"/>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603251" y="1912789"/>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29041" y="1446424"/>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638564" y="1957437"/>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3" name="Picture Placeholder 9"/>
          <p:cNvSpPr>
            <a:spLocks noGrp="1"/>
          </p:cNvSpPr>
          <p:nvPr>
            <p:ph type="pic" sz="quarter" idx="13"/>
          </p:nvPr>
        </p:nvSpPr>
        <p:spPr>
          <a:xfrm>
            <a:off x="156519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9"/>
          <p:cNvSpPr>
            <a:spLocks noGrp="1"/>
          </p:cNvSpPr>
          <p:nvPr>
            <p:ph type="pic" sz="quarter" idx="14"/>
          </p:nvPr>
        </p:nvSpPr>
        <p:spPr>
          <a:xfrm>
            <a:off x="695214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5" name="Picture Placeholder 9"/>
          <p:cNvSpPr>
            <a:spLocks noGrp="1"/>
          </p:cNvSpPr>
          <p:nvPr>
            <p:ph type="pic" sz="quarter" idx="12"/>
          </p:nvPr>
        </p:nvSpPr>
        <p:spPr>
          <a:xfrm>
            <a:off x="4256573"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5790" y="1445750"/>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5313" y="1956763"/>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BD9400-FAE6-E747-88CE-CBDBB84503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16488"/>
            <a:ext cx="9144000" cy="10922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descr="A picture containing text&#10;&#10;Description automatically generated">
            <a:extLst>
              <a:ext uri="{FF2B5EF4-FFF2-40B4-BE49-F238E27FC236}">
                <a16:creationId xmlns:a16="http://schemas.microsoft.com/office/drawing/2014/main" id="{06CAFE60-D00A-4AA8-B1DE-6BF598A517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018982" y="277038"/>
            <a:ext cx="1582632" cy="899813"/>
          </a:xfrm>
          <a:prstGeom prst="rect">
            <a:avLst/>
          </a:prstGeom>
        </p:spPr>
      </p:pic>
    </p:spTree>
    <p:custDataLst>
      <p:tags r:id="rId8"/>
    </p:custDataLst>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701" r:id="rId1"/>
    <p:sldLayoutId id="2147483711" r:id="rId2"/>
    <p:sldLayoutId id="2147483673" r:id="rId3"/>
    <p:sldLayoutId id="2147483690" r:id="rId4"/>
    <p:sldLayoutId id="2147483691" r:id="rId5"/>
    <p:sldLayoutId id="2147483688"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drawing&#10;&#10;Description automatically generated">
            <a:extLst>
              <a:ext uri="{FF2B5EF4-FFF2-40B4-BE49-F238E27FC236}">
                <a16:creationId xmlns:a16="http://schemas.microsoft.com/office/drawing/2014/main" id="{667428FB-72DF-A44E-9063-A722D2782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5179869"/>
            <a:ext cx="9144000" cy="60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712048" y="2992834"/>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1053" y="6222015"/>
            <a:ext cx="4598068" cy="227691"/>
          </a:xfrm>
          <a:prstGeom prst="rect">
            <a:avLst/>
          </a:prstGeom>
          <a:noFill/>
        </p:spPr>
        <p:txBody>
          <a:bodyPr wrap="square" lIns="0" tIns="0" rIns="0" bIns="0" rtlCol="0">
            <a:spAutoFit/>
          </a:bodyPr>
          <a:lstStyle/>
          <a:p>
            <a:pPr>
              <a:lnSpc>
                <a:spcPct val="150000"/>
              </a:lnSpc>
            </a:pPr>
            <a:r>
              <a:rPr lang="en-US" sz="1100" dirty="0">
                <a:solidFill>
                  <a:schemeClr val="bg1"/>
                </a:solidFill>
                <a:ea typeface="Segoe UI Symbol" panose="020B0502040204020203" pitchFamily="34" charset="0"/>
              </a:rPr>
              <a:t>July 2021</a:t>
            </a:r>
          </a:p>
        </p:txBody>
      </p:sp>
      <p:sp>
        <p:nvSpPr>
          <p:cNvPr id="17" name="TextBox 16">
            <a:extLst>
              <a:ext uri="{FF2B5EF4-FFF2-40B4-BE49-F238E27FC236}">
                <a16:creationId xmlns:a16="http://schemas.microsoft.com/office/drawing/2014/main" id="{4341AC5E-DDCB-DD4F-BC81-E1385780537E}"/>
              </a:ext>
            </a:extLst>
          </p:cNvPr>
          <p:cNvSpPr txBox="1"/>
          <p:nvPr/>
        </p:nvSpPr>
        <p:spPr>
          <a:xfrm>
            <a:off x="104231" y="1073695"/>
            <a:ext cx="8618220" cy="897682"/>
          </a:xfrm>
          <a:prstGeom prst="rect">
            <a:avLst/>
          </a:prstGeom>
          <a:noFill/>
        </p:spPr>
        <p:txBody>
          <a:bodyPr wrap="square" lIns="0" tIns="0" rIns="0" bIns="0" rtlCol="0">
            <a:spAutoFit/>
          </a:bodyPr>
          <a:lstStyle/>
          <a:p>
            <a:pPr algn="ctr">
              <a:lnSpc>
                <a:spcPts val="3467"/>
              </a:lnSpc>
            </a:pPr>
            <a:r>
              <a:rPr lang="en-US" sz="3467" b="1" cap="all" spc="54" dirty="0">
                <a:solidFill>
                  <a:schemeClr val="tx2"/>
                </a:solidFill>
                <a:latin typeface="Futura Std Heavy" panose="020B0502020204020303" pitchFamily="34" charset="77"/>
              </a:rPr>
              <a:t>Apprenticeship Illinois</a:t>
            </a:r>
          </a:p>
          <a:p>
            <a:pPr algn="ctr">
              <a:lnSpc>
                <a:spcPts val="3467"/>
              </a:lnSpc>
            </a:pPr>
            <a:r>
              <a:rPr lang="en-US" sz="3467" b="1" cap="all" spc="54" dirty="0">
                <a:solidFill>
                  <a:schemeClr val="tx2"/>
                </a:solidFill>
                <a:latin typeface="Futura Std Heavy" panose="020B0502020204020303" pitchFamily="34" charset="77"/>
              </a:rPr>
              <a:t>Bootcamp</a:t>
            </a:r>
            <a:endParaRPr lang="en-US" sz="3467" b="1" cap="all" spc="54" dirty="0">
              <a:solidFill>
                <a:schemeClr val="accent1"/>
              </a:solidFill>
              <a:latin typeface="Futura Std Heavy" panose="020B0502020204020303" pitchFamily="34" charset="77"/>
            </a:endParaRPr>
          </a:p>
        </p:txBody>
      </p:sp>
      <p:pic>
        <p:nvPicPr>
          <p:cNvPr id="3" name="Picture 2" descr="A picture containing text&#10;&#10;Description automatically generated">
            <a:extLst>
              <a:ext uri="{FF2B5EF4-FFF2-40B4-BE49-F238E27FC236}">
                <a16:creationId xmlns:a16="http://schemas.microsoft.com/office/drawing/2014/main" id="{A08B0CB6-22BE-4074-BEB1-559449EC4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94" y="2252315"/>
            <a:ext cx="5413037" cy="3077611"/>
          </a:xfrm>
          <a:prstGeom prst="rect">
            <a:avLst/>
          </a:prstGeom>
        </p:spPr>
      </p:pic>
      <p:pic>
        <p:nvPicPr>
          <p:cNvPr id="15" name="Picture 2">
            <a:extLst>
              <a:ext uri="{FF2B5EF4-FFF2-40B4-BE49-F238E27FC236}">
                <a16:creationId xmlns:a16="http://schemas.microsoft.com/office/drawing/2014/main" id="{0AF5CA38-B7A6-4AEC-A65D-BA7A7858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6595" y="5433135"/>
            <a:ext cx="24717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404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Effect transition="in" filter="fade">
                                      <p:cBhvr>
                                        <p:cTn id="2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602457" y="1663680"/>
            <a:ext cx="3182143" cy="511013"/>
          </a:xfrm>
        </p:spPr>
        <p:txBody>
          <a:bodyPr/>
          <a:lstStyle/>
          <a:p>
            <a:r>
              <a:rPr lang="en-US" sz="2800" dirty="0">
                <a:solidFill>
                  <a:schemeClr val="tx2"/>
                </a:solidFill>
                <a:cs typeface="+mn-cs"/>
              </a:rPr>
              <a:t>apprenticeship</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196057" y="2485885"/>
            <a:ext cx="4375943" cy="2378724"/>
          </a:xfrm>
        </p:spPr>
        <p:txBody>
          <a:bodyPr>
            <a:noAutofit/>
          </a:bodyPr>
          <a:lstStyle/>
          <a:p>
            <a:pPr marL="457200" lvl="1" indent="-457200" defTabSz="685800">
              <a:lnSpc>
                <a:spcPct val="100000"/>
              </a:lnSpc>
              <a:spcBef>
                <a:spcPts val="0"/>
              </a:spcBef>
              <a:spcAft>
                <a:spcPts val="1800"/>
              </a:spcAft>
            </a:pPr>
            <a:r>
              <a:rPr lang="en-US" sz="2000" dirty="0">
                <a:latin typeface="Futura Std Book" panose="020B0502020204020303"/>
                <a:ea typeface="Segoe UI Symbol" panose="020B0502040204020203" pitchFamily="34" charset="0"/>
                <a:cs typeface="Open Sans" panose="020B0606030504020204" pitchFamily="34" charset="0"/>
              </a:rPr>
              <a:t>Long-term training model used to develop specific occupational skills and proficiencies</a:t>
            </a:r>
          </a:p>
        </p:txBody>
      </p:sp>
      <p:sp>
        <p:nvSpPr>
          <p:cNvPr id="4" name="Text Placeholder 2">
            <a:extLst>
              <a:ext uri="{FF2B5EF4-FFF2-40B4-BE49-F238E27FC236}">
                <a16:creationId xmlns:a16="http://schemas.microsoft.com/office/drawing/2014/main" id="{1ECF12C2-3C3F-8F10-A163-79067E0059B7}"/>
              </a:ext>
            </a:extLst>
          </p:cNvPr>
          <p:cNvSpPr txBox="1">
            <a:spLocks/>
          </p:cNvSpPr>
          <p:nvPr/>
        </p:nvSpPr>
        <p:spPr>
          <a:xfrm>
            <a:off x="4717256" y="2485885"/>
            <a:ext cx="4375943" cy="1729500"/>
          </a:xfrm>
          <a:prstGeom prst="rect">
            <a:avLst/>
          </a:prstGeom>
        </p:spPr>
        <p:txBody>
          <a:bodyPr lIns="0" tIns="0" rIns="0" bIns="0">
            <a:noAutofit/>
          </a:bodyPr>
          <a:lstStyle>
            <a:lvl1pPr marL="0" indent="0" algn="l" defTabSz="914400" rtl="0" eaLnBrk="1" latinLnBrk="0" hangingPunct="1">
              <a:lnSpc>
                <a:spcPts val="1200"/>
              </a:lnSpc>
              <a:spcBef>
                <a:spcPts val="0"/>
              </a:spcBef>
              <a:buFont typeface="Arial" panose="020B0604020202020204" pitchFamily="34" charset="0"/>
              <a:buNone/>
              <a:defRPr sz="1200" b="0" i="0" kern="120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Short-term series of steps to process and acclimate new employees</a:t>
            </a:r>
          </a:p>
        </p:txBody>
      </p:sp>
      <p:sp>
        <p:nvSpPr>
          <p:cNvPr id="7" name="Text Placeholder 1">
            <a:extLst>
              <a:ext uri="{FF2B5EF4-FFF2-40B4-BE49-F238E27FC236}">
                <a16:creationId xmlns:a16="http://schemas.microsoft.com/office/drawing/2014/main" id="{EDD7ECDA-28E2-762B-AADA-328EDD05C04C}"/>
              </a:ext>
            </a:extLst>
          </p:cNvPr>
          <p:cNvSpPr txBox="1">
            <a:spLocks/>
          </p:cNvSpPr>
          <p:nvPr/>
        </p:nvSpPr>
        <p:spPr>
          <a:xfrm>
            <a:off x="5161757" y="1663680"/>
            <a:ext cx="3182143" cy="511013"/>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400" b="1" i="0" kern="120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2"/>
                </a:solidFill>
                <a:cs typeface="+mn-cs"/>
              </a:rPr>
              <a:t>onboarding</a:t>
            </a:r>
          </a:p>
        </p:txBody>
      </p:sp>
      <p:sp>
        <p:nvSpPr>
          <p:cNvPr id="9" name="TextBox 8">
            <a:extLst>
              <a:ext uri="{FF2B5EF4-FFF2-40B4-BE49-F238E27FC236}">
                <a16:creationId xmlns:a16="http://schemas.microsoft.com/office/drawing/2014/main" id="{4F70D427-4650-D4DD-59F0-7A60767E265B}"/>
              </a:ext>
            </a:extLst>
          </p:cNvPr>
          <p:cNvSpPr txBox="1"/>
          <p:nvPr/>
        </p:nvSpPr>
        <p:spPr>
          <a:xfrm>
            <a:off x="4200128" y="1365188"/>
            <a:ext cx="1034257" cy="1107996"/>
          </a:xfrm>
          <a:prstGeom prst="rect">
            <a:avLst/>
          </a:prstGeom>
          <a:noFill/>
        </p:spPr>
        <p:txBody>
          <a:bodyPr wrap="square">
            <a:spAutoFit/>
          </a:bodyPr>
          <a:lstStyle/>
          <a:p>
            <a:r>
              <a:rPr lang="en-US" sz="6600" dirty="0"/>
              <a:t>≠</a:t>
            </a:r>
            <a:endParaRPr lang="en-US" sz="6000" dirty="0"/>
          </a:p>
        </p:txBody>
      </p:sp>
    </p:spTree>
    <p:extLst>
      <p:ext uri="{BB962C8B-B14F-4D97-AF65-F5344CB8AC3E}">
        <p14:creationId xmlns:p14="http://schemas.microsoft.com/office/powerpoint/2010/main" val="63743702"/>
      </p:ext>
    </p:extLst>
  </p:cSld>
  <p:clrMapOvr>
    <a:masterClrMapping/>
  </p:clrMapOvr>
  <p:transition spd="slow" advClick="0" advTm="3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602457" y="1499088"/>
            <a:ext cx="3182143" cy="511013"/>
          </a:xfrm>
        </p:spPr>
        <p:txBody>
          <a:bodyPr/>
          <a:lstStyle/>
          <a:p>
            <a:r>
              <a:rPr lang="en-US" sz="2800" dirty="0">
                <a:solidFill>
                  <a:schemeClr val="tx2"/>
                </a:solidFill>
                <a:cs typeface="+mn-cs"/>
              </a:rPr>
              <a:t>apprenticeship</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196057" y="2321292"/>
            <a:ext cx="4375943" cy="4635339"/>
          </a:xfrm>
        </p:spPr>
        <p:txBody>
          <a:bodyPr>
            <a:noAutofit/>
          </a:bodyPr>
          <a:lstStyle/>
          <a:p>
            <a:pPr marL="457200" lvl="1" indent="-457200" defTabSz="685800">
              <a:lnSpc>
                <a:spcPct val="100000"/>
              </a:lnSpc>
              <a:spcBef>
                <a:spcPts val="0"/>
              </a:spcBef>
              <a:spcAft>
                <a:spcPts val="1800"/>
              </a:spcAft>
            </a:pPr>
            <a:r>
              <a:rPr lang="en-US" sz="2000" dirty="0">
                <a:latin typeface="Futura Std Book" panose="020B0502020204020303"/>
                <a:ea typeface="Segoe UI Symbol" panose="020B0502040204020203" pitchFamily="34" charset="0"/>
                <a:cs typeface="Open Sans" panose="020B0606030504020204" pitchFamily="34" charset="0"/>
              </a:rPr>
              <a:t>Training model that includes related classroom instruction, mentoring, and rewards. </a:t>
            </a:r>
          </a:p>
          <a:p>
            <a:pPr marL="457200" lvl="1" indent="-457200" defTabSz="685800">
              <a:lnSpc>
                <a:spcPct val="100000"/>
              </a:lnSpc>
              <a:spcBef>
                <a:spcPts val="0"/>
              </a:spcBef>
              <a:spcAft>
                <a:spcPts val="1800"/>
              </a:spcAft>
            </a:pPr>
            <a:r>
              <a:rPr lang="en-US" sz="2000" dirty="0">
                <a:latin typeface="Futura Std Book" panose="020B0502020204020303"/>
                <a:ea typeface="Segoe UI Symbol" panose="020B0502040204020203" pitchFamily="34" charset="0"/>
                <a:cs typeface="Open Sans" panose="020B0606030504020204" pitchFamily="34" charset="0"/>
              </a:rPr>
              <a:t>Learning and competencies are linked to a job (i.e., welder) using approved standards. </a:t>
            </a:r>
          </a:p>
          <a:p>
            <a:pPr marL="457200" lvl="1" indent="-457200" defTabSz="685800">
              <a:lnSpc>
                <a:spcPct val="100000"/>
              </a:lnSpc>
              <a:spcBef>
                <a:spcPts val="0"/>
              </a:spcBef>
              <a:spcAft>
                <a:spcPts val="1800"/>
              </a:spcAft>
            </a:pPr>
            <a:r>
              <a:rPr lang="en-US" sz="2000" dirty="0">
                <a:latin typeface="Futura Std Book" panose="020B0502020204020303"/>
                <a:ea typeface="Segoe UI Symbol" panose="020B0502040204020203" pitchFamily="34" charset="0"/>
                <a:cs typeface="Open Sans" panose="020B0606030504020204" pitchFamily="34" charset="0"/>
              </a:rPr>
              <a:t>A registered apprenticeship will conclude with the participant being a DOL-registered apprentice. </a:t>
            </a:r>
          </a:p>
        </p:txBody>
      </p:sp>
      <p:sp>
        <p:nvSpPr>
          <p:cNvPr id="4" name="Text Placeholder 2">
            <a:extLst>
              <a:ext uri="{FF2B5EF4-FFF2-40B4-BE49-F238E27FC236}">
                <a16:creationId xmlns:a16="http://schemas.microsoft.com/office/drawing/2014/main" id="{1ECF12C2-3C3F-8F10-A163-79067E0059B7}"/>
              </a:ext>
            </a:extLst>
          </p:cNvPr>
          <p:cNvSpPr txBox="1">
            <a:spLocks/>
          </p:cNvSpPr>
          <p:nvPr/>
        </p:nvSpPr>
        <p:spPr>
          <a:xfrm>
            <a:off x="4717256" y="2321292"/>
            <a:ext cx="4375943" cy="4635339"/>
          </a:xfrm>
          <a:prstGeom prst="rect">
            <a:avLst/>
          </a:prstGeom>
        </p:spPr>
        <p:txBody>
          <a:bodyPr lIns="0" tIns="0" rIns="0" bIns="0">
            <a:noAutofit/>
          </a:bodyPr>
          <a:lstStyle>
            <a:lvl1pPr marL="0" indent="0" algn="l" defTabSz="914400" rtl="0" eaLnBrk="1" latinLnBrk="0" hangingPunct="1">
              <a:lnSpc>
                <a:spcPts val="1200"/>
              </a:lnSpc>
              <a:spcBef>
                <a:spcPts val="0"/>
              </a:spcBef>
              <a:buFont typeface="Arial" panose="020B0604020202020204" pitchFamily="34" charset="0"/>
              <a:buNone/>
              <a:defRPr sz="1200" b="0" i="0" kern="120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Training model that enhances an employee’s knowledge, skills, and abilities.</a:t>
            </a:r>
          </a:p>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Learning and competencies may be linked to a process, equipment, or other business function, or a job using in-house standards. </a:t>
            </a:r>
          </a:p>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May not result in a credential. </a:t>
            </a:r>
          </a:p>
        </p:txBody>
      </p:sp>
      <p:sp>
        <p:nvSpPr>
          <p:cNvPr id="7" name="Text Placeholder 1">
            <a:extLst>
              <a:ext uri="{FF2B5EF4-FFF2-40B4-BE49-F238E27FC236}">
                <a16:creationId xmlns:a16="http://schemas.microsoft.com/office/drawing/2014/main" id="{EDD7ECDA-28E2-762B-AADA-328EDD05C04C}"/>
              </a:ext>
            </a:extLst>
          </p:cNvPr>
          <p:cNvSpPr txBox="1">
            <a:spLocks/>
          </p:cNvSpPr>
          <p:nvPr/>
        </p:nvSpPr>
        <p:spPr>
          <a:xfrm>
            <a:off x="5161757" y="1499088"/>
            <a:ext cx="3931442" cy="511013"/>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400" b="1" i="0" kern="120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2"/>
                </a:solidFill>
                <a:cs typeface="+mn-cs"/>
              </a:rPr>
              <a:t>On-the-Job training</a:t>
            </a:r>
          </a:p>
        </p:txBody>
      </p:sp>
      <p:sp>
        <p:nvSpPr>
          <p:cNvPr id="9" name="TextBox 8">
            <a:extLst>
              <a:ext uri="{FF2B5EF4-FFF2-40B4-BE49-F238E27FC236}">
                <a16:creationId xmlns:a16="http://schemas.microsoft.com/office/drawing/2014/main" id="{4F70D427-4650-D4DD-59F0-7A60767E265B}"/>
              </a:ext>
            </a:extLst>
          </p:cNvPr>
          <p:cNvSpPr txBox="1"/>
          <p:nvPr/>
        </p:nvSpPr>
        <p:spPr>
          <a:xfrm>
            <a:off x="4200128" y="1200596"/>
            <a:ext cx="1034257" cy="1107996"/>
          </a:xfrm>
          <a:prstGeom prst="rect">
            <a:avLst/>
          </a:prstGeom>
          <a:noFill/>
        </p:spPr>
        <p:txBody>
          <a:bodyPr wrap="square">
            <a:spAutoFit/>
          </a:bodyPr>
          <a:lstStyle/>
          <a:p>
            <a:r>
              <a:rPr lang="en-US" sz="6600" dirty="0"/>
              <a:t>≠</a:t>
            </a:r>
            <a:endParaRPr lang="en-US" sz="6000" dirty="0"/>
          </a:p>
        </p:txBody>
      </p:sp>
    </p:spTree>
    <p:extLst>
      <p:ext uri="{BB962C8B-B14F-4D97-AF65-F5344CB8AC3E}">
        <p14:creationId xmlns:p14="http://schemas.microsoft.com/office/powerpoint/2010/main" val="2605477305"/>
      </p:ext>
    </p:extLst>
  </p:cSld>
  <p:clrMapOvr>
    <a:masterClrMapping/>
  </p:clrMapOvr>
  <p:transition spd="slow" advClick="0" advTm="3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3713" y="1003789"/>
            <a:ext cx="7953374" cy="511013"/>
          </a:xfrm>
        </p:spPr>
        <p:txBody>
          <a:bodyPr/>
          <a:lstStyle/>
          <a:p>
            <a:r>
              <a:rPr lang="en-US" sz="2800" dirty="0">
                <a:solidFill>
                  <a:schemeClr val="tx2"/>
                </a:solidFill>
                <a:cs typeface="+mn-cs"/>
              </a:rPr>
              <a:t>Types of Apprenticeships</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399256" y="1867061"/>
            <a:ext cx="8345487" cy="3123878"/>
          </a:xfrm>
        </p:spPr>
        <p:txBody>
          <a:bodyPr>
            <a:noAutofit/>
          </a:bodyPr>
          <a:lstStyle/>
          <a:p>
            <a:pPr marL="457200" lvl="1" indent="-457200" defTabSz="685800">
              <a:lnSpc>
                <a:spcPct val="100000"/>
              </a:lnSpc>
              <a:spcBef>
                <a:spcPts val="0"/>
              </a:spcBef>
              <a:spcAft>
                <a:spcPts val="1200"/>
              </a:spcAft>
            </a:pPr>
            <a:r>
              <a:rPr lang="en-US" sz="3200" dirty="0">
                <a:latin typeface="Futura Std Book" panose="020B0502020204020303"/>
                <a:ea typeface="Segoe UI Symbol" panose="020B0502040204020203" pitchFamily="34" charset="0"/>
                <a:cs typeface="Open Sans" panose="020B0606030504020204" pitchFamily="34" charset="0"/>
              </a:rPr>
              <a:t>Youth Apprenticeship</a:t>
            </a:r>
          </a:p>
          <a:p>
            <a:pPr marL="457200" lvl="1" indent="-457200" defTabSz="685800">
              <a:lnSpc>
                <a:spcPct val="100000"/>
              </a:lnSpc>
              <a:spcBef>
                <a:spcPts val="0"/>
              </a:spcBef>
              <a:spcAft>
                <a:spcPts val="1200"/>
              </a:spcAft>
            </a:pPr>
            <a:r>
              <a:rPr lang="en-US" sz="3200" dirty="0">
                <a:latin typeface="Futura Std Book" panose="020B0502020204020303"/>
                <a:ea typeface="Segoe UI Symbol" panose="020B0502040204020203" pitchFamily="34" charset="0"/>
                <a:cs typeface="Open Sans" panose="020B0606030504020204" pitchFamily="34" charset="0"/>
              </a:rPr>
              <a:t>Pre-Apprenticeship</a:t>
            </a:r>
          </a:p>
          <a:p>
            <a:pPr marL="457200" lvl="1" indent="-457200" defTabSz="685800">
              <a:lnSpc>
                <a:spcPct val="100000"/>
              </a:lnSpc>
              <a:spcBef>
                <a:spcPts val="0"/>
              </a:spcBef>
              <a:spcAft>
                <a:spcPts val="1200"/>
              </a:spcAft>
            </a:pPr>
            <a:r>
              <a:rPr lang="en-US" sz="3200" dirty="0">
                <a:latin typeface="Futura Std Book" panose="020B0502020204020303"/>
                <a:ea typeface="Segoe UI Symbol" panose="020B0502040204020203" pitchFamily="34" charset="0"/>
                <a:cs typeface="Open Sans" panose="020B0606030504020204" pitchFamily="34" charset="0"/>
              </a:rPr>
              <a:t>Non-Registered Apprenticeship</a:t>
            </a:r>
          </a:p>
          <a:p>
            <a:pPr marL="457200" lvl="1" indent="-457200" defTabSz="685800">
              <a:lnSpc>
                <a:spcPct val="100000"/>
              </a:lnSpc>
              <a:spcBef>
                <a:spcPts val="0"/>
              </a:spcBef>
              <a:spcAft>
                <a:spcPts val="1200"/>
              </a:spcAft>
            </a:pPr>
            <a:r>
              <a:rPr lang="en-US" sz="3200" dirty="0">
                <a:latin typeface="Futura Std Book" panose="020B0502020204020303"/>
                <a:ea typeface="Segoe UI Symbol" panose="020B0502040204020203" pitchFamily="34" charset="0"/>
                <a:cs typeface="Open Sans" panose="020B0606030504020204" pitchFamily="34" charset="0"/>
              </a:rPr>
              <a:t>Registered Apprenticeship (RA)</a:t>
            </a:r>
          </a:p>
        </p:txBody>
      </p:sp>
    </p:spTree>
    <p:extLst>
      <p:ext uri="{BB962C8B-B14F-4D97-AF65-F5344CB8AC3E}">
        <p14:creationId xmlns:p14="http://schemas.microsoft.com/office/powerpoint/2010/main" val="3624891990"/>
      </p:ext>
    </p:extLst>
  </p:cSld>
  <p:clrMapOvr>
    <a:masterClrMapping/>
  </p:clrMapOvr>
  <p:transition spd="slow" advClick="0" advTm="3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3713" y="1003789"/>
            <a:ext cx="7953374" cy="511013"/>
          </a:xfrm>
        </p:spPr>
        <p:txBody>
          <a:bodyPr/>
          <a:lstStyle/>
          <a:p>
            <a:r>
              <a:rPr lang="en-US" sz="2800" dirty="0">
                <a:solidFill>
                  <a:schemeClr val="tx2"/>
                </a:solidFill>
                <a:cs typeface="+mn-cs"/>
              </a:rPr>
              <a:t>outcomes for both</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399256" y="1867061"/>
            <a:ext cx="8345487" cy="3123878"/>
          </a:xfrm>
        </p:spPr>
        <p:txBody>
          <a:bodyPr>
            <a:noAutofit/>
          </a:bodyPr>
          <a:lstStyle/>
          <a:p>
            <a:pPr marL="457200" lvl="1" indent="-457200" defTabSz="685800">
              <a:lnSpc>
                <a:spcPct val="100000"/>
              </a:lnSpc>
              <a:spcBef>
                <a:spcPts val="0"/>
              </a:spcBef>
              <a:spcAft>
                <a:spcPts val="1200"/>
              </a:spcAft>
            </a:pPr>
            <a:r>
              <a:rPr lang="en-US" sz="3200" dirty="0">
                <a:latin typeface="Futura Std Book" panose="020B0502020204020303"/>
                <a:ea typeface="Segoe UI Symbol" panose="020B0502040204020203" pitchFamily="34" charset="0"/>
                <a:cs typeface="Open Sans" panose="020B0606030504020204" pitchFamily="34" charset="0"/>
              </a:rPr>
              <a:t>Employer</a:t>
            </a:r>
          </a:p>
          <a:p>
            <a:pPr marL="914400" lvl="2" indent="-457200" defTabSz="685800">
              <a:lnSpc>
                <a:spcPct val="100000"/>
              </a:lnSpc>
              <a:spcBef>
                <a:spcPts val="0"/>
              </a:spcBef>
              <a:spcAft>
                <a:spcPts val="1200"/>
              </a:spcAft>
            </a:pPr>
            <a:r>
              <a:rPr lang="en-US" sz="2800" dirty="0">
                <a:latin typeface="Futura Std Book" panose="020B0502020204020303"/>
                <a:ea typeface="Segoe UI Symbol" panose="020B0502040204020203" pitchFamily="34" charset="0"/>
                <a:cs typeface="Open Sans" panose="020B0606030504020204" pitchFamily="34" charset="0"/>
              </a:rPr>
              <a:t>ROI</a:t>
            </a:r>
          </a:p>
          <a:p>
            <a:pPr marL="914400" lvl="2" indent="-457200" defTabSz="685800">
              <a:lnSpc>
                <a:spcPct val="100000"/>
              </a:lnSpc>
              <a:spcBef>
                <a:spcPts val="0"/>
              </a:spcBef>
              <a:spcAft>
                <a:spcPts val="1200"/>
              </a:spcAft>
            </a:pPr>
            <a:r>
              <a:rPr lang="en-US" sz="2800" dirty="0">
                <a:latin typeface="Futura Std Book" panose="020B0502020204020303"/>
                <a:ea typeface="Segoe UI Symbol" panose="020B0502040204020203" pitchFamily="34" charset="0"/>
                <a:cs typeface="Open Sans" panose="020B0606030504020204" pitchFamily="34" charset="0"/>
              </a:rPr>
              <a:t>Skilled workforce</a:t>
            </a:r>
          </a:p>
          <a:p>
            <a:pPr marL="914400" lvl="2" indent="-457200" defTabSz="685800">
              <a:lnSpc>
                <a:spcPct val="100000"/>
              </a:lnSpc>
              <a:spcBef>
                <a:spcPts val="0"/>
              </a:spcBef>
              <a:spcAft>
                <a:spcPts val="1200"/>
              </a:spcAft>
            </a:pPr>
            <a:endParaRPr lang="en-US" sz="2800" dirty="0">
              <a:latin typeface="Futura Std Book" panose="020B0502020204020303"/>
              <a:ea typeface="Segoe UI Symbol" panose="020B0502040204020203" pitchFamily="34" charset="0"/>
              <a:cs typeface="Open Sans" panose="020B0606030504020204" pitchFamily="34" charset="0"/>
            </a:endParaRPr>
          </a:p>
          <a:p>
            <a:pPr marL="457200" lvl="1" indent="-457200" defTabSz="685800">
              <a:lnSpc>
                <a:spcPct val="100000"/>
              </a:lnSpc>
              <a:spcBef>
                <a:spcPts val="0"/>
              </a:spcBef>
              <a:spcAft>
                <a:spcPts val="1200"/>
              </a:spcAft>
            </a:pPr>
            <a:r>
              <a:rPr lang="en-US" sz="3200" dirty="0">
                <a:latin typeface="Futura Std Book" panose="020B0502020204020303"/>
                <a:ea typeface="Segoe UI Symbol" panose="020B0502040204020203" pitchFamily="34" charset="0"/>
                <a:cs typeface="Open Sans" panose="020B0606030504020204" pitchFamily="34" charset="0"/>
              </a:rPr>
              <a:t>Participants or Apprentices</a:t>
            </a:r>
          </a:p>
          <a:p>
            <a:pPr marL="914400" lvl="2" indent="-457200" defTabSz="685800">
              <a:lnSpc>
                <a:spcPct val="100000"/>
              </a:lnSpc>
              <a:spcBef>
                <a:spcPts val="0"/>
              </a:spcBef>
              <a:spcAft>
                <a:spcPts val="1200"/>
              </a:spcAft>
            </a:pPr>
            <a:r>
              <a:rPr lang="en-US" sz="2800" dirty="0">
                <a:latin typeface="Futura Std Book" panose="020B0502020204020303"/>
                <a:ea typeface="Segoe UI Symbol" panose="020B0502040204020203" pitchFamily="34" charset="0"/>
                <a:cs typeface="Open Sans" panose="020B0606030504020204" pitchFamily="34" charset="0"/>
              </a:rPr>
              <a:t>Living wage</a:t>
            </a:r>
          </a:p>
          <a:p>
            <a:pPr marL="914400" lvl="2" indent="-457200" defTabSz="685800">
              <a:lnSpc>
                <a:spcPct val="100000"/>
              </a:lnSpc>
              <a:spcBef>
                <a:spcPts val="0"/>
              </a:spcBef>
              <a:spcAft>
                <a:spcPts val="1200"/>
              </a:spcAft>
            </a:pPr>
            <a:r>
              <a:rPr lang="en-US" sz="2800" dirty="0">
                <a:latin typeface="Futura Std Book" panose="020B0502020204020303"/>
                <a:ea typeface="Segoe UI Symbol" panose="020B0502040204020203" pitchFamily="34" charset="0"/>
                <a:cs typeface="Open Sans" panose="020B0606030504020204" pitchFamily="34" charset="0"/>
              </a:rPr>
              <a:t>Career mobility</a:t>
            </a:r>
          </a:p>
          <a:p>
            <a:pPr marL="914400" lvl="2" indent="-457200" defTabSz="685800">
              <a:lnSpc>
                <a:spcPct val="100000"/>
              </a:lnSpc>
              <a:spcBef>
                <a:spcPts val="0"/>
              </a:spcBef>
              <a:spcAft>
                <a:spcPts val="1200"/>
              </a:spcAft>
            </a:pPr>
            <a:r>
              <a:rPr lang="en-US" sz="2800" dirty="0">
                <a:latin typeface="Futura Std Book" panose="020B0502020204020303"/>
                <a:ea typeface="Segoe UI Symbol" panose="020B0502040204020203" pitchFamily="34" charset="0"/>
                <a:cs typeface="Open Sans" panose="020B0606030504020204" pitchFamily="34" charset="0"/>
              </a:rPr>
              <a:t>Multiple industry credentials</a:t>
            </a:r>
          </a:p>
        </p:txBody>
      </p:sp>
    </p:spTree>
    <p:extLst>
      <p:ext uri="{BB962C8B-B14F-4D97-AF65-F5344CB8AC3E}">
        <p14:creationId xmlns:p14="http://schemas.microsoft.com/office/powerpoint/2010/main" val="3552823013"/>
      </p:ext>
    </p:extLst>
  </p:cSld>
  <p:clrMapOvr>
    <a:masterClrMapping/>
  </p:clrMapOvr>
  <p:transition spd="slow" advClick="0"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3713" y="1003789"/>
            <a:ext cx="7953374" cy="511013"/>
          </a:xfrm>
        </p:spPr>
        <p:txBody>
          <a:bodyPr/>
          <a:lstStyle/>
          <a:p>
            <a:r>
              <a:rPr lang="en-US" sz="2800" dirty="0">
                <a:solidFill>
                  <a:schemeClr val="tx2"/>
                </a:solidFill>
                <a:cs typeface="+mn-cs"/>
              </a:rPr>
              <a:t>EMPLOYERS’ Investment</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399256" y="1867060"/>
            <a:ext cx="8345487" cy="4457539"/>
          </a:xfrm>
        </p:spPr>
        <p:txBody>
          <a:bodyPr>
            <a:noAutofit/>
          </a:bodyPr>
          <a:lstStyle/>
          <a:p>
            <a:pPr marL="914400" lvl="2" indent="-457200" defTabSz="685800">
              <a:lnSpc>
                <a:spcPct val="100000"/>
              </a:lnSpc>
              <a:spcBef>
                <a:spcPts val="0"/>
              </a:spcBef>
              <a:spcAft>
                <a:spcPts val="2400"/>
              </a:spcAft>
            </a:pPr>
            <a:r>
              <a:rPr lang="en-US" sz="2800" b="1" dirty="0">
                <a:latin typeface="Futura Std Book" panose="020B0502020204020303"/>
                <a:ea typeface="Segoe UI Symbol" panose="020B0502040204020203" pitchFamily="34" charset="0"/>
                <a:cs typeface="Open Sans" panose="020B0606030504020204" pitchFamily="34" charset="0"/>
              </a:rPr>
              <a:t>Time: </a:t>
            </a:r>
            <a:r>
              <a:rPr lang="en-US" sz="2800" dirty="0">
                <a:latin typeface="Futura Std Book" panose="020B0502020204020303"/>
                <a:ea typeface="Segoe UI Symbol" panose="020B0502040204020203" pitchFamily="34" charset="0"/>
                <a:cs typeface="Open Sans" panose="020B0606030504020204" pitchFamily="34" charset="0"/>
              </a:rPr>
              <a:t>Investment of time by HR, mentors, managers, other personnel for program setup and fostering learning of individuals</a:t>
            </a:r>
          </a:p>
          <a:p>
            <a:pPr marL="914400" lvl="2" indent="-457200" defTabSz="685800">
              <a:lnSpc>
                <a:spcPct val="100000"/>
              </a:lnSpc>
              <a:spcBef>
                <a:spcPts val="0"/>
              </a:spcBef>
              <a:spcAft>
                <a:spcPts val="1200"/>
              </a:spcAft>
            </a:pPr>
            <a:r>
              <a:rPr lang="en-US" sz="2800" b="1" dirty="0">
                <a:latin typeface="Futura Std Book" panose="020B0502020204020303"/>
                <a:ea typeface="Segoe UI Symbol" panose="020B0502040204020203" pitchFamily="34" charset="0"/>
                <a:cs typeface="Open Sans" panose="020B0606030504020204" pitchFamily="34" charset="0"/>
              </a:rPr>
              <a:t>Money: </a:t>
            </a:r>
            <a:r>
              <a:rPr lang="en-US" sz="2800" dirty="0">
                <a:latin typeface="Futura Std Book" panose="020B0502020204020303"/>
                <a:ea typeface="Segoe UI Symbol" panose="020B0502040204020203" pitchFamily="34" charset="0"/>
                <a:cs typeface="Open Sans" panose="020B0606030504020204" pitchFamily="34" charset="0"/>
              </a:rPr>
              <a:t>Investment of money through employees’ time (decreased productivity), classroom/courses, wages of individuals</a:t>
            </a:r>
          </a:p>
        </p:txBody>
      </p:sp>
    </p:spTree>
    <p:extLst>
      <p:ext uri="{BB962C8B-B14F-4D97-AF65-F5344CB8AC3E}">
        <p14:creationId xmlns:p14="http://schemas.microsoft.com/office/powerpoint/2010/main" val="30988295"/>
      </p:ext>
    </p:extLst>
  </p:cSld>
  <p:clrMapOvr>
    <a:masterClrMapping/>
  </p:clrMapOvr>
  <p:transition spd="slow" advClick="0" advTm="3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3713" y="1003789"/>
            <a:ext cx="7953374" cy="511013"/>
          </a:xfrm>
        </p:spPr>
        <p:txBody>
          <a:bodyPr/>
          <a:lstStyle/>
          <a:p>
            <a:r>
              <a:rPr lang="en-US" sz="2800" dirty="0">
                <a:solidFill>
                  <a:schemeClr val="tx2"/>
                </a:solidFill>
                <a:cs typeface="+mn-cs"/>
              </a:rPr>
              <a:t>WBL &amp; Employer involvement </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297656" y="4419721"/>
            <a:ext cx="8345487" cy="1320639"/>
          </a:xfrm>
        </p:spPr>
        <p:txBody>
          <a:bodyPr>
            <a:noAutofit/>
          </a:bodyPr>
          <a:lstStyle/>
          <a:p>
            <a:pPr marL="0" lvl="1" indent="0" algn="ctr" defTabSz="685800">
              <a:lnSpc>
                <a:spcPct val="100000"/>
              </a:lnSpc>
              <a:spcBef>
                <a:spcPts val="0"/>
              </a:spcBef>
              <a:spcAft>
                <a:spcPts val="1200"/>
              </a:spcAft>
              <a:buNone/>
            </a:pPr>
            <a:r>
              <a:rPr lang="en-US" sz="3200" dirty="0">
                <a:latin typeface="Futura Std Book" panose="020B0502020204020303"/>
                <a:ea typeface="Segoe UI Symbol" panose="020B0502040204020203" pitchFamily="34" charset="0"/>
                <a:cs typeface="Open Sans" panose="020B0606030504020204" pitchFamily="34" charset="0"/>
              </a:rPr>
              <a:t>Employers may commit to different levels of engagement based on their current needs and level of buy-in; apprenticeship and other WBL experiences are not mutually exclusive!</a:t>
            </a:r>
          </a:p>
        </p:txBody>
      </p:sp>
      <p:pic>
        <p:nvPicPr>
          <p:cNvPr id="4" name="Picture 3">
            <a:extLst>
              <a:ext uri="{FF2B5EF4-FFF2-40B4-BE49-F238E27FC236}">
                <a16:creationId xmlns:a16="http://schemas.microsoft.com/office/drawing/2014/main" id="{58E2B923-22EA-FAE0-FD05-2C2BAC039902}"/>
              </a:ext>
            </a:extLst>
          </p:cNvPr>
          <p:cNvPicPr>
            <a:picLocks noChangeAspect="1"/>
          </p:cNvPicPr>
          <p:nvPr/>
        </p:nvPicPr>
        <p:blipFill>
          <a:blip r:embed="rId3"/>
          <a:stretch>
            <a:fillRect/>
          </a:stretch>
        </p:blipFill>
        <p:spPr>
          <a:xfrm>
            <a:off x="-95111" y="1854401"/>
            <a:ext cx="9334221" cy="2666920"/>
          </a:xfrm>
          <a:prstGeom prst="rect">
            <a:avLst/>
          </a:prstGeom>
        </p:spPr>
      </p:pic>
    </p:spTree>
    <p:extLst>
      <p:ext uri="{BB962C8B-B14F-4D97-AF65-F5344CB8AC3E}">
        <p14:creationId xmlns:p14="http://schemas.microsoft.com/office/powerpoint/2010/main" val="1680507393"/>
      </p:ext>
    </p:extLst>
  </p:cSld>
  <p:clrMapOvr>
    <a:masterClrMapping/>
  </p:clrMapOvr>
  <p:transition spd="slow" advClick="0" advTm="3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3713" y="1003789"/>
            <a:ext cx="7953374" cy="511013"/>
          </a:xfrm>
        </p:spPr>
        <p:txBody>
          <a:bodyPr/>
          <a:lstStyle/>
          <a:p>
            <a:r>
              <a:rPr lang="en-US" sz="2800" dirty="0">
                <a:solidFill>
                  <a:schemeClr val="tx2"/>
                </a:solidFill>
                <a:cs typeface="+mn-cs"/>
              </a:rPr>
              <a:t>EMPLOYERS’ Return on investment</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399256" y="1663860"/>
            <a:ext cx="8345487" cy="4457539"/>
          </a:xfrm>
        </p:spPr>
        <p:txBody>
          <a:bodyPr>
            <a:noAutofit/>
          </a:bodyPr>
          <a:lstStyle/>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Increased Retention</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Decreased turnover</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Morale – meaningful work for mentors &amp; other employees</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Skilled workforce</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Pipeline of new talent</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Tax Credits</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WIOA funds</a:t>
            </a:r>
          </a:p>
        </p:txBody>
      </p:sp>
    </p:spTree>
    <p:extLst>
      <p:ext uri="{BB962C8B-B14F-4D97-AF65-F5344CB8AC3E}">
        <p14:creationId xmlns:p14="http://schemas.microsoft.com/office/powerpoint/2010/main" val="3038795089"/>
      </p:ext>
    </p:extLst>
  </p:cSld>
  <p:clrMapOvr>
    <a:masterClrMapping/>
  </p:clrMapOvr>
  <p:transition spd="slow" advClick="0"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3713" y="1003789"/>
            <a:ext cx="7953374" cy="511013"/>
          </a:xfrm>
        </p:spPr>
        <p:txBody>
          <a:bodyPr/>
          <a:lstStyle/>
          <a:p>
            <a:r>
              <a:rPr lang="en-US" sz="2800" dirty="0">
                <a:solidFill>
                  <a:schemeClr val="tx2"/>
                </a:solidFill>
                <a:cs typeface="+mn-cs"/>
              </a:rPr>
              <a:t>Best outcomes for individuals</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399256" y="1663860"/>
            <a:ext cx="8345487" cy="4457539"/>
          </a:xfrm>
        </p:spPr>
        <p:txBody>
          <a:bodyPr>
            <a:noAutofit/>
          </a:bodyPr>
          <a:lstStyle/>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Living wage with opportunity for career mobility </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Paid college credit, leading to AA or more</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Multiple industry recognized credentials </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Case managed</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Completion of program</a:t>
            </a:r>
          </a:p>
        </p:txBody>
      </p:sp>
    </p:spTree>
    <p:extLst>
      <p:ext uri="{BB962C8B-B14F-4D97-AF65-F5344CB8AC3E}">
        <p14:creationId xmlns:p14="http://schemas.microsoft.com/office/powerpoint/2010/main" val="1807550429"/>
      </p:ext>
    </p:extLst>
  </p:cSld>
  <p:clrMapOvr>
    <a:masterClrMapping/>
  </p:clrMapOvr>
  <p:transition spd="slow" advClick="0" advTm="3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3713" y="1003789"/>
            <a:ext cx="7953374" cy="511013"/>
          </a:xfrm>
        </p:spPr>
        <p:txBody>
          <a:bodyPr/>
          <a:lstStyle/>
          <a:p>
            <a:r>
              <a:rPr lang="en-US" sz="2800" dirty="0">
                <a:solidFill>
                  <a:schemeClr val="tx2"/>
                </a:solidFill>
                <a:cs typeface="+mn-cs"/>
              </a:rPr>
              <a:t>Quality Control </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399256" y="1663860"/>
            <a:ext cx="8345487" cy="5020404"/>
          </a:xfrm>
        </p:spPr>
        <p:txBody>
          <a:bodyPr>
            <a:noAutofit/>
          </a:bodyPr>
          <a:lstStyle/>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Educate the employers</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Employers </a:t>
            </a:r>
            <a:r>
              <a:rPr lang="en-US" sz="2800" b="1" dirty="0">
                <a:latin typeface="Futura Std Book" panose="020B0502020204020303"/>
                <a:ea typeface="Segoe UI Symbol" panose="020B0502040204020203" pitchFamily="34" charset="0"/>
                <a:cs typeface="Open Sans" panose="020B0606030504020204" pitchFamily="34" charset="0"/>
              </a:rPr>
              <a:t>can </a:t>
            </a:r>
            <a:r>
              <a:rPr lang="en-US" sz="2800" dirty="0">
                <a:latin typeface="Futura Std Book" panose="020B0502020204020303"/>
                <a:ea typeface="Segoe UI Symbol" panose="020B0502040204020203" pitchFamily="34" charset="0"/>
                <a:cs typeface="Open Sans" panose="020B0606030504020204" pitchFamily="34" charset="0"/>
              </a:rPr>
              <a:t>meet deliverables and do the right thing</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Doing the bare minimum does not = a better ROI</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Retention of program kept in mind when developed</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Wage schedule </a:t>
            </a:r>
          </a:p>
          <a:p>
            <a:pPr marL="457200" lvl="1" indent="-457200" defTabSz="685800">
              <a:lnSpc>
                <a:spcPct val="100000"/>
              </a:lnSpc>
              <a:spcBef>
                <a:spcPts val="0"/>
              </a:spcBef>
              <a:spcAft>
                <a:spcPts val="1800"/>
              </a:spcAft>
            </a:pPr>
            <a:r>
              <a:rPr lang="en-US" sz="2800" dirty="0">
                <a:latin typeface="Futura Std Book" panose="020B0502020204020303"/>
                <a:ea typeface="Segoe UI Symbol" panose="020B0502040204020203" pitchFamily="34" charset="0"/>
                <a:cs typeface="Open Sans" panose="020B0606030504020204" pitchFamily="34" charset="0"/>
              </a:rPr>
              <a:t>Roles within programs</a:t>
            </a:r>
          </a:p>
        </p:txBody>
      </p:sp>
    </p:spTree>
    <p:extLst>
      <p:ext uri="{BB962C8B-B14F-4D97-AF65-F5344CB8AC3E}">
        <p14:creationId xmlns:p14="http://schemas.microsoft.com/office/powerpoint/2010/main" val="346257431"/>
      </p:ext>
    </p:extLst>
  </p:cSld>
  <p:clrMapOvr>
    <a:masterClrMapping/>
  </p:clrMapOvr>
  <p:transition spd="slow" advClick="0" advTm="3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FCC31E-D16F-54EF-B442-383A4BDF9ECD}"/>
              </a:ext>
            </a:extLst>
          </p:cNvPr>
          <p:cNvSpPr>
            <a:spLocks noGrp="1"/>
          </p:cNvSpPr>
          <p:nvPr>
            <p:ph type="body" sz="quarter" idx="10"/>
          </p:nvPr>
        </p:nvSpPr>
        <p:spPr>
          <a:xfrm>
            <a:off x="392178" y="1001847"/>
            <a:ext cx="7953374" cy="511013"/>
          </a:xfrm>
        </p:spPr>
        <p:txBody>
          <a:bodyPr/>
          <a:lstStyle/>
          <a:p>
            <a:r>
              <a:rPr lang="en-US" sz="2800" dirty="0">
                <a:solidFill>
                  <a:schemeClr val="tx2"/>
                </a:solidFill>
              </a:rPr>
              <a:t>Examples of Using WIOA for WBL &amp; Apprenticeships</a:t>
            </a:r>
          </a:p>
        </p:txBody>
      </p:sp>
      <p:sp>
        <p:nvSpPr>
          <p:cNvPr id="3" name="Text Placeholder 2">
            <a:extLst>
              <a:ext uri="{FF2B5EF4-FFF2-40B4-BE49-F238E27FC236}">
                <a16:creationId xmlns:a16="http://schemas.microsoft.com/office/drawing/2014/main" id="{A906C23A-54B2-37D5-D0B3-028FBB38F8F7}"/>
              </a:ext>
            </a:extLst>
          </p:cNvPr>
          <p:cNvSpPr>
            <a:spLocks noGrp="1"/>
          </p:cNvSpPr>
          <p:nvPr>
            <p:ph type="body" sz="quarter" idx="11"/>
          </p:nvPr>
        </p:nvSpPr>
        <p:spPr>
          <a:xfrm>
            <a:off x="538482" y="2058383"/>
            <a:ext cx="8468358" cy="4516915"/>
          </a:xfrm>
        </p:spPr>
        <p:txBody>
          <a:bodyPr>
            <a:normAutofit lnSpcReduction="10000"/>
          </a:bodyPr>
          <a:lstStyle/>
          <a:p>
            <a:pPr>
              <a:lnSpc>
                <a:spcPct val="100000"/>
              </a:lnSpc>
            </a:pPr>
            <a:r>
              <a:rPr lang="en-US" sz="2000" b="1" dirty="0">
                <a:solidFill>
                  <a:schemeClr val="tx1"/>
                </a:solidFill>
              </a:rPr>
              <a:t>Washington County Hospital </a:t>
            </a:r>
            <a:r>
              <a:rPr lang="en-US" sz="2000" dirty="0">
                <a:solidFill>
                  <a:schemeClr val="tx1"/>
                </a:solidFill>
              </a:rPr>
              <a:t>– Formula Funds for Apprenticeship</a:t>
            </a:r>
          </a:p>
          <a:p>
            <a:pPr>
              <a:lnSpc>
                <a:spcPct val="100000"/>
              </a:lnSpc>
            </a:pPr>
            <a:endParaRPr lang="en-US" sz="2000" dirty="0">
              <a:solidFill>
                <a:schemeClr val="tx1"/>
              </a:solidFill>
            </a:endParaRPr>
          </a:p>
          <a:p>
            <a:pPr>
              <a:lnSpc>
                <a:spcPct val="100000"/>
              </a:lnSpc>
            </a:pPr>
            <a:r>
              <a:rPr lang="en-US" sz="2000" b="1" dirty="0">
                <a:solidFill>
                  <a:schemeClr val="tx1"/>
                </a:solidFill>
              </a:rPr>
              <a:t>Barnes Jewish Hospital </a:t>
            </a:r>
            <a:r>
              <a:rPr lang="en-US" sz="2000" dirty="0">
                <a:solidFill>
                  <a:schemeClr val="tx1"/>
                </a:solidFill>
              </a:rPr>
              <a:t>(BJC)- Formula Funds for Paid Work Experience </a:t>
            </a:r>
          </a:p>
          <a:p>
            <a:pPr>
              <a:lnSpc>
                <a:spcPct val="100000"/>
              </a:lnSpc>
            </a:pPr>
            <a:endParaRPr lang="en-US" sz="2000" dirty="0">
              <a:solidFill>
                <a:schemeClr val="tx1"/>
              </a:solidFill>
            </a:endParaRPr>
          </a:p>
          <a:p>
            <a:pPr>
              <a:lnSpc>
                <a:spcPct val="100000"/>
              </a:lnSpc>
            </a:pPr>
            <a:r>
              <a:rPr lang="en-US" sz="2000" b="1" dirty="0">
                <a:solidFill>
                  <a:schemeClr val="tx1"/>
                </a:solidFill>
              </a:rPr>
              <a:t>Bennie’s Pizza </a:t>
            </a:r>
            <a:r>
              <a:rPr lang="en-US" sz="2000" dirty="0">
                <a:solidFill>
                  <a:schemeClr val="tx1"/>
                </a:solidFill>
              </a:rPr>
              <a:t>– Formula Funds for Paid Work Experience </a:t>
            </a:r>
          </a:p>
          <a:p>
            <a:pPr>
              <a:lnSpc>
                <a:spcPct val="100000"/>
              </a:lnSpc>
            </a:pPr>
            <a:endParaRPr lang="en-US" sz="2000" dirty="0">
              <a:solidFill>
                <a:schemeClr val="tx1"/>
              </a:solidFill>
            </a:endParaRPr>
          </a:p>
          <a:p>
            <a:pPr>
              <a:lnSpc>
                <a:spcPct val="100000"/>
              </a:lnSpc>
            </a:pPr>
            <a:r>
              <a:rPr lang="en-US" sz="2000" b="1" dirty="0">
                <a:solidFill>
                  <a:schemeClr val="tx1"/>
                </a:solidFill>
              </a:rPr>
              <a:t>Soulcial Kitchen </a:t>
            </a:r>
            <a:r>
              <a:rPr lang="en-US" sz="2000" dirty="0">
                <a:solidFill>
                  <a:schemeClr val="tx1"/>
                </a:solidFill>
              </a:rPr>
              <a:t>– Formula &amp; AEG Funds for Apprenticeship</a:t>
            </a:r>
          </a:p>
          <a:p>
            <a:pPr>
              <a:lnSpc>
                <a:spcPct val="100000"/>
              </a:lnSpc>
            </a:pPr>
            <a:endParaRPr lang="en-US" sz="2000" dirty="0">
              <a:solidFill>
                <a:schemeClr val="tx1"/>
              </a:solidFill>
            </a:endParaRPr>
          </a:p>
          <a:p>
            <a:pPr>
              <a:lnSpc>
                <a:spcPct val="100000"/>
              </a:lnSpc>
            </a:pPr>
            <a:r>
              <a:rPr lang="en-US" sz="2000" b="1" dirty="0">
                <a:solidFill>
                  <a:schemeClr val="tx1"/>
                </a:solidFill>
              </a:rPr>
              <a:t>Auffenberg Automotive Group </a:t>
            </a:r>
            <a:r>
              <a:rPr lang="en-US" sz="2000" dirty="0">
                <a:solidFill>
                  <a:schemeClr val="tx1"/>
                </a:solidFill>
              </a:rPr>
              <a:t>– Formula Funds for Paid Work Experience </a:t>
            </a:r>
          </a:p>
          <a:p>
            <a:pPr>
              <a:lnSpc>
                <a:spcPct val="100000"/>
              </a:lnSpc>
            </a:pPr>
            <a:endParaRPr lang="en-US" sz="2000" dirty="0">
              <a:solidFill>
                <a:schemeClr val="tx1"/>
              </a:solidFill>
            </a:endParaRPr>
          </a:p>
          <a:p>
            <a:pPr>
              <a:lnSpc>
                <a:spcPct val="100000"/>
              </a:lnSpc>
            </a:pPr>
            <a:r>
              <a:rPr lang="en-US" sz="2000" b="1" dirty="0">
                <a:solidFill>
                  <a:schemeClr val="tx1"/>
                </a:solidFill>
              </a:rPr>
              <a:t>Lansdowne Up </a:t>
            </a:r>
            <a:r>
              <a:rPr lang="en-US" sz="2000" dirty="0">
                <a:solidFill>
                  <a:schemeClr val="tx1"/>
                </a:solidFill>
              </a:rPr>
              <a:t>– Formula Funds for Paid Work Experience </a:t>
            </a:r>
          </a:p>
          <a:p>
            <a:pPr>
              <a:lnSpc>
                <a:spcPct val="100000"/>
              </a:lnSpc>
            </a:pPr>
            <a:endParaRPr lang="en-US" sz="2000" dirty="0">
              <a:solidFill>
                <a:schemeClr val="tx1"/>
              </a:solidFill>
            </a:endParaRPr>
          </a:p>
          <a:p>
            <a:pPr>
              <a:lnSpc>
                <a:spcPct val="100000"/>
              </a:lnSpc>
            </a:pPr>
            <a:r>
              <a:rPr lang="en-US" sz="2000" b="1" dirty="0">
                <a:solidFill>
                  <a:schemeClr val="tx1"/>
                </a:solidFill>
              </a:rPr>
              <a:t>MAC Medical </a:t>
            </a:r>
            <a:r>
              <a:rPr lang="en-US" sz="2000" dirty="0">
                <a:solidFill>
                  <a:schemeClr val="tx1"/>
                </a:solidFill>
              </a:rPr>
              <a:t>– Formula Funds for Apprenticeship</a:t>
            </a:r>
          </a:p>
          <a:p>
            <a:pPr>
              <a:lnSpc>
                <a:spcPct val="100000"/>
              </a:lnSpc>
            </a:pPr>
            <a:endParaRPr lang="en-US" sz="2000" b="1" dirty="0">
              <a:solidFill>
                <a:schemeClr val="tx1"/>
              </a:solidFill>
            </a:endParaRPr>
          </a:p>
          <a:p>
            <a:pPr>
              <a:lnSpc>
                <a:spcPct val="100000"/>
              </a:lnSpc>
            </a:pPr>
            <a:r>
              <a:rPr lang="en-US" sz="2000" b="1" dirty="0">
                <a:solidFill>
                  <a:schemeClr val="tx1"/>
                </a:solidFill>
              </a:rPr>
              <a:t>Beno Gundlach </a:t>
            </a:r>
            <a:r>
              <a:rPr lang="en-US" sz="2000" dirty="0">
                <a:solidFill>
                  <a:schemeClr val="tx1"/>
                </a:solidFill>
              </a:rPr>
              <a:t>– Formula Funds for Apprenticeship</a:t>
            </a:r>
          </a:p>
        </p:txBody>
      </p:sp>
    </p:spTree>
    <p:extLst>
      <p:ext uri="{BB962C8B-B14F-4D97-AF65-F5344CB8AC3E}">
        <p14:creationId xmlns:p14="http://schemas.microsoft.com/office/powerpoint/2010/main" val="3941403166"/>
      </p:ext>
    </p:extLst>
  </p:cSld>
  <p:clrMapOvr>
    <a:masterClrMapping/>
  </p:clrMapOvr>
  <p:transition spd="slow" advClick="0"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B05FE8-E4C3-A53E-7D46-45F3EAF7D116}"/>
              </a:ext>
            </a:extLst>
          </p:cNvPr>
          <p:cNvSpPr>
            <a:spLocks noGrp="1"/>
          </p:cNvSpPr>
          <p:nvPr>
            <p:ph type="body" sz="quarter" idx="10"/>
          </p:nvPr>
        </p:nvSpPr>
        <p:spPr>
          <a:xfrm>
            <a:off x="595313" y="1999051"/>
            <a:ext cx="7953374" cy="966881"/>
          </a:xfrm>
        </p:spPr>
        <p:txBody>
          <a:bodyPr/>
          <a:lstStyle/>
          <a:p>
            <a:pPr algn="ctr"/>
            <a:r>
              <a:rPr lang="en-US" sz="2800" dirty="0">
                <a:solidFill>
                  <a:schemeClr val="tx2"/>
                </a:solidFill>
                <a:cs typeface="+mn-cs"/>
              </a:rPr>
              <a:t>APPRENTICESHIPS 101: WORK-BASED LEARNING and THE VALUE PROPOSITION</a:t>
            </a:r>
          </a:p>
        </p:txBody>
      </p:sp>
      <p:sp>
        <p:nvSpPr>
          <p:cNvPr id="4" name="TextBox 3">
            <a:extLst>
              <a:ext uri="{FF2B5EF4-FFF2-40B4-BE49-F238E27FC236}">
                <a16:creationId xmlns:a16="http://schemas.microsoft.com/office/drawing/2014/main" id="{AF6BE8C9-1BBF-3A20-C9CD-E108891FD679}"/>
              </a:ext>
            </a:extLst>
          </p:cNvPr>
          <p:cNvSpPr txBox="1"/>
          <p:nvPr/>
        </p:nvSpPr>
        <p:spPr>
          <a:xfrm>
            <a:off x="595313" y="2965932"/>
            <a:ext cx="7953373" cy="1708160"/>
          </a:xfrm>
          <a:prstGeom prst="rect">
            <a:avLst/>
          </a:prstGeom>
          <a:noFill/>
        </p:spPr>
        <p:txBody>
          <a:bodyPr wrap="square" lIns="0" tIns="0" rIns="0" bIns="0" rtlCol="0">
            <a:spAutoFit/>
          </a:bodyPr>
          <a:lstStyle/>
          <a:p>
            <a:pPr algn="ctr">
              <a:spcAft>
                <a:spcPts val="600"/>
              </a:spcAft>
            </a:pPr>
            <a:r>
              <a:rPr lang="en-US" sz="2400" b="1" spc="20" dirty="0">
                <a:solidFill>
                  <a:srgbClr val="4D4D4D"/>
                </a:solidFill>
              </a:rPr>
              <a:t>Dr. Justin Arnold</a:t>
            </a:r>
          </a:p>
          <a:p>
            <a:pPr algn="ctr">
              <a:spcAft>
                <a:spcPts val="600"/>
              </a:spcAft>
            </a:pPr>
            <a:r>
              <a:rPr lang="en-US" sz="2400" b="1" spc="20" dirty="0">
                <a:solidFill>
                  <a:srgbClr val="4D4D4D"/>
                </a:solidFill>
              </a:rPr>
              <a:t>Nate Carlson</a:t>
            </a:r>
          </a:p>
          <a:p>
            <a:pPr algn="ctr">
              <a:spcAft>
                <a:spcPts val="600"/>
              </a:spcAft>
            </a:pPr>
            <a:r>
              <a:rPr lang="en-US" sz="2400" b="1" spc="20" dirty="0">
                <a:solidFill>
                  <a:srgbClr val="4D4D4D"/>
                </a:solidFill>
              </a:rPr>
              <a:t>Bonnie Moore</a:t>
            </a:r>
          </a:p>
          <a:p>
            <a:pPr algn="ctr">
              <a:spcAft>
                <a:spcPts val="600"/>
              </a:spcAft>
            </a:pPr>
            <a:r>
              <a:rPr lang="en-US" sz="2400" b="1" spc="20" dirty="0">
                <a:solidFill>
                  <a:srgbClr val="4D4D4D"/>
                </a:solidFill>
              </a:rPr>
              <a:t> </a:t>
            </a:r>
          </a:p>
        </p:txBody>
      </p:sp>
    </p:spTree>
    <p:extLst>
      <p:ext uri="{BB962C8B-B14F-4D97-AF65-F5344CB8AC3E}">
        <p14:creationId xmlns:p14="http://schemas.microsoft.com/office/powerpoint/2010/main" val="1704678164"/>
      </p:ext>
    </p:extLst>
  </p:cSld>
  <p:clrMapOvr>
    <a:masterClrMapping/>
  </p:clrMapOvr>
  <p:transition spd="slow"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ED22E7-322C-4E1C-8B6F-D7BD44EA8BC6}"/>
              </a:ext>
            </a:extLst>
          </p:cNvPr>
          <p:cNvSpPr>
            <a:spLocks noGrp="1"/>
          </p:cNvSpPr>
          <p:nvPr>
            <p:ph type="sldNum" sz="quarter" idx="12"/>
          </p:nvPr>
        </p:nvSpPr>
        <p:spPr/>
        <p:txBody>
          <a:bodyPr/>
          <a:lstStyle/>
          <a:p>
            <a:pPr defTabSz="514350"/>
            <a:fld id="{62E03C93-A8B5-5E4D-ADDE-FACFC10B3CD1}" type="slidenum">
              <a:rPr lang="en-US">
                <a:solidFill>
                  <a:prstClr val="white">
                    <a:lumMod val="50000"/>
                  </a:prstClr>
                </a:solidFill>
                <a:latin typeface="Calibri" panose="020F0502020204030204"/>
              </a:rPr>
              <a:pPr defTabSz="514350"/>
              <a:t>20</a:t>
            </a:fld>
            <a:endParaRPr lang="en-US" dirty="0">
              <a:solidFill>
                <a:prstClr val="white">
                  <a:lumMod val="50000"/>
                </a:prstClr>
              </a:solidFill>
              <a:latin typeface="Calibri" panose="020F0502020204030204"/>
            </a:endParaRPr>
          </a:p>
        </p:txBody>
      </p:sp>
      <p:grpSp>
        <p:nvGrpSpPr>
          <p:cNvPr id="6" name="Group 5">
            <a:extLst>
              <a:ext uri="{FF2B5EF4-FFF2-40B4-BE49-F238E27FC236}">
                <a16:creationId xmlns:a16="http://schemas.microsoft.com/office/drawing/2014/main" id="{915C94F7-EB15-4D12-A481-826F71740C61}"/>
              </a:ext>
            </a:extLst>
          </p:cNvPr>
          <p:cNvGrpSpPr/>
          <p:nvPr/>
        </p:nvGrpSpPr>
        <p:grpSpPr>
          <a:xfrm>
            <a:off x="5114439" y="5069514"/>
            <a:ext cx="2713121" cy="555000"/>
            <a:chOff x="4105944" y="5235153"/>
            <a:chExt cx="4685130" cy="1121198"/>
          </a:xfrm>
        </p:grpSpPr>
        <p:pic>
          <p:nvPicPr>
            <p:cNvPr id="7" name="Picture 6">
              <a:extLst>
                <a:ext uri="{FF2B5EF4-FFF2-40B4-BE49-F238E27FC236}">
                  <a16:creationId xmlns:a16="http://schemas.microsoft.com/office/drawing/2014/main" id="{6C6A1DC8-A81C-45BD-B6B8-27582A8F05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5944" y="5235153"/>
              <a:ext cx="2036299" cy="1121198"/>
            </a:xfrm>
            <a:prstGeom prst="rect">
              <a:avLst/>
            </a:prstGeom>
          </p:spPr>
        </p:pic>
        <p:pic>
          <p:nvPicPr>
            <p:cNvPr id="8" name="Picture 2">
              <a:extLst>
                <a:ext uri="{FF2B5EF4-FFF2-40B4-BE49-F238E27FC236}">
                  <a16:creationId xmlns:a16="http://schemas.microsoft.com/office/drawing/2014/main" id="{86BCFDB4-CD53-458C-8E1B-EDB30BBA6A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9336" y="5656263"/>
              <a:ext cx="24717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6521330C-C620-25AA-1BF3-192BD59CC63B}"/>
              </a:ext>
            </a:extLst>
          </p:cNvPr>
          <p:cNvPicPr>
            <a:picLocks noChangeAspect="1"/>
          </p:cNvPicPr>
          <p:nvPr/>
        </p:nvPicPr>
        <p:blipFill>
          <a:blip r:embed="rId5"/>
          <a:stretch>
            <a:fillRect/>
          </a:stretch>
        </p:blipFill>
        <p:spPr>
          <a:xfrm>
            <a:off x="2383346" y="1971929"/>
            <a:ext cx="4377307" cy="2914141"/>
          </a:xfrm>
          <a:prstGeom prst="rect">
            <a:avLst/>
          </a:prstGeom>
        </p:spPr>
      </p:pic>
    </p:spTree>
    <p:extLst>
      <p:ext uri="{BB962C8B-B14F-4D97-AF65-F5344CB8AC3E}">
        <p14:creationId xmlns:p14="http://schemas.microsoft.com/office/powerpoint/2010/main" val="395177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1181019"/>
            <a:ext cx="7955280" cy="861774"/>
          </a:xfrm>
          <a:prstGeom prst="rect">
            <a:avLst/>
          </a:prstGeom>
          <a:noFill/>
        </p:spPr>
        <p:txBody>
          <a:bodyPr wrap="square" lIns="0" tIns="0" rIns="0" bIns="0" rtlCol="0">
            <a:spAutoFit/>
          </a:bodyPr>
          <a:lstStyle/>
          <a:p>
            <a:pPr algn="ctr"/>
            <a:r>
              <a:rPr lang="en-US" sz="2800" b="1" cap="all" spc="50" dirty="0">
                <a:solidFill>
                  <a:schemeClr val="tx2"/>
                </a:solidFill>
                <a:latin typeface="Futura Std Heavy" panose="020B0502020204020303" pitchFamily="34" charset="77"/>
                <a:ea typeface="Segoe UI Symbol" panose="020B0502040204020203" pitchFamily="34" charset="0"/>
              </a:rPr>
              <a:t>Covered in this session</a:t>
            </a:r>
          </a:p>
          <a:p>
            <a:endParaRPr lang="en-US" sz="2800" b="1" cap="all" spc="50" dirty="0">
              <a:solidFill>
                <a:schemeClr val="tx2"/>
              </a:solidFill>
              <a:latin typeface="Futura Std Heavy" panose="020B0502020204020303" pitchFamily="34" charset="77"/>
              <a:ea typeface="Segoe UI Symbol" panose="020B0502040204020203" pitchFamily="34" charset="0"/>
            </a:endParaRPr>
          </a:p>
        </p:txBody>
      </p:sp>
      <p:grpSp>
        <p:nvGrpSpPr>
          <p:cNvPr id="3" name="Group 2"/>
          <p:cNvGrpSpPr/>
          <p:nvPr/>
        </p:nvGrpSpPr>
        <p:grpSpPr>
          <a:xfrm>
            <a:off x="746551" y="2347793"/>
            <a:ext cx="6665468" cy="1565337"/>
            <a:chOff x="5157186" y="2254417"/>
            <a:chExt cx="3389914" cy="1056741"/>
          </a:xfrm>
        </p:grpSpPr>
        <p:sp>
          <p:nvSpPr>
            <p:cNvPr id="4" name="TextBox 3"/>
            <p:cNvSpPr txBox="1"/>
            <p:nvPr/>
          </p:nvSpPr>
          <p:spPr>
            <a:xfrm>
              <a:off x="5419728" y="2254417"/>
              <a:ext cx="3127372" cy="249332"/>
            </a:xfrm>
            <a:prstGeom prst="rect">
              <a:avLst/>
            </a:prstGeom>
            <a:noFill/>
          </p:spPr>
          <p:txBody>
            <a:bodyPr wrap="square" lIns="0" tIns="0" rIns="0" bIns="0" rtlCol="0">
              <a:spAutoFit/>
            </a:bodyPr>
            <a:lstStyle/>
            <a:p>
              <a:pPr>
                <a:lnSpc>
                  <a:spcPct val="100000"/>
                </a:lnSpc>
                <a:spcAft>
                  <a:spcPts val="600"/>
                </a:spcAft>
              </a:pPr>
              <a:r>
                <a:rPr lang="en-US" sz="2400" b="1" spc="20" dirty="0">
                  <a:solidFill>
                    <a:srgbClr val="4D4D4D"/>
                  </a:solidFill>
                </a:rPr>
                <a:t>Work-Based Learning </a:t>
              </a:r>
            </a:p>
          </p:txBody>
        </p:sp>
        <p:sp>
          <p:nvSpPr>
            <p:cNvPr id="5" name="TextBox 4"/>
            <p:cNvSpPr txBox="1"/>
            <p:nvPr/>
          </p:nvSpPr>
          <p:spPr>
            <a:xfrm>
              <a:off x="5419728" y="2671715"/>
              <a:ext cx="3127372" cy="249332"/>
            </a:xfrm>
            <a:prstGeom prst="rect">
              <a:avLst/>
            </a:prstGeom>
            <a:noFill/>
          </p:spPr>
          <p:txBody>
            <a:bodyPr wrap="square" lIns="0" tIns="0" rIns="0" bIns="0" rtlCol="0">
              <a:spAutoFit/>
            </a:bodyPr>
            <a:lstStyle/>
            <a:p>
              <a:pPr>
                <a:spcAft>
                  <a:spcPts val="600"/>
                </a:spcAft>
              </a:pPr>
              <a:r>
                <a:rPr lang="en-US" sz="2400" b="1" spc="20" dirty="0">
                  <a:solidFill>
                    <a:srgbClr val="4D4D4D"/>
                  </a:solidFill>
                </a:rPr>
                <a:t>Outcomes for Employers &amp; Apprentices</a:t>
              </a:r>
            </a:p>
          </p:txBody>
        </p:sp>
        <p:sp>
          <p:nvSpPr>
            <p:cNvPr id="11" name="TextBox 10"/>
            <p:cNvSpPr txBox="1"/>
            <p:nvPr/>
          </p:nvSpPr>
          <p:spPr>
            <a:xfrm>
              <a:off x="5419728" y="3061826"/>
              <a:ext cx="3127372" cy="249332"/>
            </a:xfrm>
            <a:prstGeom prst="rect">
              <a:avLst/>
            </a:prstGeom>
            <a:noFill/>
          </p:spPr>
          <p:txBody>
            <a:bodyPr wrap="square" lIns="0" tIns="0" rIns="0" bIns="0" rtlCol="0">
              <a:spAutoFit/>
            </a:bodyPr>
            <a:lstStyle/>
            <a:p>
              <a:r>
                <a:rPr lang="en-US" sz="2400" b="1" spc="20" dirty="0">
                  <a:solidFill>
                    <a:srgbClr val="4D4D4D"/>
                  </a:solidFill>
                </a:rPr>
                <a:t>Examples of using WIOA funding for WBL</a:t>
              </a:r>
            </a:p>
          </p:txBody>
        </p:sp>
        <p:grpSp>
          <p:nvGrpSpPr>
            <p:cNvPr id="13" name="Group 12"/>
            <p:cNvGrpSpPr/>
            <p:nvPr/>
          </p:nvGrpSpPr>
          <p:grpSpPr>
            <a:xfrm>
              <a:off x="5157186" y="2286347"/>
              <a:ext cx="85378" cy="502676"/>
              <a:chOff x="5157186" y="2286347"/>
              <a:chExt cx="85378" cy="502676"/>
            </a:xfrm>
            <a:solidFill>
              <a:schemeClr val="accent2"/>
            </a:solidFill>
          </p:grpSpPr>
          <p:sp>
            <p:nvSpPr>
              <p:cNvPr id="14" name="Oval 13"/>
              <p:cNvSpPr/>
              <p:nvPr/>
            </p:nvSpPr>
            <p:spPr>
              <a:xfrm>
                <a:off x="5157186" y="2286347"/>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3"/>
                  </a:solidFill>
                </a:endParaRPr>
              </a:p>
            </p:txBody>
          </p:sp>
          <p:sp>
            <p:nvSpPr>
              <p:cNvPr id="15" name="Oval 14"/>
              <p:cNvSpPr/>
              <p:nvPr/>
            </p:nvSpPr>
            <p:spPr>
              <a:xfrm>
                <a:off x="5157186" y="2703645"/>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3"/>
                  </a:solidFill>
                </a:endParaRPr>
              </a:p>
            </p:txBody>
          </p:sp>
        </p:grpSp>
        <p:sp>
          <p:nvSpPr>
            <p:cNvPr id="16" name="Oval 15"/>
            <p:cNvSpPr/>
            <p:nvPr/>
          </p:nvSpPr>
          <p:spPr>
            <a:xfrm>
              <a:off x="5157186" y="3093756"/>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3"/>
                </a:solidFill>
              </a:endParaRPr>
            </a:p>
          </p:txBody>
        </p:sp>
        <p:cxnSp>
          <p:nvCxnSpPr>
            <p:cNvPr id="17" name="Straight Connector 16"/>
            <p:cNvCxnSpPr/>
            <p:nvPr/>
          </p:nvCxnSpPr>
          <p:spPr>
            <a:xfrm>
              <a:off x="5199875" y="2423385"/>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99875" y="2827089"/>
              <a:ext cx="0" cy="228600"/>
            </a:xfrm>
            <a:prstGeom prst="line">
              <a:avLst/>
            </a:prstGeom>
            <a:ln w="9525"/>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334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3713" y="1003789"/>
            <a:ext cx="7953374" cy="511013"/>
          </a:xfrm>
        </p:spPr>
        <p:txBody>
          <a:bodyPr/>
          <a:lstStyle/>
          <a:p>
            <a:r>
              <a:rPr lang="en-US" sz="2800" dirty="0">
                <a:solidFill>
                  <a:schemeClr val="tx2"/>
                </a:solidFill>
                <a:cs typeface="+mn-cs"/>
              </a:rPr>
              <a:t>What is WBL?</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399256" y="2054387"/>
            <a:ext cx="8345487" cy="3123878"/>
          </a:xfrm>
        </p:spPr>
        <p:txBody>
          <a:bodyPr>
            <a:noAutofit/>
          </a:bodyPr>
          <a:lstStyle/>
          <a:p>
            <a:pPr>
              <a:lnSpc>
                <a:spcPct val="100000"/>
              </a:lnSpc>
            </a:pPr>
            <a:r>
              <a:rPr lang="en-US" sz="2800" b="1" dirty="0"/>
              <a:t>Illinois Career Pathways Dictionary</a:t>
            </a:r>
          </a:p>
          <a:p>
            <a:pPr>
              <a:lnSpc>
                <a:spcPct val="100000"/>
              </a:lnSpc>
            </a:pPr>
            <a:endParaRPr lang="en-US" sz="2800" dirty="0"/>
          </a:p>
          <a:p>
            <a:pPr>
              <a:lnSpc>
                <a:spcPct val="100000"/>
              </a:lnSpc>
            </a:pPr>
            <a:r>
              <a:rPr lang="en-US" sz="2800" dirty="0"/>
              <a:t>Learning that provides participants with work-based opportunities to practice and enhance the skills and knowledge gained in their program of study or industry training program, as well as to develop employability.</a:t>
            </a:r>
            <a:endParaRPr lang="en-US" sz="2800" dirty="0">
              <a:solidFill>
                <a:schemeClr val="tx1"/>
              </a:solidFill>
            </a:endParaRPr>
          </a:p>
        </p:txBody>
      </p:sp>
    </p:spTree>
    <p:extLst>
      <p:ext uri="{BB962C8B-B14F-4D97-AF65-F5344CB8AC3E}">
        <p14:creationId xmlns:p14="http://schemas.microsoft.com/office/powerpoint/2010/main" val="3059268795"/>
      </p:ext>
    </p:extLst>
  </p:cSld>
  <p:clrMapOvr>
    <a:masterClrMapping/>
  </p:clrMapOvr>
  <p:transition spd="slow" advClick="0" advTm="3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3713" y="1003789"/>
            <a:ext cx="7953374" cy="511013"/>
          </a:xfrm>
        </p:spPr>
        <p:txBody>
          <a:bodyPr/>
          <a:lstStyle/>
          <a:p>
            <a:r>
              <a:rPr lang="en-US" sz="2800" dirty="0">
                <a:solidFill>
                  <a:schemeClr val="tx2"/>
                </a:solidFill>
                <a:cs typeface="+mn-cs"/>
              </a:rPr>
              <a:t>Examples of WBL</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399256" y="1867061"/>
            <a:ext cx="8345487" cy="3123878"/>
          </a:xfrm>
        </p:spPr>
        <p:txBody>
          <a:bodyPr>
            <a:noAutofit/>
          </a:bodyPr>
          <a:lstStyle/>
          <a:p>
            <a:pPr marL="457200" lvl="1" indent="-457200" defTabSz="685800">
              <a:lnSpc>
                <a:spcPct val="100000"/>
              </a:lnSpc>
              <a:spcBef>
                <a:spcPts val="0"/>
              </a:spcBef>
            </a:pPr>
            <a:r>
              <a:rPr lang="en-US" sz="3200" dirty="0">
                <a:latin typeface="Futura Std Book" panose="020B0502020204020303"/>
                <a:ea typeface="Segoe UI Symbol" panose="020B0502040204020203" pitchFamily="34" charset="0"/>
                <a:cs typeface="Open Sans" panose="020B0606030504020204" pitchFamily="34" charset="0"/>
              </a:rPr>
              <a:t>Customized Training</a:t>
            </a:r>
          </a:p>
          <a:p>
            <a:pPr marL="457200" lvl="1" indent="-457200" defTabSz="685800">
              <a:lnSpc>
                <a:spcPct val="100000"/>
              </a:lnSpc>
              <a:spcBef>
                <a:spcPts val="0"/>
              </a:spcBef>
            </a:pPr>
            <a:r>
              <a:rPr lang="en-US" sz="3200" dirty="0">
                <a:latin typeface="Futura Std Book" panose="020B0502020204020303"/>
                <a:ea typeface="Segoe UI Symbol" panose="020B0502040204020203" pitchFamily="34" charset="0"/>
                <a:cs typeface="Open Sans" panose="020B0606030504020204" pitchFamily="34" charset="0"/>
              </a:rPr>
              <a:t>Incumbent Worker Training </a:t>
            </a:r>
          </a:p>
          <a:p>
            <a:pPr marL="457200" lvl="1" indent="-457200" defTabSz="685800">
              <a:lnSpc>
                <a:spcPct val="100000"/>
              </a:lnSpc>
              <a:spcBef>
                <a:spcPts val="0"/>
              </a:spcBef>
            </a:pPr>
            <a:r>
              <a:rPr lang="en-US" sz="3200" dirty="0">
                <a:latin typeface="Futura Std Book" panose="020B0502020204020303"/>
                <a:ea typeface="Segoe UI Symbol" panose="020B0502040204020203" pitchFamily="34" charset="0"/>
                <a:cs typeface="Open Sans" panose="020B0606030504020204" pitchFamily="34" charset="0"/>
              </a:rPr>
              <a:t>On-the-Job Training </a:t>
            </a:r>
          </a:p>
          <a:p>
            <a:pPr marL="457200" lvl="1" indent="-457200" defTabSz="685800">
              <a:lnSpc>
                <a:spcPct val="100000"/>
              </a:lnSpc>
              <a:spcBef>
                <a:spcPts val="0"/>
              </a:spcBef>
            </a:pPr>
            <a:r>
              <a:rPr lang="en-US" sz="3200" dirty="0">
                <a:latin typeface="Futura Std Book" panose="020B0502020204020303"/>
                <a:ea typeface="Segoe UI Symbol" panose="020B0502040204020203" pitchFamily="34" charset="0"/>
                <a:cs typeface="Open Sans" panose="020B0606030504020204" pitchFamily="34" charset="0"/>
              </a:rPr>
              <a:t>Job Shadowing</a:t>
            </a:r>
          </a:p>
          <a:p>
            <a:pPr marL="457200" lvl="1" indent="-457200" defTabSz="685800">
              <a:lnSpc>
                <a:spcPct val="100000"/>
              </a:lnSpc>
              <a:spcBef>
                <a:spcPts val="0"/>
              </a:spcBef>
            </a:pPr>
            <a:r>
              <a:rPr lang="en-US" sz="3200" dirty="0">
                <a:latin typeface="Futura Std Book" panose="020B0502020204020303"/>
                <a:ea typeface="Segoe UI Symbol" panose="020B0502040204020203" pitchFamily="34" charset="0"/>
                <a:cs typeface="Open Sans" panose="020B0606030504020204" pitchFamily="34" charset="0"/>
              </a:rPr>
              <a:t>Clinical Experiences</a:t>
            </a:r>
          </a:p>
          <a:p>
            <a:pPr marL="457200" lvl="1" indent="-457200" defTabSz="685800">
              <a:lnSpc>
                <a:spcPct val="100000"/>
              </a:lnSpc>
              <a:spcBef>
                <a:spcPts val="0"/>
              </a:spcBef>
            </a:pPr>
            <a:r>
              <a:rPr lang="en-US" sz="3200" dirty="0">
                <a:latin typeface="Futura Std Book" panose="020B0502020204020303"/>
                <a:ea typeface="Segoe UI Symbol" panose="020B0502040204020203" pitchFamily="34" charset="0"/>
                <a:cs typeface="Open Sans" panose="020B0606030504020204" pitchFamily="34" charset="0"/>
              </a:rPr>
              <a:t>Cooperative Learning</a:t>
            </a:r>
          </a:p>
          <a:p>
            <a:pPr marL="457200" lvl="1" indent="-457200" defTabSz="685800">
              <a:lnSpc>
                <a:spcPct val="100000"/>
              </a:lnSpc>
              <a:spcBef>
                <a:spcPts val="0"/>
              </a:spcBef>
            </a:pPr>
            <a:r>
              <a:rPr lang="en-US" sz="3200" dirty="0">
                <a:latin typeface="Futura Std Book" panose="020B0502020204020303"/>
                <a:ea typeface="Segoe UI Symbol" panose="020B0502040204020203" pitchFamily="34" charset="0"/>
                <a:cs typeface="Open Sans" panose="020B0606030504020204" pitchFamily="34" charset="0"/>
              </a:rPr>
              <a:t>Mentorships</a:t>
            </a:r>
          </a:p>
          <a:p>
            <a:pPr marL="457200" lvl="1" indent="-457200" defTabSz="685800">
              <a:lnSpc>
                <a:spcPct val="100000"/>
              </a:lnSpc>
              <a:spcBef>
                <a:spcPts val="0"/>
              </a:spcBef>
            </a:pPr>
            <a:r>
              <a:rPr lang="en-US" sz="3200" dirty="0">
                <a:latin typeface="Futura Std Book" panose="020B0502020204020303"/>
                <a:ea typeface="Segoe UI Symbol" panose="020B0502040204020203" pitchFamily="34" charset="0"/>
                <a:cs typeface="Open Sans" panose="020B0606030504020204" pitchFamily="34" charset="0"/>
              </a:rPr>
              <a:t>Internships/Externships</a:t>
            </a:r>
          </a:p>
          <a:p>
            <a:pPr marL="457200" lvl="1" indent="-457200" defTabSz="685800">
              <a:lnSpc>
                <a:spcPct val="100000"/>
              </a:lnSpc>
              <a:spcBef>
                <a:spcPts val="0"/>
              </a:spcBef>
            </a:pPr>
            <a:r>
              <a:rPr lang="en-US" sz="3200" dirty="0">
                <a:latin typeface="Futura Std Book" panose="020B0502020204020303"/>
                <a:ea typeface="Segoe UI Symbol" panose="020B0502040204020203" pitchFamily="34" charset="0"/>
                <a:cs typeface="Open Sans" panose="020B0606030504020204" pitchFamily="34" charset="0"/>
              </a:rPr>
              <a:t>Apprenticeships</a:t>
            </a:r>
          </a:p>
        </p:txBody>
      </p:sp>
    </p:spTree>
    <p:extLst>
      <p:ext uri="{BB962C8B-B14F-4D97-AF65-F5344CB8AC3E}">
        <p14:creationId xmlns:p14="http://schemas.microsoft.com/office/powerpoint/2010/main" val="310577198"/>
      </p:ext>
    </p:extLst>
  </p:cSld>
  <p:clrMapOvr>
    <a:masterClrMapping/>
  </p:clrMapOvr>
  <p:transition spd="slow" advClick="0" advTm="3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3713" y="1003789"/>
            <a:ext cx="7953374" cy="511013"/>
          </a:xfrm>
        </p:spPr>
        <p:txBody>
          <a:bodyPr/>
          <a:lstStyle/>
          <a:p>
            <a:r>
              <a:rPr lang="en-US" sz="2800" dirty="0">
                <a:solidFill>
                  <a:schemeClr val="tx2"/>
                </a:solidFill>
                <a:cs typeface="+mn-cs"/>
              </a:rPr>
              <a:t>WBL Framework:</a:t>
            </a:r>
            <a:br>
              <a:rPr lang="en-US" sz="2800" dirty="0">
                <a:solidFill>
                  <a:schemeClr val="tx2"/>
                </a:solidFill>
                <a:cs typeface="+mn-cs"/>
              </a:rPr>
            </a:br>
            <a:r>
              <a:rPr lang="en-US" sz="2800" dirty="0">
                <a:solidFill>
                  <a:schemeClr val="tx2"/>
                </a:solidFill>
                <a:cs typeface="+mn-cs"/>
              </a:rPr>
              <a:t>Components of Comprehensive WBL Programs</a:t>
            </a:r>
          </a:p>
        </p:txBody>
      </p:sp>
      <p:pic>
        <p:nvPicPr>
          <p:cNvPr id="6" name="Picture 5">
            <a:extLst>
              <a:ext uri="{FF2B5EF4-FFF2-40B4-BE49-F238E27FC236}">
                <a16:creationId xmlns:a16="http://schemas.microsoft.com/office/drawing/2014/main" id="{C16544AF-8958-E8EF-95F9-B209FD9BE37B}"/>
              </a:ext>
            </a:extLst>
          </p:cNvPr>
          <p:cNvPicPr>
            <a:picLocks noChangeAspect="1"/>
          </p:cNvPicPr>
          <p:nvPr/>
        </p:nvPicPr>
        <p:blipFill>
          <a:blip r:embed="rId3"/>
          <a:stretch>
            <a:fillRect/>
          </a:stretch>
        </p:blipFill>
        <p:spPr>
          <a:xfrm>
            <a:off x="0" y="2844696"/>
            <a:ext cx="9144000" cy="2768807"/>
          </a:xfrm>
          <a:prstGeom prst="rect">
            <a:avLst/>
          </a:prstGeom>
        </p:spPr>
      </p:pic>
    </p:spTree>
    <p:extLst>
      <p:ext uri="{BB962C8B-B14F-4D97-AF65-F5344CB8AC3E}">
        <p14:creationId xmlns:p14="http://schemas.microsoft.com/office/powerpoint/2010/main" val="1283506817"/>
      </p:ext>
    </p:extLst>
  </p:cSld>
  <p:clrMapOvr>
    <a:masterClrMapping/>
  </p:clrMapOvr>
  <p:transition spd="slow" advClick="0" advTm="3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84957" y="978389"/>
            <a:ext cx="6217443" cy="964711"/>
          </a:xfrm>
        </p:spPr>
        <p:txBody>
          <a:bodyPr/>
          <a:lstStyle/>
          <a:p>
            <a:r>
              <a:rPr lang="en-US" sz="2800" dirty="0">
                <a:solidFill>
                  <a:schemeClr val="tx2"/>
                </a:solidFill>
                <a:cs typeface="+mn-cs"/>
              </a:rPr>
              <a:t>What is the Difference between apprenticeships &amp; internships?</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1402557" y="2540000"/>
            <a:ext cx="7436644" cy="3987799"/>
          </a:xfrm>
        </p:spPr>
        <p:txBody>
          <a:bodyPr>
            <a:noAutofit/>
          </a:bodyPr>
          <a:lstStyle/>
          <a:p>
            <a:pPr marL="457200" lvl="1" indent="-457200" defTabSz="685800">
              <a:lnSpc>
                <a:spcPct val="100000"/>
              </a:lnSpc>
              <a:spcBef>
                <a:spcPts val="0"/>
              </a:spcBef>
              <a:spcAft>
                <a:spcPts val="1200"/>
              </a:spcAft>
            </a:pPr>
            <a:r>
              <a:rPr lang="en-US" sz="2800" dirty="0">
                <a:latin typeface="Futura Std Book" panose="020B0502020204020303"/>
                <a:ea typeface="Segoe UI Symbol" panose="020B0502040204020203" pitchFamily="34" charset="0"/>
                <a:cs typeface="Open Sans" panose="020B0606030504020204" pitchFamily="34" charset="0"/>
              </a:rPr>
              <a:t>Duration</a:t>
            </a:r>
          </a:p>
          <a:p>
            <a:pPr marL="457200" lvl="1" indent="-457200" defTabSz="685800">
              <a:lnSpc>
                <a:spcPct val="100000"/>
              </a:lnSpc>
              <a:spcBef>
                <a:spcPts val="0"/>
              </a:spcBef>
              <a:spcAft>
                <a:spcPts val="1200"/>
              </a:spcAft>
            </a:pPr>
            <a:r>
              <a:rPr lang="en-US" sz="2800" dirty="0">
                <a:latin typeface="Futura Std Book" panose="020B0502020204020303"/>
                <a:ea typeface="Segoe UI Symbol" panose="020B0502040204020203" pitchFamily="34" charset="0"/>
                <a:cs typeface="Open Sans" panose="020B0606030504020204" pitchFamily="34" charset="0"/>
              </a:rPr>
              <a:t>Structure</a:t>
            </a:r>
          </a:p>
          <a:p>
            <a:pPr marL="457200" lvl="1" indent="-457200" defTabSz="685800">
              <a:lnSpc>
                <a:spcPct val="100000"/>
              </a:lnSpc>
              <a:spcBef>
                <a:spcPts val="0"/>
              </a:spcBef>
              <a:spcAft>
                <a:spcPts val="1200"/>
              </a:spcAft>
            </a:pPr>
            <a:r>
              <a:rPr lang="en-US" sz="2800" dirty="0">
                <a:latin typeface="Futura Std Book" panose="020B0502020204020303"/>
                <a:ea typeface="Segoe UI Symbol" panose="020B0502040204020203" pitchFamily="34" charset="0"/>
                <a:cs typeface="Open Sans" panose="020B0606030504020204" pitchFamily="34" charset="0"/>
              </a:rPr>
              <a:t>Mentorship </a:t>
            </a:r>
          </a:p>
          <a:p>
            <a:pPr marL="457200" lvl="1" indent="-457200" defTabSz="685800">
              <a:lnSpc>
                <a:spcPct val="100000"/>
              </a:lnSpc>
              <a:spcBef>
                <a:spcPts val="0"/>
              </a:spcBef>
              <a:spcAft>
                <a:spcPts val="1200"/>
              </a:spcAft>
            </a:pPr>
            <a:r>
              <a:rPr lang="en-US" sz="2800" dirty="0">
                <a:latin typeface="Futura Std Book" panose="020B0502020204020303"/>
                <a:ea typeface="Segoe UI Symbol" panose="020B0502040204020203" pitchFamily="34" charset="0"/>
                <a:cs typeface="Open Sans" panose="020B0606030504020204" pitchFamily="34" charset="0"/>
              </a:rPr>
              <a:t>Payment</a:t>
            </a:r>
          </a:p>
          <a:p>
            <a:pPr marL="457200" lvl="1" indent="-457200" defTabSz="685800">
              <a:lnSpc>
                <a:spcPct val="100000"/>
              </a:lnSpc>
              <a:spcBef>
                <a:spcPts val="0"/>
              </a:spcBef>
              <a:spcAft>
                <a:spcPts val="1200"/>
              </a:spcAft>
            </a:pPr>
            <a:r>
              <a:rPr lang="en-US" sz="2800" dirty="0">
                <a:latin typeface="Futura Std Book" panose="020B0502020204020303"/>
                <a:ea typeface="Segoe UI Symbol" panose="020B0502040204020203" pitchFamily="34" charset="0"/>
                <a:cs typeface="Open Sans" panose="020B0606030504020204" pitchFamily="34" charset="0"/>
              </a:rPr>
              <a:t>Certification</a:t>
            </a:r>
          </a:p>
          <a:p>
            <a:pPr marL="457200" lvl="1" indent="-457200" defTabSz="685800">
              <a:lnSpc>
                <a:spcPct val="100000"/>
              </a:lnSpc>
              <a:spcBef>
                <a:spcPts val="0"/>
              </a:spcBef>
              <a:spcAft>
                <a:spcPts val="1200"/>
              </a:spcAft>
            </a:pPr>
            <a:r>
              <a:rPr lang="en-US" sz="2800" dirty="0">
                <a:latin typeface="Futura Std Book" panose="020B0502020204020303"/>
                <a:ea typeface="Segoe UI Symbol" panose="020B0502040204020203" pitchFamily="34" charset="0"/>
                <a:cs typeface="Open Sans" panose="020B0606030504020204" pitchFamily="34" charset="0"/>
              </a:rPr>
              <a:t>College Credit</a:t>
            </a:r>
          </a:p>
        </p:txBody>
      </p:sp>
    </p:spTree>
    <p:extLst>
      <p:ext uri="{BB962C8B-B14F-4D97-AF65-F5344CB8AC3E}">
        <p14:creationId xmlns:p14="http://schemas.microsoft.com/office/powerpoint/2010/main" val="1178322638"/>
      </p:ext>
    </p:extLst>
  </p:cSld>
  <p:clrMapOvr>
    <a:masterClrMapping/>
  </p:clrMapOvr>
  <p:transition spd="slow" advClick="0" advTm="3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84957" y="978389"/>
            <a:ext cx="6217443" cy="964711"/>
          </a:xfrm>
        </p:spPr>
        <p:txBody>
          <a:bodyPr/>
          <a:lstStyle/>
          <a:p>
            <a:r>
              <a:rPr lang="en-US" sz="2800" dirty="0">
                <a:solidFill>
                  <a:schemeClr val="tx2"/>
                </a:solidFill>
                <a:cs typeface="+mn-cs"/>
              </a:rPr>
              <a:t>Registered apprenticeship model</a:t>
            </a:r>
          </a:p>
        </p:txBody>
      </p:sp>
      <p:pic>
        <p:nvPicPr>
          <p:cNvPr id="1026" name="Picture 2" descr="Registered Apprenticeship Programs – GST Michigan Works!">
            <a:extLst>
              <a:ext uri="{FF2B5EF4-FFF2-40B4-BE49-F238E27FC236}">
                <a16:creationId xmlns:a16="http://schemas.microsoft.com/office/drawing/2014/main" id="{6555EEB6-0C20-F56F-5803-0547C7849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650" y="1763338"/>
            <a:ext cx="5092700" cy="45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64421"/>
      </p:ext>
    </p:extLst>
  </p:cSld>
  <p:clrMapOvr>
    <a:masterClrMapping/>
  </p:clrMapOvr>
  <p:transition spd="slow" advClick="0" advTm="3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602457" y="1168888"/>
            <a:ext cx="3182143" cy="511013"/>
          </a:xfrm>
        </p:spPr>
        <p:txBody>
          <a:bodyPr/>
          <a:lstStyle/>
          <a:p>
            <a:r>
              <a:rPr lang="en-US" sz="2800" dirty="0">
                <a:solidFill>
                  <a:schemeClr val="tx2"/>
                </a:solidFill>
                <a:cs typeface="+mn-cs"/>
              </a:rPr>
              <a:t>apprenticeships</a:t>
            </a:r>
          </a:p>
        </p:txBody>
      </p:sp>
      <p:sp>
        <p:nvSpPr>
          <p:cNvPr id="3" name="Text Placeholder 2">
            <a:extLst>
              <a:ext uri="{FF2B5EF4-FFF2-40B4-BE49-F238E27FC236}">
                <a16:creationId xmlns:a16="http://schemas.microsoft.com/office/drawing/2014/main" id="{1B5B19D0-628A-4016-8328-4ADC717DD337}"/>
              </a:ext>
            </a:extLst>
          </p:cNvPr>
          <p:cNvSpPr>
            <a:spLocks noGrp="1"/>
          </p:cNvSpPr>
          <p:nvPr>
            <p:ph type="body" sz="quarter" idx="11"/>
          </p:nvPr>
        </p:nvSpPr>
        <p:spPr>
          <a:xfrm>
            <a:off x="196057" y="1978392"/>
            <a:ext cx="4521199" cy="4635339"/>
          </a:xfrm>
        </p:spPr>
        <p:txBody>
          <a:bodyPr>
            <a:noAutofit/>
          </a:bodyPr>
          <a:lstStyle/>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Longer, 1-4 years	</a:t>
            </a:r>
          </a:p>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Structured training focusing on mastering specific skills an employer needs</a:t>
            </a:r>
          </a:p>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Mentorship required</a:t>
            </a:r>
          </a:p>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Paid and continued career path w/employer</a:t>
            </a:r>
          </a:p>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Nationally-recognized credential (Registered Apprenticeships)</a:t>
            </a:r>
          </a:p>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Will obtain debt-free college credit or employer provided training</a:t>
            </a:r>
            <a:endParaRPr lang="en-US" sz="2000" i="1" dirty="0">
              <a:latin typeface="Futura Std Book" panose="020B0502020204020303"/>
              <a:ea typeface="Segoe UI Symbol" panose="020B0502040204020203" pitchFamily="34" charset="0"/>
              <a:cs typeface="Open Sans" panose="020B0606030504020204" pitchFamily="34" charset="0"/>
            </a:endParaRPr>
          </a:p>
        </p:txBody>
      </p:sp>
      <p:sp>
        <p:nvSpPr>
          <p:cNvPr id="4" name="Text Placeholder 2">
            <a:extLst>
              <a:ext uri="{FF2B5EF4-FFF2-40B4-BE49-F238E27FC236}">
                <a16:creationId xmlns:a16="http://schemas.microsoft.com/office/drawing/2014/main" id="{1ECF12C2-3C3F-8F10-A163-79067E0059B7}"/>
              </a:ext>
            </a:extLst>
          </p:cNvPr>
          <p:cNvSpPr txBox="1">
            <a:spLocks/>
          </p:cNvSpPr>
          <p:nvPr/>
        </p:nvSpPr>
        <p:spPr>
          <a:xfrm>
            <a:off x="4862513" y="1963392"/>
            <a:ext cx="4375943" cy="4635339"/>
          </a:xfrm>
          <a:prstGeom prst="rect">
            <a:avLst/>
          </a:prstGeom>
        </p:spPr>
        <p:txBody>
          <a:bodyPr lIns="0" tIns="0" rIns="0" bIns="0">
            <a:noAutofit/>
          </a:bodyPr>
          <a:lstStyle>
            <a:lvl1pPr marL="0" indent="0" algn="l" defTabSz="914400" rtl="0" eaLnBrk="1" latinLnBrk="0" hangingPunct="1">
              <a:lnSpc>
                <a:spcPts val="1200"/>
              </a:lnSpc>
              <a:spcBef>
                <a:spcPts val="0"/>
              </a:spcBef>
              <a:buFont typeface="Arial" panose="020B0604020202020204" pitchFamily="34" charset="0"/>
              <a:buNone/>
              <a:defRPr sz="1200" b="0" i="0" kern="120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Usually, short term 1-3 months</a:t>
            </a:r>
          </a:p>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No structured training &amp; often focus on entry-level general work experience</a:t>
            </a:r>
          </a:p>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Do not always include mentorship	</a:t>
            </a:r>
          </a:p>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May be unpaid and may not lead to a full-time job</a:t>
            </a:r>
          </a:p>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Typically, no credential</a:t>
            </a:r>
          </a:p>
          <a:p>
            <a:pPr marL="457200" lvl="1" indent="-457200" defTabSz="685800">
              <a:lnSpc>
                <a:spcPct val="100000"/>
              </a:lnSpc>
              <a:spcBef>
                <a:spcPts val="0"/>
              </a:spcBef>
              <a:spcAft>
                <a:spcPts val="1200"/>
              </a:spcAft>
            </a:pPr>
            <a:r>
              <a:rPr lang="en-US" sz="2000" dirty="0">
                <a:latin typeface="Futura Std Book" panose="020B0502020204020303"/>
                <a:ea typeface="Segoe UI Symbol" panose="020B0502040204020203" pitchFamily="34" charset="0"/>
                <a:cs typeface="Open Sans" panose="020B0606030504020204" pitchFamily="34" charset="0"/>
              </a:rPr>
              <a:t>May get college credit</a:t>
            </a:r>
          </a:p>
        </p:txBody>
      </p:sp>
      <p:sp>
        <p:nvSpPr>
          <p:cNvPr id="7" name="Text Placeholder 1">
            <a:extLst>
              <a:ext uri="{FF2B5EF4-FFF2-40B4-BE49-F238E27FC236}">
                <a16:creationId xmlns:a16="http://schemas.microsoft.com/office/drawing/2014/main" id="{EDD7ECDA-28E2-762B-AADA-328EDD05C04C}"/>
              </a:ext>
            </a:extLst>
          </p:cNvPr>
          <p:cNvSpPr txBox="1">
            <a:spLocks/>
          </p:cNvSpPr>
          <p:nvPr/>
        </p:nvSpPr>
        <p:spPr>
          <a:xfrm>
            <a:off x="5161757" y="1168888"/>
            <a:ext cx="3182143" cy="511013"/>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400" b="1" i="0" kern="120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2"/>
                </a:solidFill>
                <a:cs typeface="+mn-cs"/>
              </a:rPr>
              <a:t>internships</a:t>
            </a:r>
          </a:p>
        </p:txBody>
      </p:sp>
      <p:sp>
        <p:nvSpPr>
          <p:cNvPr id="9" name="TextBox 8">
            <a:extLst>
              <a:ext uri="{FF2B5EF4-FFF2-40B4-BE49-F238E27FC236}">
                <a16:creationId xmlns:a16="http://schemas.microsoft.com/office/drawing/2014/main" id="{4F70D427-4650-D4DD-59F0-7A60767E265B}"/>
              </a:ext>
            </a:extLst>
          </p:cNvPr>
          <p:cNvSpPr txBox="1"/>
          <p:nvPr/>
        </p:nvSpPr>
        <p:spPr>
          <a:xfrm>
            <a:off x="4200128" y="870396"/>
            <a:ext cx="1034257" cy="1107996"/>
          </a:xfrm>
          <a:prstGeom prst="rect">
            <a:avLst/>
          </a:prstGeom>
          <a:noFill/>
        </p:spPr>
        <p:txBody>
          <a:bodyPr wrap="square">
            <a:spAutoFit/>
          </a:bodyPr>
          <a:lstStyle/>
          <a:p>
            <a:r>
              <a:rPr lang="en-US" sz="6600" dirty="0"/>
              <a:t>≠</a:t>
            </a:r>
            <a:endParaRPr lang="en-US" sz="6000" dirty="0"/>
          </a:p>
        </p:txBody>
      </p:sp>
    </p:spTree>
    <p:extLst>
      <p:ext uri="{BB962C8B-B14F-4D97-AF65-F5344CB8AC3E}">
        <p14:creationId xmlns:p14="http://schemas.microsoft.com/office/powerpoint/2010/main" val="3565678901"/>
      </p:ext>
    </p:extLst>
  </p:cSld>
  <p:clrMapOvr>
    <a:masterClrMapping/>
  </p:clrMapOvr>
  <p:transition spd="slow" advClick="0" advTm="3000">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DESIGN_ID_OFFICE THEME" val="IU67DOd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0000"/>
      </a:dk1>
      <a:lt1>
        <a:srgbClr val="FFFFFF"/>
      </a:lt1>
      <a:dk2>
        <a:srgbClr val="002069"/>
      </a:dk2>
      <a:lt2>
        <a:srgbClr val="E7E6E6"/>
      </a:lt2>
      <a:accent1>
        <a:srgbClr val="AA182C"/>
      </a:accent1>
      <a:accent2>
        <a:srgbClr val="ED7D31"/>
      </a:accent2>
      <a:accent3>
        <a:srgbClr val="638C1C"/>
      </a:accent3>
      <a:accent4>
        <a:srgbClr val="002069"/>
      </a:accent4>
      <a:accent5>
        <a:srgbClr val="AA182C"/>
      </a:accent5>
      <a:accent6>
        <a:srgbClr val="4D4D4D"/>
      </a:accent6>
      <a:hlink>
        <a:srgbClr val="002069"/>
      </a:hlink>
      <a:folHlink>
        <a:srgbClr val="638C1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2A4F360-E0CF-4E3D-88DA-9A2E0593FA2D}"/>
</file>

<file path=customXml/itemProps2.xml><?xml version="1.0" encoding="utf-8"?>
<ds:datastoreItem xmlns:ds="http://schemas.openxmlformats.org/officeDocument/2006/customXml" ds:itemID="{698D89FA-669B-4E64-A40E-678F664AB275}">
  <ds:schemaRefs>
    <ds:schemaRef ds:uri="http://schemas.microsoft.com/sharepoint/v3/contenttype/forms"/>
  </ds:schemaRefs>
</ds:datastoreItem>
</file>

<file path=customXml/itemProps3.xml><?xml version="1.0" encoding="utf-8"?>
<ds:datastoreItem xmlns:ds="http://schemas.openxmlformats.org/officeDocument/2006/customXml" ds:itemID="{641EBEFB-7CA0-4671-A34E-E94BB1632940}">
  <ds:schemaRefs>
    <ds:schemaRef ds:uri="http://schemas.microsoft.com/office/2006/documentManagement/types"/>
    <ds:schemaRef ds:uri="http://schemas.openxmlformats.org/package/2006/metadata/core-properties"/>
    <ds:schemaRef ds:uri="http://purl.org/dc/terms/"/>
    <ds:schemaRef ds:uri="http://schemas.microsoft.com/sharepoint/v3"/>
    <ds:schemaRef ds:uri="http://www.w3.org/XML/1998/namespace"/>
    <ds:schemaRef ds:uri="http://purl.org/dc/elements/1.1/"/>
    <ds:schemaRef ds:uri="http://schemas.microsoft.com/office/infopath/2007/PartnerControls"/>
    <ds:schemaRef ds:uri="http://purl.org/dc/dcmitype/"/>
    <ds:schemaRef ds:uri="1c5f7d24-dc7c-45cd-a254-66c71c085d44"/>
    <ds:schemaRef ds:uri="ee920ac9-5fc6-4484-ac21-fc1bd4a2d57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22880</TotalTime>
  <Words>1951</Words>
  <Application>Microsoft Office PowerPoint</Application>
  <PresentationFormat>On-screen Show (4:3)</PresentationFormat>
  <Paragraphs>232</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Futura Std Book</vt:lpstr>
      <vt:lpstr>Futura Std Heavy</vt:lpstr>
      <vt:lpstr>Lato</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101 WBL and Value Proposition</dc:title>
  <dc:creator>Jafar</dc:creator>
  <cp:lastModifiedBy>Heinisch, Kimberly D</cp:lastModifiedBy>
  <cp:revision>79</cp:revision>
  <cp:lastPrinted>2018-06-26T15:29:22Z</cp:lastPrinted>
  <dcterms:created xsi:type="dcterms:W3CDTF">2015-05-25T12:45:08Z</dcterms:created>
  <dcterms:modified xsi:type="dcterms:W3CDTF">2023-08-16T22:22:23Z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y fmtid="{D5CDD505-2E9C-101B-9397-08002B2CF9AE}" pid="3" name="ArticulateGUID">
    <vt:lpwstr>86292B1C-1FD6-4DDE-9B5A-A5AFF6FE6818</vt:lpwstr>
  </property>
  <property fmtid="{D5CDD505-2E9C-101B-9397-08002B2CF9AE}" pid="4" name="ArticulatePath">
    <vt:lpwstr>IWN-20_IWIB-BEC_Presentation-A</vt:lpwstr>
  </property>
</Properties>
</file>