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9"/>
  </p:notesMasterIdLst>
  <p:handoutMasterIdLst>
    <p:handoutMasterId r:id="rId30"/>
  </p:handoutMasterIdLst>
  <p:sldIdLst>
    <p:sldId id="261" r:id="rId5"/>
    <p:sldId id="545" r:id="rId6"/>
    <p:sldId id="541" r:id="rId7"/>
    <p:sldId id="514" r:id="rId8"/>
    <p:sldId id="558" r:id="rId9"/>
    <p:sldId id="546" r:id="rId10"/>
    <p:sldId id="553" r:id="rId11"/>
    <p:sldId id="569" r:id="rId12"/>
    <p:sldId id="565" r:id="rId13"/>
    <p:sldId id="568" r:id="rId14"/>
    <p:sldId id="549" r:id="rId15"/>
    <p:sldId id="559" r:id="rId16"/>
    <p:sldId id="562" r:id="rId17"/>
    <p:sldId id="561" r:id="rId18"/>
    <p:sldId id="566" r:id="rId19"/>
    <p:sldId id="560" r:id="rId20"/>
    <p:sldId id="563" r:id="rId21"/>
    <p:sldId id="547" r:id="rId22"/>
    <p:sldId id="567" r:id="rId23"/>
    <p:sldId id="551" r:id="rId24"/>
    <p:sldId id="554" r:id="rId25"/>
    <p:sldId id="557" r:id="rId26"/>
    <p:sldId id="552" r:id="rId27"/>
    <p:sldId id="511" r:id="rId28"/>
  </p:sldIdLst>
  <p:sldSz cx="9144000" cy="6858000" type="screen4x3"/>
  <p:notesSz cx="7010400" cy="9296400"/>
  <p:custDataLst>
    <p:tags r:id="rId31"/>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0DB47F-E006-4CB1-A4FD-4ECBB064A59A}" name="Jennifer Foil" initials="JF" userId="S::A1744602@mail.niu.edu::f962162a-5c81-4455-ae76-4c79043828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58025"/>
    <a:srgbClr val="C5C6C8"/>
    <a:srgbClr val="D14C27"/>
    <a:srgbClr val="F6F8FA"/>
    <a:srgbClr val="303745"/>
    <a:srgbClr val="1C4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90209" autoAdjust="0"/>
  </p:normalViewPr>
  <p:slideViewPr>
    <p:cSldViewPr snapToGrid="0">
      <p:cViewPr varScale="1">
        <p:scale>
          <a:sx n="74" d="100"/>
          <a:sy n="74" d="100"/>
        </p:scale>
        <p:origin x="1406" y="77"/>
      </p:cViewPr>
      <p:guideLst/>
    </p:cSldViewPr>
  </p:slideViewPr>
  <p:notesTextViewPr>
    <p:cViewPr>
      <p:scale>
        <a:sx n="1" d="1"/>
        <a:sy n="1" d="1"/>
      </p:scale>
      <p:origin x="0" y="0"/>
    </p:cViewPr>
  </p:notesTextViewPr>
  <p:notesViewPr>
    <p:cSldViewPr snapToGrid="0">
      <p:cViewPr>
        <p:scale>
          <a:sx n="1" d="2"/>
          <a:sy n="1" d="2"/>
        </p:scale>
        <p:origin x="3451" y="3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Business Service Provided</c:v>
                </c:pt>
              </c:strCache>
            </c:strRef>
          </c:tx>
          <c:dPt>
            <c:idx val="0"/>
            <c:bubble3D val="0"/>
            <c:spPr>
              <a:solidFill>
                <a:schemeClr val="accent1"/>
              </a:solidFill>
              <a:ln>
                <a:noFill/>
              </a:ln>
              <a:effectLst/>
            </c:spPr>
            <c:extLst>
              <c:ext xmlns:c16="http://schemas.microsoft.com/office/drawing/2014/chart" uri="{C3380CC4-5D6E-409C-BE32-E72D297353CC}">
                <c16:uniqueId val="{00000001-31EE-401A-9FAD-6EF823DB7257}"/>
              </c:ext>
            </c:extLst>
          </c:dPt>
          <c:dPt>
            <c:idx val="1"/>
            <c:bubble3D val="0"/>
            <c:spPr>
              <a:solidFill>
                <a:schemeClr val="accent2"/>
              </a:solidFill>
              <a:ln>
                <a:noFill/>
              </a:ln>
              <a:effectLst/>
            </c:spPr>
            <c:extLst>
              <c:ext xmlns:c16="http://schemas.microsoft.com/office/drawing/2014/chart" uri="{C3380CC4-5D6E-409C-BE32-E72D297353CC}">
                <c16:uniqueId val="{00000003-31EE-401A-9FAD-6EF823DB7257}"/>
              </c:ext>
            </c:extLst>
          </c:dPt>
          <c:dPt>
            <c:idx val="2"/>
            <c:bubble3D val="0"/>
            <c:spPr>
              <a:solidFill>
                <a:schemeClr val="accent3"/>
              </a:solidFill>
              <a:ln>
                <a:noFill/>
              </a:ln>
              <a:effectLst/>
            </c:spPr>
            <c:extLst>
              <c:ext xmlns:c16="http://schemas.microsoft.com/office/drawing/2014/chart" uri="{C3380CC4-5D6E-409C-BE32-E72D297353CC}">
                <c16:uniqueId val="{00000005-31EE-401A-9FAD-6EF823DB7257}"/>
              </c:ext>
            </c:extLst>
          </c:dPt>
          <c:dPt>
            <c:idx val="3"/>
            <c:bubble3D val="0"/>
            <c:spPr>
              <a:solidFill>
                <a:schemeClr val="accent4"/>
              </a:solidFill>
              <a:ln>
                <a:noFill/>
              </a:ln>
              <a:effectLst/>
            </c:spPr>
            <c:extLst>
              <c:ext xmlns:c16="http://schemas.microsoft.com/office/drawing/2014/chart" uri="{C3380CC4-5D6E-409C-BE32-E72D297353CC}">
                <c16:uniqueId val="{00000007-31EE-401A-9FAD-6EF823DB7257}"/>
              </c:ext>
            </c:extLst>
          </c:dPt>
          <c:dPt>
            <c:idx val="4"/>
            <c:bubble3D val="0"/>
            <c:spPr>
              <a:solidFill>
                <a:srgbClr val="0070C0"/>
              </a:solidFill>
              <a:ln>
                <a:noFill/>
              </a:ln>
              <a:effectLst/>
            </c:spPr>
            <c:extLst>
              <c:ext xmlns:c16="http://schemas.microsoft.com/office/drawing/2014/chart" uri="{C3380CC4-5D6E-409C-BE32-E72D297353CC}">
                <c16:uniqueId val="{00000003-0533-4349-A3D4-47E9378AE8F2}"/>
              </c:ext>
            </c:extLst>
          </c:dPt>
          <c:dPt>
            <c:idx val="5"/>
            <c:bubble3D val="0"/>
            <c:spPr>
              <a:solidFill>
                <a:srgbClr val="7030A0"/>
              </a:solidFill>
              <a:ln>
                <a:noFill/>
              </a:ln>
              <a:effectLst/>
            </c:spPr>
            <c:extLst>
              <c:ext xmlns:c16="http://schemas.microsoft.com/office/drawing/2014/chart" uri="{C3380CC4-5D6E-409C-BE32-E72D297353CC}">
                <c16:uniqueId val="{00000005-0533-4349-A3D4-47E9378AE8F2}"/>
              </c:ext>
            </c:extLst>
          </c:dPt>
          <c:dPt>
            <c:idx val="6"/>
            <c:bubble3D val="0"/>
            <c:spPr>
              <a:solidFill>
                <a:srgbClr val="FFFF00"/>
              </a:solidFill>
              <a:ln>
                <a:noFill/>
              </a:ln>
              <a:effectLst/>
            </c:spPr>
            <c:extLst>
              <c:ext xmlns:c16="http://schemas.microsoft.com/office/drawing/2014/chart" uri="{C3380CC4-5D6E-409C-BE32-E72D297353CC}">
                <c16:uniqueId val="{00000004-0533-4349-A3D4-47E9378AE8F2}"/>
              </c:ext>
            </c:extLst>
          </c:dPt>
          <c:cat>
            <c:strRef>
              <c:f>Sheet1!$A$2:$A$8</c:f>
              <c:strCache>
                <c:ptCount val="7"/>
                <c:pt idx="0">
                  <c:v>Apprenticeship</c:v>
                </c:pt>
                <c:pt idx="1">
                  <c:v>Rapid Response</c:v>
                </c:pt>
                <c:pt idx="2">
                  <c:v>On-the-Job Training</c:v>
                </c:pt>
                <c:pt idx="3">
                  <c:v>Incumbent Worker Training</c:v>
                </c:pt>
                <c:pt idx="4">
                  <c:v>Referrals</c:v>
                </c:pt>
                <c:pt idx="5">
                  <c:v>Recruitment Services</c:v>
                </c:pt>
                <c:pt idx="6">
                  <c:v>Work Experience</c:v>
                </c:pt>
              </c:strCache>
            </c:strRef>
          </c:cat>
          <c:val>
            <c:numRef>
              <c:f>Sheet1!$B$2:$B$8</c:f>
              <c:numCache>
                <c:formatCode>General</c:formatCode>
                <c:ptCount val="7"/>
                <c:pt idx="0">
                  <c:v>9</c:v>
                </c:pt>
                <c:pt idx="1">
                  <c:v>3</c:v>
                </c:pt>
                <c:pt idx="2">
                  <c:v>4</c:v>
                </c:pt>
                <c:pt idx="3">
                  <c:v>4</c:v>
                </c:pt>
                <c:pt idx="4">
                  <c:v>3</c:v>
                </c:pt>
                <c:pt idx="5">
                  <c:v>1</c:v>
                </c:pt>
                <c:pt idx="6">
                  <c:v>2</c:v>
                </c:pt>
              </c:numCache>
            </c:numRef>
          </c:val>
          <c:extLst>
            <c:ext xmlns:c16="http://schemas.microsoft.com/office/drawing/2014/chart" uri="{C3380CC4-5D6E-409C-BE32-E72D297353CC}">
              <c16:uniqueId val="{00000000-0533-4349-A3D4-47E9378AE8F2}"/>
            </c:ext>
          </c:extLst>
        </c:ser>
        <c:ser>
          <c:idx val="1"/>
          <c:order val="1"/>
          <c:tx>
            <c:strRef>
              <c:f>Sheet1!$C$1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F-31EE-401A-9FAD-6EF823DB7257}"/>
              </c:ext>
            </c:extLst>
          </c:dPt>
          <c:dPt>
            <c:idx val="1"/>
            <c:bubble3D val="0"/>
            <c:spPr>
              <a:solidFill>
                <a:schemeClr val="accent2"/>
              </a:solidFill>
              <a:ln>
                <a:noFill/>
              </a:ln>
              <a:effectLst/>
            </c:spPr>
            <c:extLst>
              <c:ext xmlns:c16="http://schemas.microsoft.com/office/drawing/2014/chart" uri="{C3380CC4-5D6E-409C-BE32-E72D297353CC}">
                <c16:uniqueId val="{00000011-31EE-401A-9FAD-6EF823DB7257}"/>
              </c:ext>
            </c:extLst>
          </c:dPt>
          <c:dPt>
            <c:idx val="2"/>
            <c:bubble3D val="0"/>
            <c:spPr>
              <a:solidFill>
                <a:schemeClr val="accent3"/>
              </a:solidFill>
              <a:ln>
                <a:noFill/>
              </a:ln>
              <a:effectLst/>
            </c:spPr>
            <c:extLst>
              <c:ext xmlns:c16="http://schemas.microsoft.com/office/drawing/2014/chart" uri="{C3380CC4-5D6E-409C-BE32-E72D297353CC}">
                <c16:uniqueId val="{00000013-31EE-401A-9FAD-6EF823DB7257}"/>
              </c:ext>
            </c:extLst>
          </c:dPt>
          <c:dPt>
            <c:idx val="3"/>
            <c:bubble3D val="0"/>
            <c:spPr>
              <a:solidFill>
                <a:schemeClr val="accent4"/>
              </a:solidFill>
              <a:ln>
                <a:noFill/>
              </a:ln>
              <a:effectLst/>
            </c:spPr>
            <c:extLst>
              <c:ext xmlns:c16="http://schemas.microsoft.com/office/drawing/2014/chart" uri="{C3380CC4-5D6E-409C-BE32-E72D297353CC}">
                <c16:uniqueId val="{00000015-31EE-401A-9FAD-6EF823DB7257}"/>
              </c:ext>
            </c:extLst>
          </c:dPt>
          <c:dPt>
            <c:idx val="4"/>
            <c:bubble3D val="0"/>
            <c:spPr>
              <a:solidFill>
                <a:schemeClr val="accent5"/>
              </a:solidFill>
              <a:ln>
                <a:noFill/>
              </a:ln>
              <a:effectLst/>
            </c:spPr>
            <c:extLst>
              <c:ext xmlns:c16="http://schemas.microsoft.com/office/drawing/2014/chart" uri="{C3380CC4-5D6E-409C-BE32-E72D297353CC}">
                <c16:uniqueId val="{00000017-31EE-401A-9FAD-6EF823DB7257}"/>
              </c:ext>
            </c:extLst>
          </c:dPt>
          <c:dPt>
            <c:idx val="5"/>
            <c:bubble3D val="0"/>
            <c:spPr>
              <a:solidFill>
                <a:schemeClr val="accent6"/>
              </a:solidFill>
              <a:ln>
                <a:noFill/>
              </a:ln>
              <a:effectLst/>
            </c:spPr>
            <c:extLst>
              <c:ext xmlns:c16="http://schemas.microsoft.com/office/drawing/2014/chart" uri="{C3380CC4-5D6E-409C-BE32-E72D297353CC}">
                <c16:uniqueId val="{00000019-31EE-401A-9FAD-6EF823DB7257}"/>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1B-31EE-401A-9FAD-6EF823DB7257}"/>
              </c:ext>
            </c:extLst>
          </c:dPt>
          <c:cat>
            <c:strRef>
              <c:f>Sheet1!$A$2:$A$8</c:f>
              <c:strCache>
                <c:ptCount val="7"/>
                <c:pt idx="0">
                  <c:v>Apprenticeship</c:v>
                </c:pt>
                <c:pt idx="1">
                  <c:v>Rapid Response</c:v>
                </c:pt>
                <c:pt idx="2">
                  <c:v>On-the-Job Training</c:v>
                </c:pt>
                <c:pt idx="3">
                  <c:v>Incumbent Worker Training</c:v>
                </c:pt>
                <c:pt idx="4">
                  <c:v>Referrals</c:v>
                </c:pt>
                <c:pt idx="5">
                  <c:v>Recruitment Services</c:v>
                </c:pt>
                <c:pt idx="6">
                  <c:v>Work Experience</c:v>
                </c:pt>
              </c:strCache>
            </c:strRef>
          </c:cat>
          <c:val>
            <c:numRef>
              <c:f>Sheet1!$C$2:$C$8</c:f>
              <c:numCache>
                <c:formatCode>General</c:formatCode>
                <c:ptCount val="7"/>
              </c:numCache>
            </c:numRef>
          </c:val>
          <c:extLst>
            <c:ext xmlns:c16="http://schemas.microsoft.com/office/drawing/2014/chart" uri="{C3380CC4-5D6E-409C-BE32-E72D297353CC}">
              <c16:uniqueId val="{00000001-0533-4349-A3D4-47E9378AE8F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6CF01BD6-766B-4D19-B75E-7E6A037A6BFB}" type="datetimeFigureOut">
              <a:rPr lang="en-US" smtClean="0"/>
              <a:t>4/1/2025</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E98D3C34-4FAE-4634-9621-7C1A1531823B}" type="datetimeFigureOut">
              <a:rPr lang="en-US" smtClean="0"/>
              <a:t>4/1/2025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99955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10</a:t>
            </a:fld>
            <a:endParaRPr lang="en-US"/>
          </a:p>
        </p:txBody>
      </p:sp>
    </p:spTree>
    <p:extLst>
      <p:ext uri="{BB962C8B-B14F-4D97-AF65-F5344CB8AC3E}">
        <p14:creationId xmlns:p14="http://schemas.microsoft.com/office/powerpoint/2010/main" val="426579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11</a:t>
            </a:fld>
            <a:endParaRPr lang="en-US"/>
          </a:p>
        </p:txBody>
      </p:sp>
    </p:spTree>
    <p:extLst>
      <p:ext uri="{BB962C8B-B14F-4D97-AF65-F5344CB8AC3E}">
        <p14:creationId xmlns:p14="http://schemas.microsoft.com/office/powerpoint/2010/main" val="236459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12</a:t>
            </a:fld>
            <a:endParaRPr lang="en-US"/>
          </a:p>
        </p:txBody>
      </p:sp>
    </p:spTree>
    <p:extLst>
      <p:ext uri="{BB962C8B-B14F-4D97-AF65-F5344CB8AC3E}">
        <p14:creationId xmlns:p14="http://schemas.microsoft.com/office/powerpoint/2010/main" val="166931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13</a:t>
            </a:fld>
            <a:endParaRPr lang="en-US"/>
          </a:p>
        </p:txBody>
      </p:sp>
    </p:spTree>
    <p:extLst>
      <p:ext uri="{BB962C8B-B14F-4D97-AF65-F5344CB8AC3E}">
        <p14:creationId xmlns:p14="http://schemas.microsoft.com/office/powerpoint/2010/main" val="171888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14</a:t>
            </a:fld>
            <a:endParaRPr lang="en-US"/>
          </a:p>
        </p:txBody>
      </p:sp>
    </p:spTree>
    <p:extLst>
      <p:ext uri="{BB962C8B-B14F-4D97-AF65-F5344CB8AC3E}">
        <p14:creationId xmlns:p14="http://schemas.microsoft.com/office/powerpoint/2010/main" val="414665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15</a:t>
            </a:fld>
            <a:endParaRPr lang="en-US"/>
          </a:p>
        </p:txBody>
      </p:sp>
    </p:spTree>
    <p:extLst>
      <p:ext uri="{BB962C8B-B14F-4D97-AF65-F5344CB8AC3E}">
        <p14:creationId xmlns:p14="http://schemas.microsoft.com/office/powerpoint/2010/main" val="2071331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16</a:t>
            </a:fld>
            <a:endParaRPr lang="en-US"/>
          </a:p>
        </p:txBody>
      </p:sp>
    </p:spTree>
    <p:extLst>
      <p:ext uri="{BB962C8B-B14F-4D97-AF65-F5344CB8AC3E}">
        <p14:creationId xmlns:p14="http://schemas.microsoft.com/office/powerpoint/2010/main" val="1389787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17</a:t>
            </a:fld>
            <a:endParaRPr lang="en-US"/>
          </a:p>
        </p:txBody>
      </p:sp>
    </p:spTree>
    <p:extLst>
      <p:ext uri="{BB962C8B-B14F-4D97-AF65-F5344CB8AC3E}">
        <p14:creationId xmlns:p14="http://schemas.microsoft.com/office/powerpoint/2010/main" val="975467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18</a:t>
            </a:fld>
            <a:endParaRPr lang="en-US"/>
          </a:p>
        </p:txBody>
      </p:sp>
    </p:spTree>
    <p:extLst>
      <p:ext uri="{BB962C8B-B14F-4D97-AF65-F5344CB8AC3E}">
        <p14:creationId xmlns:p14="http://schemas.microsoft.com/office/powerpoint/2010/main" val="1291161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19</a:t>
            </a:fld>
            <a:endParaRPr lang="en-US"/>
          </a:p>
        </p:txBody>
      </p:sp>
    </p:spTree>
    <p:extLst>
      <p:ext uri="{BB962C8B-B14F-4D97-AF65-F5344CB8AC3E}">
        <p14:creationId xmlns:p14="http://schemas.microsoft.com/office/powerpoint/2010/main" val="199565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a:t>
            </a:fld>
            <a:endParaRPr lang="en-US"/>
          </a:p>
        </p:txBody>
      </p:sp>
    </p:spTree>
    <p:extLst>
      <p:ext uri="{BB962C8B-B14F-4D97-AF65-F5344CB8AC3E}">
        <p14:creationId xmlns:p14="http://schemas.microsoft.com/office/powerpoint/2010/main" val="372850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20</a:t>
            </a:fld>
            <a:endParaRPr lang="en-US"/>
          </a:p>
        </p:txBody>
      </p:sp>
    </p:spTree>
    <p:extLst>
      <p:ext uri="{BB962C8B-B14F-4D97-AF65-F5344CB8AC3E}">
        <p14:creationId xmlns:p14="http://schemas.microsoft.com/office/powerpoint/2010/main" val="693347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21</a:t>
            </a:fld>
            <a:endParaRPr lang="en-US"/>
          </a:p>
        </p:txBody>
      </p:sp>
    </p:spTree>
    <p:extLst>
      <p:ext uri="{BB962C8B-B14F-4D97-AF65-F5344CB8AC3E}">
        <p14:creationId xmlns:p14="http://schemas.microsoft.com/office/powerpoint/2010/main" val="1283052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22</a:t>
            </a:fld>
            <a:endParaRPr lang="en-US"/>
          </a:p>
        </p:txBody>
      </p:sp>
    </p:spTree>
    <p:extLst>
      <p:ext uri="{BB962C8B-B14F-4D97-AF65-F5344CB8AC3E}">
        <p14:creationId xmlns:p14="http://schemas.microsoft.com/office/powerpoint/2010/main" val="581311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23</a:t>
            </a:fld>
            <a:endParaRPr lang="en-US"/>
          </a:p>
        </p:txBody>
      </p:sp>
    </p:spTree>
    <p:extLst>
      <p:ext uri="{BB962C8B-B14F-4D97-AF65-F5344CB8AC3E}">
        <p14:creationId xmlns:p14="http://schemas.microsoft.com/office/powerpoint/2010/main" val="3122887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24</a:t>
            </a:fld>
            <a:endParaRPr lang="en-US"/>
          </a:p>
        </p:txBody>
      </p:sp>
    </p:spTree>
    <p:extLst>
      <p:ext uri="{BB962C8B-B14F-4D97-AF65-F5344CB8AC3E}">
        <p14:creationId xmlns:p14="http://schemas.microsoft.com/office/powerpoint/2010/main" val="312078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227669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302819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92647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a:p>
        </p:txBody>
      </p:sp>
    </p:spTree>
    <p:extLst>
      <p:ext uri="{BB962C8B-B14F-4D97-AF65-F5344CB8AC3E}">
        <p14:creationId xmlns:p14="http://schemas.microsoft.com/office/powerpoint/2010/main" val="389869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7</a:t>
            </a:fld>
            <a:endParaRPr lang="en-US"/>
          </a:p>
        </p:txBody>
      </p:sp>
    </p:spTree>
    <p:extLst>
      <p:ext uri="{BB962C8B-B14F-4D97-AF65-F5344CB8AC3E}">
        <p14:creationId xmlns:p14="http://schemas.microsoft.com/office/powerpoint/2010/main" val="54444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ct val="0"/>
              </a:spcAft>
              <a:buFont typeface="+mj-lt"/>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a:p>
        </p:txBody>
      </p:sp>
    </p:spTree>
    <p:extLst>
      <p:ext uri="{BB962C8B-B14F-4D97-AF65-F5344CB8AC3E}">
        <p14:creationId xmlns:p14="http://schemas.microsoft.com/office/powerpoint/2010/main" val="52635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ct val="0"/>
              </a:spcAft>
              <a:buFont typeface="+mj-lt"/>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5D1758-ED3D-4611-B861-63A1DF032208}" type="slidenum">
              <a:rPr lang="en-US" smtClean="0"/>
              <a:t>9</a:t>
            </a:fld>
            <a:endParaRPr lang="en-US"/>
          </a:p>
        </p:txBody>
      </p:sp>
    </p:spTree>
    <p:extLst>
      <p:ext uri="{BB962C8B-B14F-4D97-AF65-F5344CB8AC3E}">
        <p14:creationId xmlns:p14="http://schemas.microsoft.com/office/powerpoint/2010/main" val="1069108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1752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9" name="Picture Placeholder 9"/>
          <p:cNvSpPr>
            <a:spLocks noGrp="1"/>
          </p:cNvSpPr>
          <p:nvPr>
            <p:ph type="pic" sz="quarter" idx="12"/>
          </p:nvPr>
        </p:nvSpPr>
        <p:spPr>
          <a:xfrm>
            <a:off x="4199035" y="261172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3"/>
          </p:nvPr>
        </p:nvSpPr>
        <p:spPr>
          <a:xfrm>
            <a:off x="152988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4"/>
          </p:nvPr>
        </p:nvSpPr>
        <p:spPr>
          <a:xfrm>
            <a:off x="691683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93728" y="1401776"/>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603251" y="1912789"/>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9041" y="1446424"/>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638564" y="1957437"/>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3" name="Picture Placeholder 9"/>
          <p:cNvSpPr>
            <a:spLocks noGrp="1"/>
          </p:cNvSpPr>
          <p:nvPr>
            <p:ph type="pic" sz="quarter" idx="13"/>
          </p:nvPr>
        </p:nvSpPr>
        <p:spPr>
          <a:xfrm>
            <a:off x="156519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9"/>
          <p:cNvSpPr>
            <a:spLocks noGrp="1"/>
          </p:cNvSpPr>
          <p:nvPr>
            <p:ph type="pic" sz="quarter" idx="14"/>
          </p:nvPr>
        </p:nvSpPr>
        <p:spPr>
          <a:xfrm>
            <a:off x="695214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5" name="Picture Placeholder 9"/>
          <p:cNvSpPr>
            <a:spLocks noGrp="1"/>
          </p:cNvSpPr>
          <p:nvPr>
            <p:ph type="pic" sz="quarter" idx="12"/>
          </p:nvPr>
        </p:nvSpPr>
        <p:spPr>
          <a:xfrm>
            <a:off x="4256573"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5790" y="1445750"/>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5313" y="1956763"/>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BD9400-FAE6-E747-88CE-CBDBB84503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6488"/>
            <a:ext cx="9144000" cy="10922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descr="A picture containing text&#10;&#10;Description automatically generated">
            <a:extLst>
              <a:ext uri="{FF2B5EF4-FFF2-40B4-BE49-F238E27FC236}">
                <a16:creationId xmlns:a16="http://schemas.microsoft.com/office/drawing/2014/main" id="{06CAFE60-D00A-4AA8-B1DE-6BF598A517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18982" y="277038"/>
            <a:ext cx="1582632" cy="899813"/>
          </a:xfrm>
          <a:prstGeom prst="rect">
            <a:avLst/>
          </a:prstGeom>
        </p:spPr>
      </p:pic>
    </p:spTree>
    <p:custDataLst>
      <p:tags r:id="rId8"/>
    </p:custDataLst>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701" r:id="rId1"/>
    <p:sldLayoutId id="2147483711" r:id="rId2"/>
    <p:sldLayoutId id="2147483673" r:id="rId3"/>
    <p:sldLayoutId id="2147483690" r:id="rId4"/>
    <p:sldLayoutId id="2147483691" r:id="rId5"/>
    <p:sldLayoutId id="2147483688"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hyperlink" Target="mailto:ncarlson@niu.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jfoil@niu.edu" TargetMode="External"/><Relationship Id="rId4" Type="http://schemas.openxmlformats.org/officeDocument/2006/relationships/hyperlink" Target="mailto:jtjohns@ilst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drawing&#10;&#10;Description automatically generated">
            <a:extLst>
              <a:ext uri="{FF2B5EF4-FFF2-40B4-BE49-F238E27FC236}">
                <a16:creationId xmlns:a16="http://schemas.microsoft.com/office/drawing/2014/main" id="{667428FB-72DF-A44E-9063-A722D278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31" y="0"/>
            <a:ext cx="9144000" cy="6858000"/>
          </a:xfrm>
          <a:prstGeom prst="rect">
            <a:avLst/>
          </a:prstGeom>
        </p:spPr>
      </p:pic>
      <p:sp>
        <p:nvSpPr>
          <p:cNvPr id="5" name="Rectangle 4"/>
          <p:cNvSpPr/>
          <p:nvPr/>
        </p:nvSpPr>
        <p:spPr>
          <a:xfrm>
            <a:off x="0" y="5179869"/>
            <a:ext cx="9144000" cy="60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712048" y="29928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41AC5E-DDCB-DD4F-BC81-E1385780537E}"/>
              </a:ext>
            </a:extLst>
          </p:cNvPr>
          <p:cNvSpPr txBox="1"/>
          <p:nvPr/>
        </p:nvSpPr>
        <p:spPr>
          <a:xfrm>
            <a:off x="367121" y="1228241"/>
            <a:ext cx="8618220" cy="852541"/>
          </a:xfrm>
          <a:prstGeom prst="rect">
            <a:avLst/>
          </a:prstGeom>
          <a:noFill/>
        </p:spPr>
        <p:txBody>
          <a:bodyPr wrap="square" lIns="0" tIns="0" rIns="0" bIns="0" rtlCol="0">
            <a:spAutoFit/>
          </a:bodyPr>
          <a:lstStyle/>
          <a:p>
            <a:pPr algn="ctr">
              <a:lnSpc>
                <a:spcPts val="3467"/>
              </a:lnSpc>
            </a:pPr>
            <a:r>
              <a:rPr lang="en-US" sz="3467" b="1" cap="all" spc="54" dirty="0">
                <a:solidFill>
                  <a:schemeClr val="tx2"/>
                </a:solidFill>
                <a:latin typeface="Futura Std Heavy" panose="020B0502020204020303" pitchFamily="34" charset="77"/>
              </a:rPr>
              <a:t>Regional showcase: LWIA # 13</a:t>
            </a:r>
          </a:p>
          <a:p>
            <a:pPr algn="ctr">
              <a:lnSpc>
                <a:spcPts val="3467"/>
              </a:lnSpc>
            </a:pPr>
            <a:r>
              <a:rPr lang="en-US" sz="2000" b="1" cap="all" spc="54" dirty="0">
                <a:solidFill>
                  <a:schemeClr val="accent1"/>
                </a:solidFill>
                <a:latin typeface="Futura Std Heavy" panose="020B0502020204020303" pitchFamily="34" charset="77"/>
              </a:rPr>
              <a:t>April 1, 2025</a:t>
            </a:r>
          </a:p>
        </p:txBody>
      </p:sp>
      <p:pic>
        <p:nvPicPr>
          <p:cNvPr id="3" name="Picture 2" descr="A picture containing text&#10;&#10;Description automatically generated">
            <a:extLst>
              <a:ext uri="{FF2B5EF4-FFF2-40B4-BE49-F238E27FC236}">
                <a16:creationId xmlns:a16="http://schemas.microsoft.com/office/drawing/2014/main" id="{A08B0CB6-22BE-4074-BEB1-559449EC4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480" y="2125639"/>
            <a:ext cx="5131039" cy="2917280"/>
          </a:xfrm>
          <a:prstGeom prst="rect">
            <a:avLst/>
          </a:prstGeom>
        </p:spPr>
      </p:pic>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3689" y="5514451"/>
            <a:ext cx="2184643" cy="61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9E57C7-AFBC-F142-DBF6-7BE6E93206D1}"/>
              </a:ext>
            </a:extLst>
          </p:cNvPr>
          <p:cNvSpPr txBox="1"/>
          <p:nvPr/>
        </p:nvSpPr>
        <p:spPr>
          <a:xfrm>
            <a:off x="287536" y="5464681"/>
            <a:ext cx="6376153" cy="386965"/>
          </a:xfrm>
          <a:prstGeom prst="rect">
            <a:avLst/>
          </a:prstGeom>
          <a:noFill/>
        </p:spPr>
        <p:txBody>
          <a:bodyPr wrap="square" lIns="0" tIns="0" rIns="0" bIns="0" rtlCol="0">
            <a:spAutoFit/>
          </a:bodyPr>
          <a:lstStyle/>
          <a:p>
            <a:pPr>
              <a:lnSpc>
                <a:spcPts val="3467"/>
              </a:lnSpc>
            </a:pPr>
            <a:r>
              <a:rPr lang="en-US" sz="1800" b="1" cap="all" spc="54" dirty="0">
                <a:solidFill>
                  <a:schemeClr val="tx2"/>
                </a:solidFill>
                <a:latin typeface="Futura Std Heavy" panose="020B0502020204020303" pitchFamily="34" charset="77"/>
              </a:rPr>
              <a:t>Apprenticeship specialist| American Job Center</a:t>
            </a:r>
          </a:p>
        </p:txBody>
      </p:sp>
    </p:spTree>
    <p:custDataLst>
      <p:tags r:id="rId1"/>
    </p:custDataLst>
    <p:extLst>
      <p:ext uri="{BB962C8B-B14F-4D97-AF65-F5344CB8AC3E}">
        <p14:creationId xmlns:p14="http://schemas.microsoft.com/office/powerpoint/2010/main" val="1140437394"/>
      </p:ext>
    </p:extLst>
  </p:cSld>
  <p:clrMapOvr>
    <a:masterClrMapping/>
  </p:clrMapOvr>
  <p:transition spd="slow" advTm="16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25297" y="533739"/>
            <a:ext cx="6276073" cy="497487"/>
          </a:xfrm>
        </p:spPr>
        <p:txBody>
          <a:bodyPr lIns="0" tIns="0" rIns="0" bIns="0" anchor="t"/>
          <a:lstStyle/>
          <a:p>
            <a:r>
              <a:rPr lang="en-US" sz="2800" dirty="0">
                <a:solidFill>
                  <a:schemeClr val="tx2"/>
                </a:solidFill>
                <a:latin typeface="Futura Std Heavy"/>
                <a:ea typeface="Segoe UI Symbol"/>
                <a:cs typeface="+mn-cs"/>
              </a:rPr>
              <a:t>Meaningful Employer engagement </a:t>
            </a:r>
          </a:p>
          <a:p>
            <a:endParaRPr lang="en-US"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25297" y="1472615"/>
            <a:ext cx="8150030" cy="1235861"/>
          </a:xfrm>
        </p:spPr>
        <p:txBody>
          <a:bodyPr lIns="0" tIns="0" rIns="0" bIns="0" anchor="t">
            <a:normAutofit/>
          </a:bodyPr>
          <a:lstStyle/>
          <a:p>
            <a:pPr algn="l">
              <a:lnSpc>
                <a:spcPct val="100000"/>
              </a:lnSpc>
            </a:pPr>
            <a:r>
              <a:rPr lang="en-US" dirty="0">
                <a:solidFill>
                  <a:sysClr val="windowText" lastClr="000000"/>
                </a:solidFill>
                <a:latin typeface="Times New Roman" panose="02020603050405020304" pitchFamily="18" charset="0"/>
                <a:cs typeface="Times New Roman" panose="02020603050405020304" pitchFamily="18" charset="0"/>
              </a:rPr>
              <a:t>This chart shows business service activities for the last two months. Currently, Apprenticeship work is the majority of services provided in the area.</a:t>
            </a:r>
            <a:endParaRPr lang="en-US" sz="1300" dirty="0">
              <a:solidFill>
                <a:sysClr val="windowText" lastClr="000000"/>
              </a:solidFill>
              <a:latin typeface="Times New Roman" panose="02020603050405020304" pitchFamily="18" charset="0"/>
              <a:cs typeface="Times New Roman" panose="02020603050405020304" pitchFamily="18" charset="0"/>
            </a:endParaRPr>
          </a:p>
          <a:p>
            <a:pPr algn="l">
              <a:lnSpc>
                <a:spcPct val="100000"/>
              </a:lnSpc>
            </a:pPr>
            <a:endParaRPr lang="en-US" sz="1800" b="0" i="0" u="none" strike="noStrike" baseline="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FC261868-CEFC-6BE9-103B-09EE474C5F2C}"/>
              </a:ext>
            </a:extLst>
          </p:cNvPr>
          <p:cNvGraphicFramePr/>
          <p:nvPr>
            <p:extLst>
              <p:ext uri="{D42A27DB-BD31-4B8C-83A1-F6EECF244321}">
                <p14:modId xmlns:p14="http://schemas.microsoft.com/office/powerpoint/2010/main" val="607347293"/>
              </p:ext>
            </p:extLst>
          </p:nvPr>
        </p:nvGraphicFramePr>
        <p:xfrm>
          <a:off x="1252312" y="2260261"/>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092997"/>
      </p:ext>
    </p:extLst>
  </p:cSld>
  <p:clrMapOvr>
    <a:masterClrMapping/>
  </p:clrMapOvr>
  <p:transition spd="slow"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78389"/>
            <a:ext cx="8485310" cy="5064651"/>
          </a:xfrm>
        </p:spPr>
        <p:txBody>
          <a:bodyPr lIns="0" tIns="0" rIns="0" bIns="0" anchor="t">
            <a:noAutofit/>
          </a:bodyPr>
          <a:lstStyle/>
          <a:p>
            <a:pPr marL="0" marR="0" lvl="0" indent="0" algn="l" defTabSz="914400" rtl="0" eaLnBrk="0" fontAlgn="base" latinLnBrk="0" hangingPunct="0">
              <a:lnSpc>
                <a:spcPct val="100000"/>
              </a:lnSpc>
              <a:spcBef>
                <a:spcPct val="0"/>
              </a:spcBef>
              <a:spcAft>
                <a:spcPct val="0"/>
              </a:spcAft>
              <a:buClrTx/>
              <a:buSzTx/>
              <a:tabLst/>
            </a:pPr>
            <a:r>
              <a:rPr lang="en-US" sz="1800" b="1" i="1" dirty="0">
                <a:latin typeface="Times New Roman" panose="02020603050405020304" pitchFamily="18" charset="0"/>
                <a:ea typeface="Segoe UI Symbol"/>
                <a:cs typeface="Times New Roman" panose="02020603050405020304" pitchFamily="18" charset="0"/>
              </a:rPr>
              <a:t>Active Registered Apprenticeship Programs</a:t>
            </a:r>
          </a:p>
          <a:p>
            <a:pPr marL="0" marR="0" lvl="0" indent="0" algn="l" defTabSz="914400" rtl="0" eaLnBrk="0" fontAlgn="base" latinLnBrk="0" hangingPunct="0">
              <a:lnSpc>
                <a:spcPct val="100000"/>
              </a:lnSpc>
              <a:spcBef>
                <a:spcPct val="0"/>
              </a:spcBef>
              <a:spcAft>
                <a:spcPct val="0"/>
              </a:spcAft>
              <a:buClrTx/>
              <a:buSzTx/>
              <a:tabLst/>
            </a:pPr>
            <a:endParaRPr lang="en-US" sz="1100" b="1" i="1" dirty="0">
              <a:latin typeface="Times New Roman" panose="02020603050405020304" pitchFamily="18" charset="0"/>
              <a:ea typeface="Segoe UI Symbol"/>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1400" b="1" i="1" dirty="0">
                <a:latin typeface="Times New Roman" panose="02020603050405020304" pitchFamily="18" charset="0"/>
                <a:ea typeface="Segoe UI Symbol"/>
                <a:cs typeface="Times New Roman" panose="02020603050405020304" pitchFamily="18" charset="0"/>
              </a:rPr>
              <a:t>Community Services, Childcare/Pre-School, Rock Island County: </a:t>
            </a:r>
          </a:p>
          <a:p>
            <a:pPr marL="857250" lvl="1" indent="-171450" eaLnBrk="0" fontAlgn="base" hangingPunct="0">
              <a:lnSpc>
                <a:spcPct val="100000"/>
              </a:lnSpc>
              <a:spcBef>
                <a:spcPct val="0"/>
              </a:spcBef>
              <a:spcAft>
                <a:spcPct val="0"/>
              </a:spcAft>
            </a:pPr>
            <a:r>
              <a:rPr lang="en-US" sz="1200" dirty="0">
                <a:latin typeface="Times New Roman" panose="02020603050405020304" pitchFamily="18" charset="0"/>
                <a:ea typeface="Segoe UI Symbol"/>
                <a:cs typeface="Times New Roman" panose="02020603050405020304" pitchFamily="18" charset="0"/>
              </a:rPr>
              <a:t>Registered Apprenticeship Program in Early Childhood Education with a ladder from Gateways 4 to Gateways 5 (associates to bachelor’s). </a:t>
            </a:r>
          </a:p>
          <a:p>
            <a:pPr marL="857250" lvl="1" indent="-171450" eaLnBrk="0" fontAlgn="base" hangingPunct="0">
              <a:lnSpc>
                <a:spcPct val="100000"/>
              </a:lnSpc>
              <a:spcBef>
                <a:spcPct val="0"/>
              </a:spcBef>
              <a:spcAft>
                <a:spcPct val="0"/>
              </a:spcAft>
            </a:pPr>
            <a:r>
              <a:rPr lang="en-US" sz="1200" dirty="0">
                <a:latin typeface="Times New Roman" panose="02020603050405020304" pitchFamily="18" charset="0"/>
                <a:ea typeface="Segoe UI Symbol"/>
                <a:cs typeface="Times New Roman" panose="02020603050405020304" pitchFamily="18" charset="0"/>
              </a:rPr>
              <a:t>Agency will act as sponsor to additional childcare/pre-school entities.</a:t>
            </a:r>
          </a:p>
          <a:p>
            <a:pPr lvl="1" indent="0" eaLnBrk="0" fontAlgn="base" hangingPunct="0">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   Collaboration included:</a:t>
            </a:r>
          </a:p>
          <a:p>
            <a:pPr lvl="2" indent="0" eaLnBrk="0" fontAlgn="base" hangingPunct="0">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University of Illinois Chicago (program guidance), </a:t>
            </a:r>
          </a:p>
          <a:p>
            <a:pPr lvl="2" indent="0" eaLnBrk="0" fontAlgn="base" hangingPunct="0">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Western Illinois University (RTI), </a:t>
            </a:r>
          </a:p>
          <a:p>
            <a:pPr lvl="2" indent="0" eaLnBrk="0" fontAlgn="base" hangingPunct="0">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Black Hawk College (RTI), </a:t>
            </a:r>
          </a:p>
          <a:p>
            <a:pPr lvl="2" indent="0" eaLnBrk="0" fontAlgn="base" hangingPunct="0">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Early Childhood Workforce Connectors (program implementation), </a:t>
            </a:r>
          </a:p>
          <a:p>
            <a:pPr lvl="2" indent="0" eaLnBrk="0" fontAlgn="base" hangingPunct="0">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Department of Labor (Standards)</a:t>
            </a:r>
          </a:p>
          <a:p>
            <a:pPr lvl="2" indent="0" eaLnBrk="0" fontAlgn="base" hangingPunct="0">
              <a:lnSpc>
                <a:spcPct val="100000"/>
              </a:lnSpc>
              <a:spcBef>
                <a:spcPct val="0"/>
              </a:spcBef>
              <a:spcAft>
                <a:spcPct val="0"/>
              </a:spcAft>
              <a:buNone/>
            </a:pPr>
            <a:endParaRPr lang="en-US" sz="1200" dirty="0">
              <a:latin typeface="Times New Roman" panose="02020603050405020304" pitchFamily="18" charset="0"/>
              <a:ea typeface="Segoe UI Symbol"/>
              <a:cs typeface="Times New Roman" panose="02020603050405020304" pitchFamily="18" charset="0"/>
            </a:endParaRPr>
          </a:p>
          <a:p>
            <a:pPr eaLnBrk="0" fontAlgn="base" hangingPunct="0">
              <a:lnSpc>
                <a:spcPct val="100000"/>
              </a:lnSpc>
              <a:spcBef>
                <a:spcPct val="0"/>
              </a:spcBef>
              <a:spcAft>
                <a:spcPct val="0"/>
              </a:spcAft>
              <a:buFontTx/>
              <a:buChar char="•"/>
            </a:pPr>
            <a:r>
              <a:rPr lang="en-US" sz="1400" b="1" i="1" dirty="0">
                <a:latin typeface="Times New Roman" panose="02020603050405020304" pitchFamily="18" charset="0"/>
                <a:ea typeface="Segoe UI Symbol"/>
                <a:cs typeface="Times New Roman" panose="02020603050405020304" pitchFamily="18" charset="0"/>
              </a:rPr>
              <a:t>Manufacturer, Rock Island County:</a:t>
            </a:r>
          </a:p>
          <a:p>
            <a:pPr marL="971550" lvl="1" eaLnBrk="0" fontAlgn="base" hangingPunct="0">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Registered Apprenticeship Program in Tool and Die RAP </a:t>
            </a:r>
            <a:endParaRPr lang="en-US" sz="1200" dirty="0">
              <a:solidFill>
                <a:schemeClr val="tx1"/>
              </a:solidFill>
              <a:latin typeface="Times New Roman" panose="02020603050405020304" pitchFamily="18" charset="0"/>
              <a:ea typeface="Segoe UI Symbol"/>
              <a:cs typeface="Times New Roman" panose="02020603050405020304" pitchFamily="18" charset="0"/>
            </a:endParaRPr>
          </a:p>
          <a:p>
            <a:pPr marL="971550" lvl="1" eaLnBrk="0" fontAlgn="base" hangingPunct="0">
              <a:lnSpc>
                <a:spcPct val="100000"/>
              </a:lnSpc>
              <a:spcBef>
                <a:spcPct val="0"/>
              </a:spcBef>
              <a:spcAft>
                <a:spcPct val="0"/>
              </a:spcAft>
              <a:buFontTx/>
              <a:buChar char="•"/>
            </a:pPr>
            <a:r>
              <a:rPr lang="en-US" sz="1200" dirty="0">
                <a:solidFill>
                  <a:srgbClr val="4D4D4D"/>
                </a:solidFill>
                <a:latin typeface="Times New Roman" panose="02020603050405020304" pitchFamily="18" charset="0"/>
                <a:ea typeface="Segoe UI Symbol"/>
                <a:cs typeface="Times New Roman" panose="02020603050405020304" pitchFamily="18" charset="0"/>
              </a:rPr>
              <a:t>Facility Size: 24 employees</a:t>
            </a:r>
            <a:endParaRPr lang="en-US" sz="1200" dirty="0">
              <a:latin typeface="Times New Roman" panose="02020603050405020304" pitchFamily="18" charset="0"/>
              <a:ea typeface="Segoe UI Symbol"/>
              <a:cs typeface="Times New Roman" panose="02020603050405020304" pitchFamily="18" charset="0"/>
            </a:endParaRPr>
          </a:p>
          <a:p>
            <a:pPr marL="971550" lvl="1" eaLnBrk="0" fontAlgn="base" hangingPunct="0">
              <a:lnSpc>
                <a:spcPct val="100000"/>
              </a:lnSpc>
              <a:spcBef>
                <a:spcPct val="0"/>
              </a:spcBef>
              <a:spcAft>
                <a:spcPct val="0"/>
              </a:spcAft>
              <a:buFontTx/>
              <a:buChar char="•"/>
            </a:pPr>
            <a:r>
              <a:rPr lang="en-US" sz="1200" dirty="0">
                <a:solidFill>
                  <a:srgbClr val="4D4D4D"/>
                </a:solidFill>
                <a:latin typeface="Times New Roman" panose="02020603050405020304" pitchFamily="18" charset="0"/>
                <a:ea typeface="Segoe UI Symbol"/>
                <a:cs typeface="Times New Roman" panose="02020603050405020304" pitchFamily="18" charset="0"/>
              </a:rPr>
              <a:t>Collaboration with Easter Iowa Community College (sponsor)</a:t>
            </a:r>
          </a:p>
          <a:p>
            <a:pPr marL="971550" lvl="1" eaLnBrk="0" fontAlgn="base" hangingPunct="0">
              <a:lnSpc>
                <a:spcPct val="100000"/>
              </a:lnSpc>
              <a:spcBef>
                <a:spcPct val="0"/>
              </a:spcBef>
              <a:spcAft>
                <a:spcPct val="0"/>
              </a:spcAft>
              <a:buFontTx/>
              <a:buChar char="•"/>
            </a:pPr>
            <a:r>
              <a:rPr lang="en-US" sz="1200" dirty="0">
                <a:solidFill>
                  <a:srgbClr val="4D4D4D"/>
                </a:solidFill>
                <a:latin typeface="Times New Roman" panose="02020603050405020304" pitchFamily="18" charset="0"/>
                <a:ea typeface="Segoe UI Symbol"/>
                <a:cs typeface="Times New Roman" panose="02020603050405020304" pitchFamily="18" charset="0"/>
              </a:rPr>
              <a:t>Three apprentices enrolled to date. </a:t>
            </a:r>
          </a:p>
          <a:p>
            <a:pPr marL="971550" lvl="1" eaLnBrk="0" fontAlgn="base" hangingPunct="0">
              <a:lnSpc>
                <a:spcPct val="100000"/>
              </a:lnSpc>
              <a:spcBef>
                <a:spcPct val="0"/>
              </a:spcBef>
              <a:spcAft>
                <a:spcPct val="0"/>
              </a:spcAft>
              <a:buFontTx/>
              <a:buChar char="•"/>
            </a:pPr>
            <a:r>
              <a:rPr lang="en-US" sz="1200" dirty="0">
                <a:solidFill>
                  <a:srgbClr val="4D4D4D"/>
                </a:solidFill>
                <a:latin typeface="Times New Roman" panose="02020603050405020304" pitchFamily="18" charset="0"/>
                <a:ea typeface="Segoe UI Symbol"/>
                <a:cs typeface="Times New Roman" panose="02020603050405020304" pitchFamily="18" charset="0"/>
              </a:rPr>
              <a:t>Referred to IDES </a:t>
            </a:r>
            <a:r>
              <a:rPr lang="en-US" sz="1200" dirty="0" err="1">
                <a:solidFill>
                  <a:srgbClr val="4D4D4D"/>
                </a:solidFill>
                <a:latin typeface="Times New Roman" panose="02020603050405020304" pitchFamily="18" charset="0"/>
                <a:ea typeface="Segoe UI Symbol"/>
                <a:cs typeface="Times New Roman" panose="02020603050405020304" pitchFamily="18" charset="0"/>
              </a:rPr>
              <a:t>WorkShare</a:t>
            </a:r>
            <a:r>
              <a:rPr lang="en-US" sz="1200" dirty="0">
                <a:solidFill>
                  <a:srgbClr val="4D4D4D"/>
                </a:solidFill>
                <a:latin typeface="Times New Roman" panose="02020603050405020304" pitchFamily="18" charset="0"/>
                <a:ea typeface="Segoe UI Symbol"/>
                <a:cs typeface="Times New Roman" panose="02020603050405020304" pitchFamily="18" charset="0"/>
              </a:rPr>
              <a:t> and DCEO EDGE Tax Credit</a:t>
            </a:r>
          </a:p>
          <a:p>
            <a:pPr eaLnBrk="0" fontAlgn="base" hangingPunct="0">
              <a:lnSpc>
                <a:spcPct val="100000"/>
              </a:lnSpc>
              <a:spcBef>
                <a:spcPct val="0"/>
              </a:spcBef>
              <a:spcAft>
                <a:spcPct val="0"/>
              </a:spcAft>
              <a:buFontTx/>
              <a:buChar char="•"/>
            </a:pPr>
            <a:endParaRPr lang="en-US" i="1" dirty="0">
              <a:highlight>
                <a:srgbClr val="FFFF00"/>
              </a:highlight>
              <a:latin typeface="Times New Roman" panose="02020603050405020304" pitchFamily="18" charset="0"/>
              <a:ea typeface="Segoe UI Symbol"/>
              <a:cs typeface="Times New Roman" panose="02020603050405020304" pitchFamily="18" charset="0"/>
            </a:endParaRPr>
          </a:p>
          <a:p>
            <a:pPr>
              <a:lnSpc>
                <a:spcPct val="100000"/>
              </a:lnSpc>
              <a:spcBef>
                <a:spcPct val="0"/>
              </a:spcBef>
              <a:spcAft>
                <a:spcPct val="0"/>
              </a:spcAft>
              <a:buFontTx/>
              <a:buChar char="•"/>
            </a:pPr>
            <a:r>
              <a:rPr lang="en-US" sz="1400" b="1" i="1" dirty="0">
                <a:latin typeface="Times New Roman" panose="02020603050405020304" pitchFamily="18" charset="0"/>
                <a:ea typeface="Segoe UI Symbol"/>
                <a:cs typeface="Times New Roman" panose="02020603050405020304" pitchFamily="18" charset="0"/>
              </a:rPr>
              <a:t>Manufacturer, Rock Island County: </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Facility Size: 126</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Registered Apprenticeship Program</a:t>
            </a:r>
          </a:p>
          <a:p>
            <a:pPr lvl="2">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Maintenance Mechanic </a:t>
            </a:r>
          </a:p>
          <a:p>
            <a:pPr lvl="2">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Tool and Die</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Collaboration with Eastern Iowa Community College, sponsor</a:t>
            </a:r>
          </a:p>
        </p:txBody>
      </p:sp>
    </p:spTree>
    <p:extLst>
      <p:ext uri="{BB962C8B-B14F-4D97-AF65-F5344CB8AC3E}">
        <p14:creationId xmlns:p14="http://schemas.microsoft.com/office/powerpoint/2010/main" val="4058485478"/>
      </p:ext>
    </p:extLst>
  </p:cSld>
  <p:clrMapOvr>
    <a:masterClrMapping/>
  </p:clrMapOvr>
  <p:transition spd="slow" advClick="0" advTm="3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160850" y="1094361"/>
            <a:ext cx="8485310" cy="4669277"/>
          </a:xfrm>
        </p:spPr>
        <p:txBody>
          <a:bodyPr lIns="0" tIns="0" rIns="0" bIns="0" anchor="t">
            <a:noAutofit/>
          </a:bodyPr>
          <a:lstStyle/>
          <a:p>
            <a:pPr marL="0" marR="0" lvl="0" indent="0" algn="l" defTabSz="914400" rtl="0" eaLnBrk="0" fontAlgn="base" latinLnBrk="0" hangingPunct="0">
              <a:lnSpc>
                <a:spcPct val="100000"/>
              </a:lnSpc>
              <a:spcBef>
                <a:spcPct val="0"/>
              </a:spcBef>
              <a:spcAft>
                <a:spcPct val="0"/>
              </a:spcAft>
              <a:buClrTx/>
              <a:buSzTx/>
              <a:tabLst/>
            </a:pPr>
            <a:r>
              <a:rPr lang="en-US" sz="1800" b="1" i="1" dirty="0">
                <a:latin typeface="Times New Roman" panose="02020603050405020304" pitchFamily="18" charset="0"/>
                <a:ea typeface="Segoe UI Symbol"/>
                <a:cs typeface="Times New Roman" panose="02020603050405020304" pitchFamily="18" charset="0"/>
              </a:rPr>
              <a:t>Active Registered Apprenticeship Programs:</a:t>
            </a:r>
          </a:p>
          <a:p>
            <a:pPr marL="0" marR="0" lvl="0" indent="0" algn="l" defTabSz="914400" rtl="0" eaLnBrk="0" fontAlgn="base" latinLnBrk="0" hangingPunct="0">
              <a:lnSpc>
                <a:spcPct val="100000"/>
              </a:lnSpc>
              <a:spcBef>
                <a:spcPct val="0"/>
              </a:spcBef>
              <a:spcAft>
                <a:spcPct val="0"/>
              </a:spcAft>
              <a:buClrTx/>
              <a:buSzTx/>
              <a:tabLst/>
            </a:pPr>
            <a:endParaRPr lang="en-US" sz="2000" b="1" i="1" dirty="0">
              <a:latin typeface="Times New Roman" panose="02020603050405020304" pitchFamily="18" charset="0"/>
              <a:ea typeface="Segoe UI Symbol"/>
              <a:cs typeface="Times New Roman" panose="02020603050405020304" pitchFamily="18" charset="0"/>
            </a:endParaRPr>
          </a:p>
          <a:p>
            <a:pPr eaLnBrk="0" fontAlgn="base" hangingPunct="0">
              <a:lnSpc>
                <a:spcPct val="100000"/>
              </a:lnSpc>
              <a:spcBef>
                <a:spcPct val="0"/>
              </a:spcBef>
              <a:spcAft>
                <a:spcPct val="0"/>
              </a:spcAft>
              <a:buFontTx/>
              <a:buChar char="•"/>
            </a:pPr>
            <a:r>
              <a:rPr lang="en-US" sz="1400" b="1" i="1" dirty="0">
                <a:latin typeface="Times New Roman" panose="02020603050405020304" pitchFamily="18" charset="0"/>
                <a:ea typeface="Segoe UI Symbol"/>
                <a:cs typeface="Times New Roman" panose="02020603050405020304" pitchFamily="18" charset="0"/>
              </a:rPr>
              <a:t>Community Services, Childcare/Pre-school, Rock Island</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Collaboration: Community Services Executive Director, University of Illinois Chicago, United Township (UT) High School, Rock Island.</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Initial meeting held related to Incumbent Worker Training for Apprentices.</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The conversation led to talent pipeline management. The Executive Director explained that the agency has multiple classrooms closed due to the lack of qualified employees. We explored the idea of developing a pre-apprenticeship for High School students. </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UT High School has an early childhood education program that is </a:t>
            </a:r>
            <a:r>
              <a:rPr lang="en-US" sz="1200" kern="0" dirty="0">
                <a:latin typeface="Times New Roman" panose="02020603050405020304" pitchFamily="18" charset="0"/>
                <a:ea typeface="Times New Roman" panose="02020603050405020304" pitchFamily="18" charset="0"/>
                <a:cs typeface="Times New Roman" panose="02020603050405020304" pitchFamily="18" charset="0"/>
              </a:rPr>
              <a:t>designed to build a student’s portfolio so that they are prepared and eligible to test for the Child Development Associate Certification. </a:t>
            </a:r>
            <a:r>
              <a:rPr lang="en-US" sz="1200" dirty="0">
                <a:latin typeface="Times New Roman" panose="02020603050405020304" pitchFamily="18" charset="0"/>
                <a:ea typeface="Segoe UI Symbol"/>
                <a:cs typeface="Times New Roman" panose="02020603050405020304" pitchFamily="18" charset="0"/>
              </a:rPr>
              <a:t>Upon graduation the student is eligible to take the examination for Child Development Associate credential (CDA), which is an entry level requirement for the Pre-School. </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The group identified that upon graduation most students did not move forward with taking the exam, and did not follow through with the career pathway. </a:t>
            </a:r>
          </a:p>
          <a:p>
            <a:pPr lvl="2">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Barriers identified: guidance/mentorship from UT instructor ended upon graduation, cost of CDA examination is $400</a:t>
            </a:r>
          </a:p>
          <a:p>
            <a:pPr lvl="2">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Barrier Reduction: Developed a pre-apprenticeship model that starts Junior or Senior year of High School. Upon graduation, the worksite will continue to provide guidance to pre-apprentices to complete the CDA exam. American Job Center will assist with the cost of the examination through APIL. Once the Pre-Apprenticeship requirements are completed, graduates will receive direct entry into the Early Childhood Education RAP. </a:t>
            </a:r>
          </a:p>
        </p:txBody>
      </p:sp>
    </p:spTree>
    <p:extLst>
      <p:ext uri="{BB962C8B-B14F-4D97-AF65-F5344CB8AC3E}">
        <p14:creationId xmlns:p14="http://schemas.microsoft.com/office/powerpoint/2010/main" val="3873710400"/>
      </p:ext>
    </p:extLst>
  </p:cSld>
  <p:clrMapOvr>
    <a:masterClrMapping/>
  </p:clrMapOvr>
  <p:transition spd="slow" advClick="0" advTm="3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160850" y="1094361"/>
            <a:ext cx="8485310" cy="4669277"/>
          </a:xfrm>
        </p:spPr>
        <p:txBody>
          <a:bodyPr lIns="0" tIns="0" rIns="0" bIns="0" anchor="t">
            <a:noAutofit/>
          </a:bodyPr>
          <a:lstStyle/>
          <a:p>
            <a:pPr marL="0" marR="0" lvl="0" indent="0" algn="l" defTabSz="914400" rtl="0" eaLnBrk="0" fontAlgn="base" latinLnBrk="0" hangingPunct="0">
              <a:lnSpc>
                <a:spcPct val="100000"/>
              </a:lnSpc>
              <a:spcBef>
                <a:spcPct val="0"/>
              </a:spcBef>
              <a:spcAft>
                <a:spcPct val="0"/>
              </a:spcAft>
              <a:buClrTx/>
              <a:buSzTx/>
              <a:tabLst/>
            </a:pPr>
            <a:endParaRPr lang="en-US" sz="2000" b="1" i="1" dirty="0">
              <a:latin typeface="Times New Roman" panose="02020603050405020304" pitchFamily="18" charset="0"/>
              <a:ea typeface="Segoe UI Symbol"/>
              <a:cs typeface="Times New Roman" panose="02020603050405020304" pitchFamily="18" charset="0"/>
            </a:endParaRPr>
          </a:p>
          <a:p>
            <a:pPr algn="ctr" eaLnBrk="0" fontAlgn="base" hangingPunct="0">
              <a:lnSpc>
                <a:spcPct val="100000"/>
              </a:lnSpc>
              <a:spcBef>
                <a:spcPct val="0"/>
              </a:spcBef>
              <a:spcAft>
                <a:spcPct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Early Childhood Education Pre-Apprenticeship Framework</a:t>
            </a:r>
          </a:p>
          <a:p>
            <a:pPr algn="ctr" eaLnBrk="0" fontAlgn="base" hangingPunct="0">
              <a:lnSpc>
                <a:spcPct val="100000"/>
              </a:lnSpc>
              <a:spcBef>
                <a:spcPct val="0"/>
              </a:spcBef>
              <a:spcAft>
                <a:spcPct val="0"/>
              </a:spcAft>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Approved Curriculum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The Pre-Apprenticeship RTI will be provided by United Township High School and will adopt the current early childhood education program’s curriculum. UT’s program is designed to build a student’s portfolio so that they are prepared and eligible to test for the Child Development Associate Certification upon graduation, or shorty after.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Credentials: CPR/First Aid and Child Development Associate Certification (CDA), Gateway Level 1 credential.</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Simulated Experience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Program will provide observation and hands-on work experience 3-4 hours a week for a total of 80-120 hours.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Facilitated Entry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Childcare Facility will sign an agreement that allows the program participants direct entry into their ECE RAP, upon successful completion of the pre-apprenticeship program, including program credential attainment.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Supportive Services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Wrap-Around Services and/or referrals to help participants complete the program.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Identified barriers include transportation, clothing, the cost associated with program credentials.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Sustainable Partnerships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SAL agrees that this is a community initiative and will refer students who chose not to participate in the pre-apprenticeship model to other alternative childcare providers through CCRR.</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68668318"/>
      </p:ext>
    </p:extLst>
  </p:cSld>
  <p:clrMapOvr>
    <a:masterClrMapping/>
  </p:clrMapOvr>
  <p:transition spd="slow" advClick="0"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160850" y="1020417"/>
            <a:ext cx="8485310" cy="5837583"/>
          </a:xfrm>
        </p:spPr>
        <p:txBody>
          <a:bodyPr lIns="0" tIns="0" rIns="0" bIns="0" anchor="t">
            <a:noAutofit/>
          </a:bodyPr>
          <a:lstStyle/>
          <a:p>
            <a:pPr marL="0" marR="0" lvl="0" indent="0" algn="l" defTabSz="914400" rtl="0" eaLnBrk="0" fontAlgn="base" latinLnBrk="0" hangingPunct="0">
              <a:lnSpc>
                <a:spcPct val="100000"/>
              </a:lnSpc>
              <a:spcBef>
                <a:spcPct val="0"/>
              </a:spcBef>
              <a:spcAft>
                <a:spcPct val="0"/>
              </a:spcAft>
              <a:buClrTx/>
              <a:buSzTx/>
              <a:tabLst/>
            </a:pPr>
            <a:r>
              <a:rPr lang="en-US" sz="1800" b="1" i="1" dirty="0">
                <a:latin typeface="Times New Roman" panose="02020603050405020304" pitchFamily="18" charset="0"/>
                <a:ea typeface="Segoe UI Symbol"/>
                <a:cs typeface="Times New Roman" panose="02020603050405020304" pitchFamily="18" charset="0"/>
              </a:rPr>
              <a:t>Registered Apprenticeship Programs in Development:</a:t>
            </a:r>
          </a:p>
          <a:p>
            <a:pPr>
              <a:lnSpc>
                <a:spcPct val="100000"/>
              </a:lnSpc>
              <a:spcBef>
                <a:spcPct val="0"/>
              </a:spcBef>
              <a:spcAft>
                <a:spcPct val="0"/>
              </a:spcAft>
              <a:buFontTx/>
              <a:buChar char="•"/>
            </a:pPr>
            <a:endParaRPr lang="en-US" i="1" dirty="0">
              <a:latin typeface="Times New Roman" panose="02020603050405020304" pitchFamily="18" charset="0"/>
              <a:ea typeface="Segoe UI Symbol"/>
              <a:cs typeface="Times New Roman" panose="02020603050405020304" pitchFamily="18" charset="0"/>
            </a:endParaRPr>
          </a:p>
          <a:p>
            <a:pPr>
              <a:lnSpc>
                <a:spcPct val="100000"/>
              </a:lnSpc>
              <a:spcBef>
                <a:spcPct val="0"/>
              </a:spcBef>
              <a:spcAft>
                <a:spcPct val="0"/>
              </a:spcAft>
              <a:buFontTx/>
              <a:buChar char="•"/>
            </a:pPr>
            <a:r>
              <a:rPr lang="en-US" sz="1400" i="1" dirty="0">
                <a:solidFill>
                  <a:schemeClr val="tx1"/>
                </a:solidFill>
                <a:latin typeface="Times New Roman" panose="02020603050405020304" pitchFamily="18" charset="0"/>
                <a:ea typeface="Segoe UI Symbol"/>
                <a:cs typeface="Times New Roman" panose="02020603050405020304" pitchFamily="18" charset="0"/>
              </a:rPr>
              <a:t>Agriculture, Henry County, IL  – Development Stage</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Expanding Diesel Tech RAP to serve other locations. LWIA 13 Serves Henry County Facility.</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Current RAP RTI at Parkland College, Champaign</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Expanded Related Training Instruction: Black Hawk College (BHC) is reviewing Appendix A to Automotive Tech and Ag Tech Curriculum. Other options: Scott Community College in QC, IA</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Additional RAPs interested in expanding: Management in Service and Parts.</a:t>
            </a:r>
          </a:p>
          <a:p>
            <a:pPr marL="457200" lvl="1" indent="0">
              <a:lnSpc>
                <a:spcPct val="100000"/>
              </a:lnSpc>
              <a:spcBef>
                <a:spcPct val="0"/>
              </a:spcBef>
              <a:spcAft>
                <a:spcPct val="0"/>
              </a:spcAft>
              <a:buNone/>
            </a:pPr>
            <a:r>
              <a:rPr lang="en-US" sz="1200" b="1" dirty="0">
                <a:latin typeface="Times New Roman" panose="02020603050405020304" pitchFamily="18" charset="0"/>
                <a:ea typeface="Segoe UI Symbol"/>
                <a:cs typeface="Times New Roman" panose="02020603050405020304" pitchFamily="18" charset="0"/>
              </a:rPr>
              <a:t>Roadblocks</a:t>
            </a:r>
          </a:p>
          <a:p>
            <a:pPr lvl="1">
              <a:lnSpc>
                <a:spcPct val="100000"/>
              </a:lnSpc>
              <a:spcBef>
                <a:spcPct val="0"/>
              </a:spcBef>
              <a:spcAft>
                <a:spcPct val="0"/>
              </a:spcAft>
            </a:pPr>
            <a:r>
              <a:rPr lang="en-US" sz="1200" dirty="0">
                <a:latin typeface="Times New Roman" panose="02020603050405020304" pitchFamily="18" charset="0"/>
                <a:ea typeface="Segoe UI Symbol"/>
                <a:cs typeface="Times New Roman" panose="02020603050405020304" pitchFamily="18" charset="0"/>
              </a:rPr>
              <a:t>Company would like BHC to provide RTI. BHC is unsure if they have the applicable coursework. In process.</a:t>
            </a:r>
          </a:p>
          <a:p>
            <a:pPr>
              <a:lnSpc>
                <a:spcPct val="100000"/>
              </a:lnSpc>
              <a:spcBef>
                <a:spcPct val="0"/>
              </a:spcBef>
              <a:spcAft>
                <a:spcPct val="0"/>
              </a:spcAft>
              <a:buFontTx/>
              <a:buChar char="•"/>
            </a:pPr>
            <a:endParaRPr lang="en-US" i="1" dirty="0">
              <a:latin typeface="Times New Roman" panose="02020603050405020304" pitchFamily="18" charset="0"/>
              <a:ea typeface="Segoe UI Symbol"/>
              <a:cs typeface="Times New Roman" panose="02020603050405020304" pitchFamily="18" charset="0"/>
            </a:endParaRPr>
          </a:p>
          <a:p>
            <a:pPr>
              <a:lnSpc>
                <a:spcPct val="100000"/>
              </a:lnSpc>
              <a:spcBef>
                <a:spcPct val="0"/>
              </a:spcBef>
              <a:spcAft>
                <a:spcPct val="0"/>
              </a:spcAft>
              <a:buFontTx/>
              <a:buChar char="•"/>
            </a:pPr>
            <a:r>
              <a:rPr lang="en-US" sz="1400" i="1" dirty="0">
                <a:solidFill>
                  <a:schemeClr val="tx1"/>
                </a:solidFill>
                <a:latin typeface="Times New Roman" panose="02020603050405020304" pitchFamily="18" charset="0"/>
                <a:ea typeface="Segoe UI Symbol"/>
                <a:cs typeface="Times New Roman" panose="02020603050405020304" pitchFamily="18" charset="0"/>
              </a:rPr>
              <a:t>Automotive Dealership, Henry County– Development Stage</a:t>
            </a:r>
            <a:endParaRPr lang="en-US" sz="1600" i="1" dirty="0">
              <a:solidFill>
                <a:schemeClr val="tx1"/>
              </a:solidFill>
              <a:latin typeface="Times New Roman" panose="02020603050405020304" pitchFamily="18" charset="0"/>
              <a:ea typeface="Segoe UI Symbol"/>
              <a:cs typeface="Times New Roman" panose="02020603050405020304" pitchFamily="18" charset="0"/>
            </a:endParaRP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RAP Automotive Technician</a:t>
            </a:r>
          </a:p>
          <a:p>
            <a:pPr lvl="2">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RTI</a:t>
            </a:r>
          </a:p>
          <a:p>
            <a:pPr lvl="3">
              <a:lnSpc>
                <a:spcPct val="100000"/>
              </a:lnSpc>
              <a:spcBef>
                <a:spcPct val="0"/>
              </a:spcBef>
              <a:spcAft>
                <a:spcPct val="0"/>
              </a:spcAft>
              <a:buFontTx/>
              <a:buChar char="•"/>
            </a:pPr>
            <a:r>
              <a:rPr lang="en-US" sz="1000" dirty="0">
                <a:latin typeface="Times New Roman" panose="02020603050405020304" pitchFamily="18" charset="0"/>
                <a:ea typeface="Segoe UI Symbol"/>
                <a:cs typeface="Times New Roman" panose="02020603050405020304" pitchFamily="18" charset="0"/>
              </a:rPr>
              <a:t>Universal Technical Institute (UTI), Lisle, IL: will use for first cohort</a:t>
            </a:r>
          </a:p>
          <a:p>
            <a:pPr lvl="3">
              <a:lnSpc>
                <a:spcPct val="100000"/>
              </a:lnSpc>
              <a:spcBef>
                <a:spcPct val="0"/>
              </a:spcBef>
              <a:spcAft>
                <a:spcPct val="0"/>
              </a:spcAft>
              <a:buFontTx/>
              <a:buChar char="•"/>
            </a:pPr>
            <a:r>
              <a:rPr lang="en-US" sz="1000" dirty="0">
                <a:latin typeface="Times New Roman" panose="02020603050405020304" pitchFamily="18" charset="0"/>
                <a:ea typeface="Segoe UI Symbol"/>
                <a:cs typeface="Times New Roman" panose="02020603050405020304" pitchFamily="18" charset="0"/>
              </a:rPr>
              <a:t>Black Hawk College- will work with BHC to explore needed instruction/curriculum. </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ISBE College and Career Pathway Endorsement- Automotive Tech at High School</a:t>
            </a:r>
          </a:p>
          <a:p>
            <a:pPr lvl="2">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The business has met with the local High School and has agreed to be the WBL site for the career endorsement program. </a:t>
            </a:r>
          </a:p>
          <a:p>
            <a:pPr lvl="2">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The High School Instructor is working with Automotive Dealership to identify the most useful curriculum for the course.</a:t>
            </a:r>
          </a:p>
          <a:p>
            <a:pPr lvl="2">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LWIA 13 Developed pre-apprenticeship model that enrolls High School Automotive Tech students participating in the College and Career Pathway Endorsement program. Upon completion of endorsement and WBL hours the graduate will be offered direct entry into the RAP.</a:t>
            </a:r>
          </a:p>
          <a:p>
            <a:pPr marL="914400" lvl="2" indent="0">
              <a:lnSpc>
                <a:spcPct val="100000"/>
              </a:lnSpc>
              <a:spcBef>
                <a:spcPct val="0"/>
              </a:spcBef>
              <a:spcAft>
                <a:spcPct val="0"/>
              </a:spcAft>
              <a:buNone/>
            </a:pPr>
            <a:endParaRPr lang="en-US" sz="1200" dirty="0">
              <a:latin typeface="Times New Roman" panose="02020603050405020304" pitchFamily="18" charset="0"/>
              <a:ea typeface="Segoe UI Symbol"/>
              <a:cs typeface="Times New Roman" panose="02020603050405020304" pitchFamily="18" charset="0"/>
            </a:endParaRPr>
          </a:p>
          <a:p>
            <a:pPr lvl="2">
              <a:lnSpc>
                <a:spcPct val="100000"/>
              </a:lnSpc>
              <a:spcBef>
                <a:spcPct val="0"/>
              </a:spcBef>
              <a:spcAft>
                <a:spcPct val="0"/>
              </a:spcAft>
              <a:buFontTx/>
              <a:buChar char="•"/>
            </a:pPr>
            <a:endParaRPr lang="en-US" sz="1200" dirty="0">
              <a:latin typeface="Times New Roman" panose="02020603050405020304" pitchFamily="18" charset="0"/>
              <a:ea typeface="Segoe UI Symbol"/>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en-US" sz="2000" b="1" i="1" dirty="0">
              <a:latin typeface="Times New Roman" panose="02020603050405020304" pitchFamily="18" charset="0"/>
              <a:ea typeface="Segoe UI Symbol"/>
              <a:cs typeface="Times New Roman" panose="02020603050405020304" pitchFamily="18" charset="0"/>
            </a:endParaRPr>
          </a:p>
          <a:p>
            <a:pPr marL="457200" marR="0" lvl="1" indent="0">
              <a:spcBef>
                <a:spcPts val="0"/>
              </a:spcBef>
              <a:spcAft>
                <a:spcPts val="0"/>
              </a:spcAft>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3000"/>
              </a:spcAft>
            </a:pP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2970813"/>
      </p:ext>
    </p:extLst>
  </p:cSld>
  <p:clrMapOvr>
    <a:masterClrMapping/>
  </p:clrMapOvr>
  <p:transition spd="slow" advClick="0" advTm="3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160850" y="1020417"/>
            <a:ext cx="8485310" cy="5837583"/>
          </a:xfrm>
        </p:spPr>
        <p:txBody>
          <a:bodyPr lIns="0" tIns="0" rIns="0" bIns="0" anchor="t">
            <a:noAutofit/>
          </a:bodyPr>
          <a:lstStyle/>
          <a:p>
            <a:pPr marL="0" marR="0" lvl="0" indent="0" algn="l" defTabSz="914400" rtl="0" eaLnBrk="0" fontAlgn="base" latinLnBrk="0" hangingPunct="0">
              <a:lnSpc>
                <a:spcPct val="100000"/>
              </a:lnSpc>
              <a:spcBef>
                <a:spcPct val="0"/>
              </a:spcBef>
              <a:spcAft>
                <a:spcPct val="0"/>
              </a:spcAft>
              <a:buClrTx/>
              <a:buSzTx/>
              <a:tabLst/>
            </a:pPr>
            <a:r>
              <a:rPr lang="en-US" sz="1800" b="1" i="1" dirty="0">
                <a:latin typeface="Times New Roman" panose="02020603050405020304" pitchFamily="18" charset="0"/>
                <a:ea typeface="Segoe UI Symbol"/>
                <a:cs typeface="Times New Roman" panose="02020603050405020304" pitchFamily="18" charset="0"/>
              </a:rPr>
              <a:t>Registered Apprenticeship Programs in Development:</a:t>
            </a:r>
          </a:p>
          <a:p>
            <a:pPr>
              <a:lnSpc>
                <a:spcPct val="100000"/>
              </a:lnSpc>
              <a:spcBef>
                <a:spcPct val="0"/>
              </a:spcBef>
              <a:spcAft>
                <a:spcPct val="0"/>
              </a:spcAft>
              <a:buFontTx/>
              <a:buChar char="•"/>
            </a:pPr>
            <a:endParaRPr lang="en-US" i="1" dirty="0">
              <a:latin typeface="Times New Roman" panose="02020603050405020304" pitchFamily="18" charset="0"/>
              <a:ea typeface="Segoe UI Symbol"/>
              <a:cs typeface="Times New Roman" panose="02020603050405020304" pitchFamily="18" charset="0"/>
            </a:endParaRPr>
          </a:p>
          <a:p>
            <a:pPr>
              <a:lnSpc>
                <a:spcPct val="100000"/>
              </a:lnSpc>
              <a:spcBef>
                <a:spcPct val="0"/>
              </a:spcBef>
              <a:spcAft>
                <a:spcPct val="0"/>
              </a:spcAft>
              <a:buFontTx/>
              <a:buChar char="•"/>
            </a:pPr>
            <a:r>
              <a:rPr lang="en-US" sz="1400" i="1" dirty="0">
                <a:solidFill>
                  <a:schemeClr val="tx1"/>
                </a:solidFill>
                <a:latin typeface="Times New Roman" panose="02020603050405020304" pitchFamily="18" charset="0"/>
                <a:ea typeface="Segoe UI Symbol"/>
                <a:cs typeface="Times New Roman" panose="02020603050405020304" pitchFamily="18" charset="0"/>
              </a:rPr>
              <a:t>School District, Henry County, IL  – exploratory Stage</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College and Career Pathway Endorsement- Education</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Two 2025 Seniors identified as potential “grow your own” Educators within the district</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Related Training Instructor: ISBE approved McKendree University</a:t>
            </a:r>
          </a:p>
          <a:p>
            <a:pPr lvl="1">
              <a:lnSpc>
                <a:spcPct val="100000"/>
              </a:lnSpc>
              <a:spcBef>
                <a:spcPct val="0"/>
              </a:spcBef>
              <a:spcAft>
                <a:spcPct val="0"/>
              </a:spcAft>
              <a:buFontTx/>
              <a:buChar char="•"/>
            </a:pPr>
            <a:r>
              <a:rPr lang="en-US" sz="1200" dirty="0">
                <a:latin typeface="Times New Roman" panose="02020603050405020304" pitchFamily="18" charset="0"/>
                <a:ea typeface="Segoe UI Symbol"/>
                <a:cs typeface="Times New Roman" panose="02020603050405020304" pitchFamily="18" charset="0"/>
              </a:rPr>
              <a:t>Developed Pre-Apprenticeship Framework for direct entry into RAP Educator K-6 at 60 credit hours.</a:t>
            </a:r>
          </a:p>
          <a:p>
            <a:pPr marL="457200" lvl="1" indent="0">
              <a:lnSpc>
                <a:spcPct val="100000"/>
              </a:lnSpc>
              <a:spcBef>
                <a:spcPct val="0"/>
              </a:spcBef>
              <a:spcAft>
                <a:spcPct val="0"/>
              </a:spcAft>
              <a:buNone/>
            </a:pPr>
            <a:r>
              <a:rPr lang="en-US" sz="1200" b="1" dirty="0">
                <a:latin typeface="Times New Roman" panose="02020603050405020304" pitchFamily="18" charset="0"/>
                <a:ea typeface="Segoe UI Symbol"/>
                <a:cs typeface="Times New Roman" panose="02020603050405020304" pitchFamily="18" charset="0"/>
              </a:rPr>
              <a:t>Roadblocks</a:t>
            </a:r>
          </a:p>
          <a:p>
            <a:pPr lvl="1">
              <a:lnSpc>
                <a:spcPct val="100000"/>
              </a:lnSpc>
              <a:spcBef>
                <a:spcPct val="0"/>
              </a:spcBef>
              <a:spcAft>
                <a:spcPct val="0"/>
              </a:spcAft>
            </a:pPr>
            <a:r>
              <a:rPr lang="en-US" sz="1200" dirty="0">
                <a:latin typeface="Times New Roman" panose="02020603050405020304" pitchFamily="18" charset="0"/>
                <a:ea typeface="Segoe UI Symbol"/>
                <a:cs typeface="Times New Roman" panose="02020603050405020304" pitchFamily="18" charset="0"/>
              </a:rPr>
              <a:t>Western Governors University is the most enrolled IHE for paraprofessionals within this district. Tuition at this University is less per credit hour than McKendree University. </a:t>
            </a:r>
          </a:p>
          <a:p>
            <a:pPr marL="457200" lvl="1" indent="0">
              <a:lnSpc>
                <a:spcPct val="100000"/>
              </a:lnSpc>
              <a:spcBef>
                <a:spcPct val="0"/>
              </a:spcBef>
              <a:spcAft>
                <a:spcPct val="0"/>
              </a:spcAft>
              <a:buNone/>
            </a:pPr>
            <a:r>
              <a:rPr lang="en-US" sz="1200" b="1" dirty="0">
                <a:latin typeface="Times New Roman" panose="02020603050405020304" pitchFamily="18" charset="0"/>
                <a:ea typeface="Segoe UI Symbol"/>
                <a:cs typeface="Times New Roman" panose="02020603050405020304" pitchFamily="18" charset="0"/>
              </a:rPr>
              <a:t>Benefits</a:t>
            </a:r>
          </a:p>
          <a:p>
            <a:pPr lvl="1">
              <a:lnSpc>
                <a:spcPct val="100000"/>
              </a:lnSpc>
              <a:spcBef>
                <a:spcPct val="0"/>
              </a:spcBef>
              <a:spcAft>
                <a:spcPct val="0"/>
              </a:spcAft>
            </a:pPr>
            <a:r>
              <a:rPr lang="en-US" sz="1200" dirty="0">
                <a:latin typeface="Times New Roman" panose="02020603050405020304" pitchFamily="18" charset="0"/>
                <a:cs typeface="Times New Roman" panose="02020603050405020304" pitchFamily="18" charset="0"/>
              </a:rPr>
              <a:t>Eliminating the concept of 1</a:t>
            </a:r>
            <a:r>
              <a:rPr lang="en-US" sz="1200" baseline="30000" dirty="0">
                <a:latin typeface="Times New Roman" panose="02020603050405020304" pitchFamily="18" charset="0"/>
                <a:cs typeface="Times New Roman" panose="02020603050405020304" pitchFamily="18" charset="0"/>
              </a:rPr>
              <a:t>st</a:t>
            </a:r>
            <a:r>
              <a:rPr lang="en-US" sz="1200" dirty="0">
                <a:latin typeface="Times New Roman" panose="02020603050405020304" pitchFamily="18" charset="0"/>
                <a:cs typeface="Times New Roman" panose="02020603050405020304" pitchFamily="18" charset="0"/>
              </a:rPr>
              <a:t> year teacher. </a:t>
            </a:r>
          </a:p>
          <a:p>
            <a:pPr lvl="1">
              <a:lnSpc>
                <a:spcPct val="100000"/>
              </a:lnSpc>
              <a:spcBef>
                <a:spcPct val="0"/>
              </a:spcBef>
              <a:spcAft>
                <a:spcPct val="0"/>
              </a:spcAft>
            </a:pPr>
            <a:r>
              <a:rPr lang="en-US" sz="1200" dirty="0">
                <a:latin typeface="Times New Roman" panose="02020603050405020304" pitchFamily="18" charset="0"/>
                <a:cs typeface="Times New Roman" panose="02020603050405020304" pitchFamily="18" charset="0"/>
              </a:rPr>
              <a:t>McKendree completes the administrative requirements related to the apprenticeship.</a:t>
            </a:r>
          </a:p>
          <a:p>
            <a:pPr lvl="1">
              <a:lnSpc>
                <a:spcPct val="100000"/>
              </a:lnSpc>
              <a:spcBef>
                <a:spcPct val="0"/>
              </a:spcBef>
              <a:spcAft>
                <a:spcPct val="0"/>
              </a:spcAft>
            </a:pPr>
            <a:r>
              <a:rPr lang="en-US" sz="1200" dirty="0">
                <a:latin typeface="Times New Roman" panose="02020603050405020304" pitchFamily="18" charset="0"/>
                <a:cs typeface="Times New Roman" panose="02020603050405020304" pitchFamily="18" charset="0"/>
              </a:rPr>
              <a:t>McKendree completes the administrative requirements for apprentice licensing post completion. According to ISBE, this reduces the wait time for approval. </a:t>
            </a:r>
          </a:p>
          <a:p>
            <a:pPr lvl="1">
              <a:lnSpc>
                <a:spcPct val="100000"/>
              </a:lnSpc>
              <a:spcBef>
                <a:spcPct val="0"/>
              </a:spcBef>
              <a:spcAft>
                <a:spcPct val="0"/>
              </a:spcAft>
            </a:pPr>
            <a:r>
              <a:rPr lang="en-US" sz="1200" dirty="0">
                <a:latin typeface="Times New Roman" panose="02020603050405020304" pitchFamily="18" charset="0"/>
                <a:cs typeface="Times New Roman" panose="02020603050405020304" pitchFamily="18" charset="0"/>
              </a:rPr>
              <a:t>Grow Your Own model will build a long-term pipeline to fill Educator vacancies. </a:t>
            </a:r>
          </a:p>
          <a:p>
            <a:pPr>
              <a:lnSpc>
                <a:spcPct val="100000"/>
              </a:lnSpc>
              <a:spcBef>
                <a:spcPct val="0"/>
              </a:spcBef>
              <a:spcAft>
                <a:spcPct val="0"/>
              </a:spcAft>
              <a:buFontTx/>
              <a:buChar char="•"/>
            </a:pPr>
            <a:endParaRPr lang="en-US" i="1" dirty="0">
              <a:latin typeface="Times New Roman" panose="02020603050405020304" pitchFamily="18" charset="0"/>
              <a:ea typeface="Segoe UI Symbol"/>
              <a:cs typeface="Times New Roman" panose="02020603050405020304" pitchFamily="18" charset="0"/>
            </a:endParaRPr>
          </a:p>
          <a:p>
            <a:pPr marL="457200" marR="0" lvl="1" indent="0">
              <a:spcBef>
                <a:spcPts val="0"/>
              </a:spcBef>
              <a:spcAft>
                <a:spcPts val="0"/>
              </a:spcAft>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3000"/>
              </a:spcAft>
            </a:pP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52745255"/>
      </p:ext>
    </p:extLst>
  </p:cSld>
  <p:clrMapOvr>
    <a:masterClrMapping/>
  </p:clrMapOvr>
  <p:transition spd="slow" advClick="0" advTm="3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160850" y="1141540"/>
            <a:ext cx="8485310" cy="4574919"/>
          </a:xfrm>
        </p:spPr>
        <p:txBody>
          <a:bodyPr lIns="0" tIns="0" rIns="0" bIns="0" anchor="t">
            <a:noAutofit/>
          </a:bodyPr>
          <a:lstStyle/>
          <a:p>
            <a:pPr marL="457200" marR="0" indent="-228600" algn="ctr">
              <a:lnSpc>
                <a:spcPct val="107000"/>
              </a:lnSpc>
              <a:spcBef>
                <a:spcPts val="0"/>
              </a:spcBef>
              <a:spcAft>
                <a:spcPts val="800"/>
              </a:spcAft>
            </a:pPr>
            <a:r>
              <a:rPr lang="en-US" sz="1400" b="1" kern="100" dirty="0">
                <a:effectLst/>
                <a:latin typeface="Times New Roman" panose="02020603050405020304" pitchFamily="18" charset="0"/>
                <a:ea typeface="Aptos" panose="020B0004020202020204" pitchFamily="34" charset="0"/>
                <a:cs typeface="Times New Roman" panose="02020603050405020304" pitchFamily="18" charset="0"/>
              </a:rPr>
              <a:t>Educator Pre-Apprenticeship Framework</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Approved Curriculum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Educators Rising: </a:t>
            </a:r>
            <a:r>
              <a:rPr lang="en-US" sz="1200" kern="100" dirty="0" err="1">
                <a:effectLst/>
                <a:latin typeface="Times New Roman" panose="02020603050405020304" pitchFamily="18" charset="0"/>
                <a:ea typeface="Aptos" panose="020B0004020202020204" pitchFamily="34" charset="0"/>
                <a:cs typeface="Times New Roman" panose="02020603050405020304" pitchFamily="18" charset="0"/>
              </a:rPr>
              <a:t>ParaPro</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assessments with curriculum;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Black Hawk College general studies program curriculum, which is designed to build a student’s skills to be applied to many different careers.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Pre-Apprentices will be required to test for the Paraprofessional Licensure by receiving a 460 or above on the test.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Credentials Earned: Associate degree; Paraprofessional Licensure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Simulated Experience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Program will provide observation and hands-on work experience. Work Experience will be flexible to the pre-apprentice’s school schedule. Minimum hours of work experience per week is _(enter number of hours)_______.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Facilitated Entry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Upon successful completion of the pre-apprenticeship program, including program credential attainment, ____(enter school district)________ will provide the pre-apprentice with an acceptance letter that provides direct entry into their K-6 Educator RAP.</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Supportive Services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Wrap-around services and/or referrals to assist with the pre-apprentice’s successful completion of the training program.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Identified barriers may include transportation, clothing, the cost associated with program credentials.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Identified referral agencies: American Job Center</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Sustainable Partnerships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The pre-apprenticeship model will provide sustainable partnerships between ____________ School District, American Job Center, Department of Labor, __(enter community college)___, and ____(enter IHE with ISBE approved RAP)____.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ct val="0"/>
              </a:spcBef>
              <a:spcAft>
                <a:spcPct val="0"/>
              </a:spcAft>
              <a:buFontTx/>
              <a:buChar char="•"/>
            </a:pPr>
            <a:endParaRPr lang="en-US" sz="1600" i="1" dirty="0">
              <a:highlight>
                <a:srgbClr val="FFFF00"/>
              </a:highlight>
              <a:latin typeface="Times New Roman" panose="02020603050405020304" pitchFamily="18" charset="0"/>
              <a:ea typeface="Segoe UI Symbol"/>
              <a:cs typeface="Times New Roman" panose="02020603050405020304" pitchFamily="18" charset="0"/>
            </a:endParaRPr>
          </a:p>
          <a:p>
            <a:pPr>
              <a:lnSpc>
                <a:spcPct val="100000"/>
              </a:lnSpc>
              <a:spcBef>
                <a:spcPct val="0"/>
              </a:spcBef>
              <a:spcAft>
                <a:spcPct val="0"/>
              </a:spcAft>
            </a:pPr>
            <a:endParaRPr lang="en-US" sz="1600" i="1" dirty="0">
              <a:highlight>
                <a:srgbClr val="FFFF00"/>
              </a:highlight>
              <a:latin typeface="Times New Roman" panose="02020603050405020304" pitchFamily="18" charset="0"/>
              <a:ea typeface="Segoe UI Symbol"/>
              <a:cs typeface="Times New Roman" panose="02020603050405020304" pitchFamily="18" charset="0"/>
            </a:endParaRPr>
          </a:p>
          <a:p>
            <a:pPr>
              <a:lnSpc>
                <a:spcPct val="100000"/>
              </a:lnSpc>
              <a:spcBef>
                <a:spcPct val="0"/>
              </a:spcBef>
              <a:spcAft>
                <a:spcPct val="0"/>
              </a:spcAft>
            </a:pPr>
            <a:endParaRPr lang="en-US" sz="1600" i="1" dirty="0">
              <a:highlight>
                <a:srgbClr val="FFFF00"/>
              </a:highlight>
              <a:latin typeface="Times New Roman" panose="02020603050405020304" pitchFamily="18" charset="0"/>
              <a:ea typeface="Segoe UI Symbol"/>
              <a:cs typeface="Times New Roman" panose="02020603050405020304" pitchFamily="18" charset="0"/>
            </a:endParaRPr>
          </a:p>
        </p:txBody>
      </p:sp>
    </p:spTree>
    <p:extLst>
      <p:ext uri="{BB962C8B-B14F-4D97-AF65-F5344CB8AC3E}">
        <p14:creationId xmlns:p14="http://schemas.microsoft.com/office/powerpoint/2010/main" val="2499236744"/>
      </p:ext>
    </p:extLst>
  </p:cSld>
  <p:clrMapOvr>
    <a:masterClrMapping/>
  </p:clrMapOvr>
  <p:transition spd="slow" advClick="0"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11892"/>
            <a:ext cx="7953374" cy="511013"/>
          </a:xfrm>
        </p:spPr>
        <p:txBody>
          <a:bodyPr/>
          <a:lstStyle/>
          <a:p>
            <a:r>
              <a:rPr lang="en-US" sz="2800" dirty="0">
                <a:solidFill>
                  <a:schemeClr val="tx2"/>
                </a:solidFill>
                <a:cs typeface="+mn-cs"/>
              </a:rPr>
              <a:t>Programs in progress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6962" y="1879251"/>
            <a:ext cx="8485310" cy="4572000"/>
          </a:xfrm>
        </p:spPr>
        <p:txBody>
          <a:bodyPr lIns="0" tIns="0" rIns="0" bIns="0" numCol="2" anchor="t">
            <a:noAutofit/>
          </a:bodyPr>
          <a:lstStyle/>
          <a:p>
            <a:pPr marL="342900" marR="0" lvl="0" indent="-342900">
              <a:lnSpc>
                <a:spcPct val="107000"/>
              </a:lnSpc>
              <a:spcBef>
                <a:spcPts val="0"/>
              </a:spcBef>
              <a:spcAft>
                <a:spcPts val="0"/>
              </a:spcAft>
              <a:buFont typeface="+mj-lt"/>
              <a:buAutoNum type="arabicPeriod"/>
            </a:pPr>
            <a:r>
              <a:rPr lang="en-US" sz="1000" b="1" kern="100" dirty="0">
                <a:effectLst/>
                <a:latin typeface="Times New Roman" panose="02020603050405020304" pitchFamily="18" charset="0"/>
                <a:ea typeface="Aptos" panose="020B0004020202020204" pitchFamily="34" charset="0"/>
                <a:cs typeface="Times New Roman" panose="02020603050405020304" pitchFamily="18" charset="0"/>
              </a:rPr>
              <a:t>Cohort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Eight Participants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MSR range: 11/1/2025-3/31/2026</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Permanent Party strongly discouraged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26-week program</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April 7 – October 10, 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Monday-Friday, 6 hours a day</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Three days a week of work-based learning</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Two days a week of in-class and hands-on training</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b="1" kern="100" dirty="0">
                <a:effectLst/>
                <a:latin typeface="Times New Roman" panose="02020603050405020304" pitchFamily="18" charset="0"/>
                <a:ea typeface="Aptos" panose="020B0004020202020204" pitchFamily="34" charset="0"/>
                <a:cs typeface="Times New Roman" panose="02020603050405020304" pitchFamily="18" charset="0"/>
              </a:rPr>
              <a:t>Approved Curriculum</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This program is designed to build a participant’s knowledge and entry level skills in the building and construction occupations. The program will implement curriculum designed to incorporate industry standards: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Introduction to Building and Construction Trades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Introduction to Hand and Power Tools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Blueprint Reading</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Construction Math</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*OSHA 10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Basic Employability Skills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Test Taking Skills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Basic Safety</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*Union Presentations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371600" marR="0">
              <a:lnSpc>
                <a:spcPct val="107000"/>
              </a:lnSpc>
              <a:spcBef>
                <a:spcPts val="0"/>
              </a:spcBef>
              <a:spcAft>
                <a:spcPts val="0"/>
              </a:spcAft>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*OSHA 10 and Union Presentations is a possibility, dependent on 3</a:t>
            </a:r>
            <a:r>
              <a:rPr lang="en-US" sz="10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 party instructor and union availability and KLS approval.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r>
              <a:rPr lang="en-US" sz="1000" b="1"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R="0" lvl="0">
              <a:lnSpc>
                <a:spcPct val="107000"/>
              </a:lnSpc>
              <a:spcBef>
                <a:spcPts val="0"/>
              </a:spcBef>
              <a:spcAft>
                <a:spcPts val="0"/>
              </a:spcAft>
            </a:pPr>
            <a:endParaRPr lang="en-US" sz="1000" b="1" kern="100" dirty="0">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endParaRPr lang="en-US" sz="10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endParaRPr lang="en-US" sz="1000" b="1" kern="100" dirty="0">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endParaRPr lang="en-US" sz="10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endParaRPr lang="en-US" sz="1000" b="1" kern="100" dirty="0">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endParaRPr lang="en-US" sz="10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endParaRPr lang="en-US" sz="1000" b="1" kern="100" dirty="0">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endParaRPr lang="en-US" sz="10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r>
              <a:rPr lang="en-US" sz="1000" b="1" kern="100" dirty="0">
                <a:latin typeface="Times New Roman" panose="02020603050405020304" pitchFamily="18" charset="0"/>
                <a:ea typeface="Aptos" panose="020B0004020202020204" pitchFamily="34" charset="0"/>
                <a:cs typeface="Times New Roman" panose="02020603050405020304" pitchFamily="18" charset="0"/>
              </a:rPr>
              <a:t>3.     </a:t>
            </a:r>
            <a:r>
              <a:rPr lang="en-US" sz="1000" b="1" kern="100" dirty="0">
                <a:effectLst/>
                <a:latin typeface="Times New Roman" panose="02020603050405020304" pitchFamily="18" charset="0"/>
                <a:ea typeface="Aptos" panose="020B0004020202020204" pitchFamily="34" charset="0"/>
                <a:cs typeface="Times New Roman" panose="02020603050405020304" pitchFamily="18" charset="0"/>
              </a:rPr>
              <a:t>  Simulated Experience</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Program will provide in-class lecture, observation, hands-on learning, and work-based learning elements.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Work-based learning: 18 hours a week</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In-class and hands-on training: 12 hours a week</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r>
              <a:rPr lang="en-US" sz="1000" b="1" kern="100" dirty="0">
                <a:effectLst/>
                <a:latin typeface="Times New Roman" panose="02020603050405020304" pitchFamily="18" charset="0"/>
                <a:ea typeface="Aptos" panose="020B0004020202020204" pitchFamily="34" charset="0"/>
                <a:cs typeface="Times New Roman" panose="02020603050405020304" pitchFamily="18" charset="0"/>
              </a:rPr>
              <a:t>4.          Facilitated Entry</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Participants will receive career services aimed at entry into a DOL Registered Apprenticeship program in the building and construction trades. Services include: resume building, mock interviews, job searching, assistance with applying to DOL Registered Apprenticeship Programs, and referrals to their local WIOA office.</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Rock Island Tri-County Consortium staff will provide 12 months of follow up services to each participant.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r>
              <a:rPr lang="en-US" sz="1000" b="1" kern="100" dirty="0">
                <a:effectLst/>
                <a:latin typeface="Times New Roman" panose="02020603050405020304" pitchFamily="18" charset="0"/>
                <a:ea typeface="Aptos" panose="020B0004020202020204" pitchFamily="34" charset="0"/>
                <a:cs typeface="Times New Roman" panose="02020603050405020304" pitchFamily="18" charset="0"/>
              </a:rPr>
              <a:t>5.        Supportive Services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0" dirty="0">
                <a:effectLst/>
                <a:latin typeface="Times New Roman" panose="02020603050405020304" pitchFamily="18" charset="0"/>
                <a:ea typeface="Times New Roman" panose="02020603050405020304" pitchFamily="18" charset="0"/>
                <a:cs typeface="Times New Roman" panose="02020603050405020304" pitchFamily="18" charset="0"/>
              </a:rPr>
              <a:t>All participants will be eligible to receive supportive services, barrier reduction services and/or referrals to assist in program completion and transition to employment post-release.</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r>
              <a:rPr lang="en-US" sz="1000" b="1" kern="100" dirty="0">
                <a:effectLst/>
                <a:latin typeface="Times New Roman" panose="02020603050405020304" pitchFamily="18" charset="0"/>
                <a:ea typeface="Aptos" panose="020B0004020202020204" pitchFamily="34" charset="0"/>
                <a:cs typeface="Times New Roman" panose="02020603050405020304" pitchFamily="18" charset="0"/>
              </a:rPr>
              <a:t>6.        Sustainable Partnerships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City of Galva</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Ron Peterson- Instructor</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Kewanee Life Skills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Rock Island Tri-County Consortium/American Job Center</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Building and Construction Training Centers-Union and Non-Union</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Department of Commerce and Economic Opportunity, IL Works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000" kern="100" dirty="0">
                <a:effectLst/>
                <a:latin typeface="Times New Roman" panose="02020603050405020304" pitchFamily="18" charset="0"/>
                <a:ea typeface="Aptos" panose="020B0004020202020204" pitchFamily="34" charset="0"/>
                <a:cs typeface="Times New Roman" panose="02020603050405020304" pitchFamily="18" charset="0"/>
              </a:rPr>
              <a:t>Department of Commerce &amp; Economic Opportunity, Employment &amp; Training Administration</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ct val="0"/>
              </a:spcBef>
              <a:spcAft>
                <a:spcPct val="0"/>
              </a:spcAft>
              <a:buFontTx/>
              <a:buChar char="•"/>
            </a:pPr>
            <a:endParaRPr lang="en-US" sz="1050" dirty="0">
              <a:latin typeface="Times New Roman" panose="02020603050405020304" pitchFamily="18" charset="0"/>
              <a:ea typeface="Segoe UI Symbol"/>
              <a:cs typeface="Times New Roman" panose="02020603050405020304" pitchFamily="18" charset="0"/>
            </a:endParaRPr>
          </a:p>
          <a:p>
            <a:pPr marL="914400" lvl="2" indent="0">
              <a:lnSpc>
                <a:spcPct val="100000"/>
              </a:lnSpc>
              <a:spcBef>
                <a:spcPct val="0"/>
              </a:spcBef>
              <a:spcAft>
                <a:spcPct val="0"/>
              </a:spcAft>
              <a:buNone/>
            </a:pPr>
            <a:endParaRPr lang="en-US" sz="1050" dirty="0">
              <a:latin typeface="Times New Roman" panose="02020603050405020304" pitchFamily="18" charset="0"/>
              <a:ea typeface="Segoe UI Symbol"/>
              <a:cs typeface="Times New Roman" panose="02020603050405020304" pitchFamily="18" charset="0"/>
            </a:endParaRPr>
          </a:p>
          <a:p>
            <a:pPr lvl="2">
              <a:lnSpc>
                <a:spcPct val="100000"/>
              </a:lnSpc>
              <a:spcBef>
                <a:spcPct val="0"/>
              </a:spcBef>
              <a:spcAft>
                <a:spcPct val="0"/>
              </a:spcAft>
              <a:buFontTx/>
              <a:buChar char="•"/>
            </a:pPr>
            <a:endParaRPr lang="en-US" sz="1050" dirty="0">
              <a:latin typeface="Times New Roman" panose="02020603050405020304" pitchFamily="18" charset="0"/>
              <a:ea typeface="Segoe UI Symbol"/>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en-US" sz="1600" b="1" i="1" dirty="0">
              <a:latin typeface="Times New Roman" panose="02020603050405020304" pitchFamily="18" charset="0"/>
              <a:ea typeface="Segoe UI Symbol"/>
              <a:cs typeface="Times New Roman" panose="02020603050405020304" pitchFamily="18" charset="0"/>
            </a:endParaRPr>
          </a:p>
          <a:p>
            <a:pPr marL="457200" marR="0" lvl="1"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3000"/>
              </a:spcAft>
            </a:pPr>
            <a:r>
              <a:rPr lang="en-US" sz="18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0FE528F0-04AC-0513-A616-1D86F676A67C}"/>
              </a:ext>
            </a:extLst>
          </p:cNvPr>
          <p:cNvSpPr txBox="1"/>
          <p:nvPr/>
        </p:nvSpPr>
        <p:spPr>
          <a:xfrm>
            <a:off x="26962" y="1597571"/>
            <a:ext cx="8020490" cy="281680"/>
          </a:xfrm>
          <a:prstGeom prst="rect">
            <a:avLst/>
          </a:prstGeom>
          <a:noFill/>
        </p:spPr>
        <p:txBody>
          <a:bodyPr wrap="square" rtlCol="0">
            <a:spAutoFit/>
          </a:bodyPr>
          <a:lstStyle/>
          <a:p>
            <a:pPr marL="457200" marR="0" indent="-228600" algn="ctr">
              <a:lnSpc>
                <a:spcPct val="107000"/>
              </a:lnSpc>
              <a:spcBef>
                <a:spcPts val="0"/>
              </a:spcBef>
              <a:spcAft>
                <a:spcPts val="800"/>
              </a:spcAft>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Kewanee Life Skills Re-Entry Center Building and Construction Trades Work-Based Learning Pre-Apprenticeship</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C0645F5-5E3B-993E-8750-0B0B3AA6B09D}"/>
              </a:ext>
            </a:extLst>
          </p:cNvPr>
          <p:cNvSpPr txBox="1"/>
          <p:nvPr/>
        </p:nvSpPr>
        <p:spPr>
          <a:xfrm>
            <a:off x="26962" y="1138104"/>
            <a:ext cx="3411511" cy="546303"/>
          </a:xfrm>
          <a:prstGeom prst="rect">
            <a:avLst/>
          </a:prstGeom>
          <a:noFill/>
        </p:spPr>
        <p:txBody>
          <a:bodyPr wrap="none" rtlCol="0">
            <a:spAutoFit/>
          </a:bodyPr>
          <a:lstStyle/>
          <a:p>
            <a:r>
              <a:rPr lang="en-US" sz="1600" b="1" i="1" dirty="0">
                <a:latin typeface="Times New Roman" panose="02020603050405020304" pitchFamily="18" charset="0"/>
                <a:ea typeface="Segoe UI Symbol"/>
                <a:cs typeface="Times New Roman" panose="02020603050405020304" pitchFamily="18" charset="0"/>
              </a:rPr>
              <a:t>Active Pre-Apprenticeship Programs:</a:t>
            </a:r>
          </a:p>
          <a:p>
            <a:endParaRPr lang="en-US" dirty="0"/>
          </a:p>
        </p:txBody>
      </p:sp>
    </p:spTree>
    <p:extLst>
      <p:ext uri="{BB962C8B-B14F-4D97-AF65-F5344CB8AC3E}">
        <p14:creationId xmlns:p14="http://schemas.microsoft.com/office/powerpoint/2010/main" val="3096804930"/>
      </p:ext>
    </p:extLst>
  </p:cSld>
  <p:clrMapOvr>
    <a:masterClrMapping/>
  </p:clrMapOvr>
  <p:transition spd="slow" advClick="0" advTm="3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01732"/>
            <a:ext cx="6077390" cy="511013"/>
          </a:xfrm>
        </p:spPr>
        <p:txBody>
          <a:bodyPr/>
          <a:lstStyle/>
          <a:p>
            <a:r>
              <a:rPr lang="en-US" sz="2800" dirty="0">
                <a:solidFill>
                  <a:schemeClr val="tx2"/>
                </a:solidFill>
                <a:cs typeface="+mn-cs"/>
              </a:rPr>
              <a:t>Collaborations &amp; Partnerships In action</a:t>
            </a:r>
          </a:p>
          <a:p>
            <a:endParaRPr lang="en-US" sz="2800" dirty="0">
              <a:solidFill>
                <a:schemeClr val="tx2"/>
              </a:solidFill>
              <a:cs typeface="+mn-cs"/>
            </a:endParaRPr>
          </a:p>
        </p:txBody>
      </p:sp>
      <p:pic>
        <p:nvPicPr>
          <p:cNvPr id="20" name="Picture 19">
            <a:extLst>
              <a:ext uri="{FF2B5EF4-FFF2-40B4-BE49-F238E27FC236}">
                <a16:creationId xmlns:a16="http://schemas.microsoft.com/office/drawing/2014/main" id="{88702D52-56B9-0DFF-4238-AA471D4E360E}"/>
              </a:ext>
            </a:extLst>
          </p:cNvPr>
          <p:cNvPicPr>
            <a:picLocks noChangeAspect="1"/>
          </p:cNvPicPr>
          <p:nvPr/>
        </p:nvPicPr>
        <p:blipFill>
          <a:blip r:embed="rId3"/>
          <a:stretch>
            <a:fillRect/>
          </a:stretch>
        </p:blipFill>
        <p:spPr>
          <a:xfrm>
            <a:off x="-11111" y="1518442"/>
            <a:ext cx="9144000" cy="4430716"/>
          </a:xfrm>
          <a:prstGeom prst="rect">
            <a:avLst/>
          </a:prstGeom>
        </p:spPr>
      </p:pic>
    </p:spTree>
    <p:extLst>
      <p:ext uri="{BB962C8B-B14F-4D97-AF65-F5344CB8AC3E}">
        <p14:creationId xmlns:p14="http://schemas.microsoft.com/office/powerpoint/2010/main" val="2508896738"/>
      </p:ext>
    </p:extLst>
  </p:cSld>
  <p:clrMapOvr>
    <a:masterClrMapping/>
  </p:clrMapOvr>
  <p:transition spd="slow" advClick="0" advTm="3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01732"/>
            <a:ext cx="6077390" cy="511013"/>
          </a:xfrm>
        </p:spPr>
        <p:txBody>
          <a:bodyPr/>
          <a:lstStyle/>
          <a:p>
            <a:r>
              <a:rPr lang="en-US" sz="2800" dirty="0">
                <a:solidFill>
                  <a:schemeClr val="tx2"/>
                </a:solidFill>
                <a:cs typeface="+mn-cs"/>
              </a:rPr>
              <a:t>Collaborations &amp; Partnerships In action</a:t>
            </a:r>
          </a:p>
          <a:p>
            <a:endParaRPr lang="en-US" sz="2800" dirty="0">
              <a:solidFill>
                <a:schemeClr val="tx2"/>
              </a:solidFill>
              <a:cs typeface="+mn-cs"/>
            </a:endParaRPr>
          </a:p>
        </p:txBody>
      </p:sp>
      <p:sp>
        <p:nvSpPr>
          <p:cNvPr id="3" name="TextBox 2">
            <a:extLst>
              <a:ext uri="{FF2B5EF4-FFF2-40B4-BE49-F238E27FC236}">
                <a16:creationId xmlns:a16="http://schemas.microsoft.com/office/drawing/2014/main" id="{1BCAD1A8-454C-B24C-858C-C087B953A898}"/>
              </a:ext>
            </a:extLst>
          </p:cNvPr>
          <p:cNvSpPr txBox="1"/>
          <p:nvPr/>
        </p:nvSpPr>
        <p:spPr>
          <a:xfrm>
            <a:off x="333568" y="4714928"/>
            <a:ext cx="5807523" cy="1246496"/>
          </a:xfrm>
          <a:prstGeom prst="rect">
            <a:avLst/>
          </a:prstGeom>
          <a:noFill/>
        </p:spPr>
        <p:txBody>
          <a:bodyPr wrap="square" numCol="2" rtlCol="0" anchor="ctr">
            <a:spAutoFit/>
          </a:bodyPr>
          <a:lstStyle/>
          <a:p>
            <a:pPr algn="ctr"/>
            <a:r>
              <a:rPr lang="en-US" b="1" dirty="0">
                <a:latin typeface="Times New Roman" panose="02020603050405020304" pitchFamily="18" charset="0"/>
                <a:ea typeface="Tahoma" panose="020B0604030504040204" pitchFamily="34" charset="0"/>
                <a:cs typeface="Times New Roman" panose="02020603050405020304" pitchFamily="18" charset="0"/>
              </a:rPr>
              <a:t>Union Organizations:</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IBEW Local 145</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Carpenters Union Local 4</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Ironworkers Union Local 111</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Laborer’s Union Local 309</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Millwright’s Union Local 2158</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Bricklayers Local</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Masonry Local</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IUPAT Local 81</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OPCMIA Local 18</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Sheet Metal Workers, Local 91</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Plumbers &amp; Pipefitters Local 25</a:t>
            </a:r>
            <a:endParaRPr lang="en-US" dirty="0"/>
          </a:p>
        </p:txBody>
      </p:sp>
      <p:sp>
        <p:nvSpPr>
          <p:cNvPr id="4" name="TextBox 3">
            <a:extLst>
              <a:ext uri="{FF2B5EF4-FFF2-40B4-BE49-F238E27FC236}">
                <a16:creationId xmlns:a16="http://schemas.microsoft.com/office/drawing/2014/main" id="{06A50C57-2050-BD49-E32F-596C288D4924}"/>
              </a:ext>
            </a:extLst>
          </p:cNvPr>
          <p:cNvSpPr txBox="1"/>
          <p:nvPr/>
        </p:nvSpPr>
        <p:spPr>
          <a:xfrm>
            <a:off x="3139440" y="3002702"/>
            <a:ext cx="3047999" cy="1408078"/>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Governmental Entities:</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City of Kewanee- City Manager</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City of Galva- City Administrator</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Department of Commerce and Economic Opportunity</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Kewanee Life Skills Re-Entry Center</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Illinois State Board of Education (ISBE)</a:t>
            </a:r>
          </a:p>
        </p:txBody>
      </p:sp>
      <p:sp>
        <p:nvSpPr>
          <p:cNvPr id="5" name="TextBox 4">
            <a:extLst>
              <a:ext uri="{FF2B5EF4-FFF2-40B4-BE49-F238E27FC236}">
                <a16:creationId xmlns:a16="http://schemas.microsoft.com/office/drawing/2014/main" id="{C74935CC-ED56-13C2-0A94-491C48B3566F}"/>
              </a:ext>
            </a:extLst>
          </p:cNvPr>
          <p:cNvSpPr txBox="1"/>
          <p:nvPr/>
        </p:nvSpPr>
        <p:spPr>
          <a:xfrm>
            <a:off x="6181728" y="5064594"/>
            <a:ext cx="2560318" cy="1246495"/>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Apprenticeship Expansion Support Entities:</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Safal Partners</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Early Childhood Workforce Connectors</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University of Illinois Chicago</a:t>
            </a:r>
            <a:endParaRPr lang="en-US" sz="2400" dirty="0">
              <a:latin typeface="Futura Std Book" panose="020B0502020204020303"/>
            </a:endParaRPr>
          </a:p>
        </p:txBody>
      </p:sp>
      <p:sp>
        <p:nvSpPr>
          <p:cNvPr id="8" name="TextBox 7">
            <a:extLst>
              <a:ext uri="{FF2B5EF4-FFF2-40B4-BE49-F238E27FC236}">
                <a16:creationId xmlns:a16="http://schemas.microsoft.com/office/drawing/2014/main" id="{708DAB82-D627-1F71-2F0D-01889E61C90B}"/>
              </a:ext>
            </a:extLst>
          </p:cNvPr>
          <p:cNvSpPr txBox="1"/>
          <p:nvPr/>
        </p:nvSpPr>
        <p:spPr>
          <a:xfrm>
            <a:off x="6290752" y="1844475"/>
            <a:ext cx="2519680" cy="854080"/>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Secondary Education:</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Kewanee High School</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Geneseo High School</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Rock Island-Milan High School</a:t>
            </a:r>
          </a:p>
        </p:txBody>
      </p:sp>
      <p:sp>
        <p:nvSpPr>
          <p:cNvPr id="9" name="TextBox 8">
            <a:extLst>
              <a:ext uri="{FF2B5EF4-FFF2-40B4-BE49-F238E27FC236}">
                <a16:creationId xmlns:a16="http://schemas.microsoft.com/office/drawing/2014/main" id="{390559AA-1B0D-2736-0B5E-68CE4CC7787E}"/>
              </a:ext>
            </a:extLst>
          </p:cNvPr>
          <p:cNvSpPr txBox="1"/>
          <p:nvPr/>
        </p:nvSpPr>
        <p:spPr>
          <a:xfrm>
            <a:off x="3139441" y="1844475"/>
            <a:ext cx="2519680" cy="854080"/>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Economic Development </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Rock Island County </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Henry County</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Kewanee Economic Development</a:t>
            </a:r>
          </a:p>
        </p:txBody>
      </p:sp>
      <p:sp>
        <p:nvSpPr>
          <p:cNvPr id="10" name="TextBox 9">
            <a:extLst>
              <a:ext uri="{FF2B5EF4-FFF2-40B4-BE49-F238E27FC236}">
                <a16:creationId xmlns:a16="http://schemas.microsoft.com/office/drawing/2014/main" id="{58592DE6-80AE-EB19-1BAC-2EB437EC44EF}"/>
              </a:ext>
            </a:extLst>
          </p:cNvPr>
          <p:cNvSpPr txBox="1"/>
          <p:nvPr/>
        </p:nvSpPr>
        <p:spPr>
          <a:xfrm>
            <a:off x="6187439" y="4068177"/>
            <a:ext cx="2519680" cy="877163"/>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Community Based Organizations:</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Safer Foundation</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YWCA-Rock Island</a:t>
            </a:r>
          </a:p>
        </p:txBody>
      </p:sp>
      <p:sp>
        <p:nvSpPr>
          <p:cNvPr id="11" name="TextBox 10">
            <a:extLst>
              <a:ext uri="{FF2B5EF4-FFF2-40B4-BE49-F238E27FC236}">
                <a16:creationId xmlns:a16="http://schemas.microsoft.com/office/drawing/2014/main" id="{859393FF-5FCF-8108-7DFB-6996A102AEFF}"/>
              </a:ext>
            </a:extLst>
          </p:cNvPr>
          <p:cNvSpPr txBox="1"/>
          <p:nvPr/>
        </p:nvSpPr>
        <p:spPr>
          <a:xfrm>
            <a:off x="292930" y="1815638"/>
            <a:ext cx="2519680" cy="861774"/>
          </a:xfrm>
          <a:prstGeom prst="rect">
            <a:avLst/>
          </a:prstGeom>
          <a:noFill/>
        </p:spPr>
        <p:txBody>
          <a:bodyPr wrap="square" rtlCol="0">
            <a:spAutoFit/>
          </a:bodyPr>
          <a:lstStyle/>
          <a:p>
            <a:r>
              <a:rPr lang="en-US" altLang="en-US" b="1" dirty="0">
                <a:latin typeface="Times New Roman" panose="02020603050405020304" pitchFamily="18" charset="0"/>
                <a:ea typeface="Tahoma" panose="020B0604030504040204" pitchFamily="34" charset="0"/>
                <a:cs typeface="Times New Roman" panose="02020603050405020304" pitchFamily="18" charset="0"/>
              </a:rPr>
              <a:t>Chamber of Commerce</a:t>
            </a:r>
          </a:p>
          <a:p>
            <a:r>
              <a:rPr lang="en-US" altLang="en-US" sz="1200" dirty="0">
                <a:latin typeface="Times New Roman" panose="02020603050405020304" pitchFamily="18" charset="0"/>
                <a:cs typeface="Times New Roman" panose="02020603050405020304" pitchFamily="18" charset="0"/>
              </a:rPr>
              <a:t>Kewanee Chamber of Commerce</a:t>
            </a:r>
          </a:p>
          <a:p>
            <a:r>
              <a:rPr lang="en-US" altLang="en-US" sz="1200" dirty="0">
                <a:latin typeface="Times New Roman" panose="02020603050405020304" pitchFamily="18" charset="0"/>
                <a:cs typeface="Times New Roman" panose="02020603050405020304" pitchFamily="18" charset="0"/>
              </a:rPr>
              <a:t>Geneseo Chamber of Commerce</a:t>
            </a:r>
          </a:p>
          <a:p>
            <a:r>
              <a:rPr lang="en-US" altLang="en-US" sz="1200" dirty="0">
                <a:latin typeface="Times New Roman" panose="02020603050405020304" pitchFamily="18" charset="0"/>
                <a:cs typeface="Times New Roman" panose="02020603050405020304" pitchFamily="18" charset="0"/>
              </a:rPr>
              <a:t>Quad Cities Chamber of Commerce</a:t>
            </a:r>
          </a:p>
        </p:txBody>
      </p:sp>
      <p:sp>
        <p:nvSpPr>
          <p:cNvPr id="12" name="TextBox 11">
            <a:extLst>
              <a:ext uri="{FF2B5EF4-FFF2-40B4-BE49-F238E27FC236}">
                <a16:creationId xmlns:a16="http://schemas.microsoft.com/office/drawing/2014/main" id="{6B6FE895-4269-94C1-CD25-C2B356BE105C}"/>
              </a:ext>
            </a:extLst>
          </p:cNvPr>
          <p:cNvSpPr txBox="1"/>
          <p:nvPr/>
        </p:nvSpPr>
        <p:spPr>
          <a:xfrm>
            <a:off x="333568" y="3015191"/>
            <a:ext cx="2519680" cy="1592744"/>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Core and Required Partners</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The Arc of the Quad Cities Area</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Illinois Department of Human Services</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Project NOW, Inc.</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National Asian Pacific Center on Aging</a:t>
            </a:r>
          </a:p>
          <a:p>
            <a:pPr eaLnBrk="0" fontAlgn="base" hangingPunct="0">
              <a:lnSpc>
                <a:spcPct val="100000"/>
              </a:lnSpc>
              <a:spcBef>
                <a:spcPct val="0"/>
              </a:spcBef>
              <a:spcAft>
                <a:spcPct val="0"/>
              </a:spcAft>
              <a:buFontTx/>
              <a:buChar char="•"/>
            </a:pPr>
            <a:endParaRPr lang="en-US" altLang="en-US" sz="1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6A0827F-3AA4-1E20-3BE3-DEA2A43A5810}"/>
              </a:ext>
            </a:extLst>
          </p:cNvPr>
          <p:cNvSpPr txBox="1"/>
          <p:nvPr/>
        </p:nvSpPr>
        <p:spPr>
          <a:xfrm>
            <a:off x="6187439" y="2998865"/>
            <a:ext cx="2519680" cy="854080"/>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Post-Secondary Education:</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McKendree University</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Western Illinois University</a:t>
            </a:r>
          </a:p>
          <a:p>
            <a:pPr eaLnBrk="0" fontAlgn="base" hangingPunct="0">
              <a:lnSpc>
                <a:spcPct val="100000"/>
              </a:lnSpc>
              <a:spcBef>
                <a:spcPct val="0"/>
              </a:spcBef>
              <a:spcAft>
                <a:spcPct val="0"/>
              </a:spcAft>
              <a:buFontTx/>
              <a:buChar char="•"/>
            </a:pPr>
            <a:r>
              <a:rPr lang="en-US" altLang="en-US" sz="1200" dirty="0">
                <a:latin typeface="Times New Roman" panose="02020603050405020304" pitchFamily="18" charset="0"/>
                <a:cs typeface="Times New Roman" panose="02020603050405020304" pitchFamily="18" charset="0"/>
              </a:rPr>
              <a:t>Easter Iowa Community College</a:t>
            </a:r>
          </a:p>
        </p:txBody>
      </p:sp>
    </p:spTree>
    <p:extLst>
      <p:ext uri="{BB962C8B-B14F-4D97-AF65-F5344CB8AC3E}">
        <p14:creationId xmlns:p14="http://schemas.microsoft.com/office/powerpoint/2010/main" val="1996585454"/>
      </p:ext>
    </p:extLst>
  </p:cSld>
  <p:clrMapOvr>
    <a:masterClrMapping/>
  </p:clrMapOvr>
  <p:transition spd="slow" advClick="0"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714283" y="1429139"/>
            <a:ext cx="3715425" cy="1737215"/>
          </a:xfrm>
        </p:spPr>
        <p:txBody>
          <a:bodyPr/>
          <a:lstStyle/>
          <a:p>
            <a:pPr algn="ctr"/>
            <a:r>
              <a:rPr lang="en-US" sz="5400" dirty="0">
                <a:solidFill>
                  <a:schemeClr val="tx2"/>
                </a:solidFill>
                <a:cs typeface="+mn-cs"/>
              </a:rPr>
              <a:t>Welcome!</a:t>
            </a:r>
          </a:p>
          <a:p>
            <a:pPr algn="ctr"/>
            <a:endParaRPr lang="en-US" sz="1200" dirty="0">
              <a:solidFill>
                <a:schemeClr val="tx2"/>
              </a:solidFill>
              <a:cs typeface="+mn-cs"/>
            </a:endParaRPr>
          </a:p>
          <a:p>
            <a:pPr algn="ctr"/>
            <a:r>
              <a:rPr lang="en-US" sz="5400" dirty="0">
                <a:solidFill>
                  <a:schemeClr val="tx2"/>
                </a:solidFill>
                <a:cs typeface="+mn-cs"/>
              </a:rPr>
              <a:t>Time for a </a:t>
            </a:r>
          </a:p>
          <a:p>
            <a:pPr algn="ctr"/>
            <a:r>
              <a:rPr lang="en-US" sz="5400" dirty="0">
                <a:solidFill>
                  <a:schemeClr val="tx2"/>
                </a:solidFill>
                <a:cs typeface="+mn-cs"/>
              </a:rPr>
              <a:t>brief poll  </a:t>
            </a:r>
          </a:p>
          <a:p>
            <a:pPr algn="ctr"/>
            <a:endParaRPr lang="en-US" sz="2800" dirty="0">
              <a:solidFill>
                <a:schemeClr val="tx2"/>
              </a:solidFill>
              <a:cs typeface="+mn-cs"/>
            </a:endParaRPr>
          </a:p>
        </p:txBody>
      </p:sp>
      <p:sp>
        <p:nvSpPr>
          <p:cNvPr id="6" name="Text Placeholder 5">
            <a:extLst>
              <a:ext uri="{FF2B5EF4-FFF2-40B4-BE49-F238E27FC236}">
                <a16:creationId xmlns:a16="http://schemas.microsoft.com/office/drawing/2014/main" id="{785491CD-AD04-8ABF-2CF9-9518165ED196}"/>
              </a:ext>
            </a:extLst>
          </p:cNvPr>
          <p:cNvSpPr>
            <a:spLocks noGrp="1"/>
          </p:cNvSpPr>
          <p:nvPr>
            <p:ph type="body" sz="quarter" idx="11"/>
          </p:nvPr>
        </p:nvSpPr>
        <p:spPr/>
        <p:txBody>
          <a:bodyPr/>
          <a:lstStyle/>
          <a:p>
            <a:r>
              <a:rPr lang="en-US" dirty="0"/>
              <a:t>\</a:t>
            </a:r>
          </a:p>
          <a:p>
            <a:endParaRPr lang="en-US" dirty="0"/>
          </a:p>
        </p:txBody>
      </p:sp>
      <p:pic>
        <p:nvPicPr>
          <p:cNvPr id="7" name="Graphic 6" descr="Bar chart with solid fill">
            <a:extLst>
              <a:ext uri="{FF2B5EF4-FFF2-40B4-BE49-F238E27FC236}">
                <a16:creationId xmlns:a16="http://schemas.microsoft.com/office/drawing/2014/main" id="{51A37374-1C71-FAFA-C6B4-6DD787BF86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5972" y="4041843"/>
            <a:ext cx="2209833" cy="2209833"/>
          </a:xfrm>
          <a:prstGeom prst="rect">
            <a:avLst/>
          </a:prstGeom>
        </p:spPr>
      </p:pic>
    </p:spTree>
    <p:extLst>
      <p:ext uri="{BB962C8B-B14F-4D97-AF65-F5344CB8AC3E}">
        <p14:creationId xmlns:p14="http://schemas.microsoft.com/office/powerpoint/2010/main" val="3694210372"/>
      </p:ext>
    </p:extLst>
  </p:cSld>
  <p:clrMapOvr>
    <a:masterClrMapping/>
  </p:clrMapOvr>
  <p:transition spd="slow" advClick="0" advTm="8883">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22052"/>
            <a:ext cx="7953374" cy="511013"/>
          </a:xfrm>
        </p:spPr>
        <p:txBody>
          <a:bodyPr/>
          <a:lstStyle/>
          <a:p>
            <a:r>
              <a:rPr lang="en-US" sz="2800" dirty="0">
                <a:solidFill>
                  <a:schemeClr val="tx2"/>
                </a:solidFill>
                <a:cs typeface="+mn-cs"/>
              </a:rPr>
              <a:t>Funding innovations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346309"/>
            <a:ext cx="8332910" cy="4669277"/>
          </a:xfrm>
        </p:spPr>
        <p:txBody>
          <a:bodyPr lIns="0" tIns="0" rIns="0" bIns="0" anchor="t">
            <a:noAutofit/>
          </a:bodyPr>
          <a:lstStyle/>
          <a:p>
            <a:pPr marL="742950" marR="0" lvl="1" indent="-285750">
              <a:spcBef>
                <a:spcPts val="0"/>
              </a:spcBef>
              <a:spcAft>
                <a:spcPts val="1200"/>
              </a:spcAft>
              <a:buFont typeface="Courier New" panose="02070309020205020404" pitchFamily="49" charset="0"/>
              <a:buChar char="o"/>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Incentives</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a:t>
            </a:r>
          </a:p>
          <a:p>
            <a:pPr marL="1200150" lvl="2" indent="-285750">
              <a:spcBef>
                <a:spcPts val="0"/>
              </a:spcBef>
              <a:spcAft>
                <a:spcPts val="1200"/>
              </a:spcAft>
              <a:buFont typeface="Courier New" panose="02070309020205020404" pitchFamily="49" charset="0"/>
              <a:buChar char="o"/>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Cost of Related Training Instruction</a:t>
            </a:r>
          </a:p>
          <a:p>
            <a:pPr marL="1200150" lvl="2" indent="-285750">
              <a:spcBef>
                <a:spcPts val="0"/>
              </a:spcBef>
              <a:spcAft>
                <a:spcPts val="1200"/>
              </a:spcAft>
              <a:buFont typeface="Courier New" panose="02070309020205020404" pitchFamily="49" charset="0"/>
              <a:buChar char="o"/>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Costs related to on-the-job training</a:t>
            </a:r>
          </a:p>
          <a:p>
            <a:pPr marL="1200150" lvl="2" indent="-285750">
              <a:spcBef>
                <a:spcPts val="0"/>
              </a:spcBef>
              <a:spcAft>
                <a:spcPts val="1200"/>
              </a:spcAft>
              <a:buFont typeface="Courier New" panose="02070309020205020404" pitchFamily="49" charset="0"/>
              <a:buChar char="o"/>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Laptops for Sponsor to loan to apprentices</a:t>
            </a:r>
          </a:p>
          <a:p>
            <a:pPr marL="742950" lvl="1" indent="-285750">
              <a:spcBef>
                <a:spcPts val="0"/>
              </a:spcBef>
              <a:spcAft>
                <a:spcPts val="1200"/>
              </a:spcAft>
              <a:buFont typeface="Courier New" panose="02070309020205020404" pitchFamily="49" charset="0"/>
              <a:buChar char="o"/>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Supportive Services</a:t>
            </a:r>
          </a:p>
          <a:p>
            <a:pPr marL="1200150" lvl="2" indent="-285750">
              <a:spcBef>
                <a:spcPts val="0"/>
              </a:spcBef>
              <a:spcAft>
                <a:spcPts val="1200"/>
              </a:spcAft>
              <a:buFont typeface="Courier New" panose="02070309020205020404" pitchFamily="49" charset="0"/>
              <a:buChar char="o"/>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Costs related to apprentice tools</a:t>
            </a:r>
          </a:p>
          <a:p>
            <a:pPr marL="1200150" lvl="2" indent="-285750">
              <a:spcBef>
                <a:spcPts val="0"/>
              </a:spcBef>
              <a:spcAft>
                <a:spcPts val="1200"/>
              </a:spcAft>
              <a:buFont typeface="Courier New" panose="02070309020205020404" pitchFamily="49" charset="0"/>
              <a:buChar char="o"/>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Costs related to testing/credential attainment</a:t>
            </a: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spTree>
    <p:extLst>
      <p:ext uri="{BB962C8B-B14F-4D97-AF65-F5344CB8AC3E}">
        <p14:creationId xmlns:p14="http://schemas.microsoft.com/office/powerpoint/2010/main" val="469947469"/>
      </p:ext>
    </p:extLst>
  </p:cSld>
  <p:clrMapOvr>
    <a:masterClrMapping/>
  </p:clrMapOvr>
  <p:transition spd="slow" advClick="0" advTm="3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22052"/>
            <a:ext cx="7953374" cy="511013"/>
          </a:xfrm>
        </p:spPr>
        <p:txBody>
          <a:bodyPr/>
          <a:lstStyle/>
          <a:p>
            <a:r>
              <a:rPr lang="en-US" sz="2800" dirty="0">
                <a:solidFill>
                  <a:schemeClr val="tx2"/>
                </a:solidFill>
                <a:cs typeface="+mn-cs"/>
              </a:rPr>
              <a:t>Challenges faced</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676399"/>
            <a:ext cx="8332910" cy="2849301"/>
          </a:xfrm>
        </p:spPr>
        <p:txBody>
          <a:bodyPr>
            <a:noAutofit/>
          </a:bodyPr>
          <a:lstStyle/>
          <a:p>
            <a:pPr marL="742950" marR="0" lvl="1" indent="-285750">
              <a:spcBef>
                <a:spcPts val="0"/>
              </a:spcBef>
              <a:spcAft>
                <a:spcPts val="1200"/>
              </a:spcAft>
              <a:buFont typeface="Courier New" panose="02070309020205020404" pitchFamily="49" charset="0"/>
              <a:buChar char="o"/>
            </a:pP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Local Economy.</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1200"/>
              </a:spcAft>
              <a:buFont typeface="Courier New" panose="02070309020205020404" pitchFamily="49" charset="0"/>
              <a:buChar char="o"/>
            </a:pP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Financial Resources for sustainable projects. </a:t>
            </a:r>
          </a:p>
          <a:p>
            <a:pPr marL="742950" marR="0" lvl="1" indent="-285750">
              <a:spcBef>
                <a:spcPts val="0"/>
              </a:spcBef>
              <a:spcAft>
                <a:spcPts val="1200"/>
              </a:spcAft>
              <a:buFont typeface="Courier New" panose="02070309020205020404" pitchFamily="49" charset="0"/>
              <a:buChar char="o"/>
            </a:pP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Misconception of what it takes to implement a RAP.</a:t>
            </a:r>
          </a:p>
          <a:p>
            <a:pPr marL="742950" marR="0" lvl="1" indent="-285750">
              <a:spcBef>
                <a:spcPts val="0"/>
              </a:spcBef>
              <a:spcAft>
                <a:spcPts val="1200"/>
              </a:spcAft>
              <a:buFont typeface="Courier New" panose="02070309020205020404" pitchFamily="49" charset="0"/>
              <a:buChar char="o"/>
            </a:pP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Lack of Intermediary within the three-county area.</a:t>
            </a:r>
          </a:p>
          <a:p>
            <a:pPr marL="742950" marR="0" lvl="1" indent="-285750">
              <a:spcBef>
                <a:spcPts val="0"/>
              </a:spcBef>
              <a:spcAft>
                <a:spcPts val="1200"/>
              </a:spcAft>
              <a:buFont typeface="Courier New" panose="02070309020205020404" pitchFamily="49" charset="0"/>
              <a:buChar char="o"/>
            </a:pP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Related Training Instruction.</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1200"/>
              </a:spcAft>
              <a:buFont typeface="Courier New" panose="02070309020205020404" pitchFamily="49" charset="0"/>
              <a:buChar char="o"/>
            </a:pP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Time/Capacity of a Business.</a:t>
            </a:r>
            <a:endParaRPr lang="en-US" sz="3200" dirty="0">
              <a:latin typeface="Futura Std Book" panose="020B0502020204020303"/>
            </a:endParaRPr>
          </a:p>
        </p:txBody>
      </p:sp>
    </p:spTree>
    <p:extLst>
      <p:ext uri="{BB962C8B-B14F-4D97-AF65-F5344CB8AC3E}">
        <p14:creationId xmlns:p14="http://schemas.microsoft.com/office/powerpoint/2010/main" val="3477127416"/>
      </p:ext>
    </p:extLst>
  </p:cSld>
  <p:clrMapOvr>
    <a:masterClrMapping/>
  </p:clrMapOvr>
  <p:transition spd="slow" advClick="0" advTm="3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22052"/>
            <a:ext cx="5688786" cy="551592"/>
          </a:xfrm>
        </p:spPr>
        <p:txBody>
          <a:bodyPr lIns="0" tIns="0" rIns="0" bIns="0" anchor="t"/>
          <a:lstStyle/>
          <a:p>
            <a:r>
              <a:rPr lang="en-US" sz="2800" dirty="0">
                <a:solidFill>
                  <a:schemeClr val="tx2"/>
                </a:solidFill>
                <a:latin typeface="Futura Std Heavy"/>
                <a:ea typeface="Segoe UI Symbol"/>
                <a:cs typeface="+mn-cs"/>
              </a:rPr>
              <a:t>Effective approaches &amp; Future Goals</a:t>
            </a:r>
            <a:endParaRPr lang="en-US" sz="2800" dirty="0">
              <a:solidFill>
                <a:schemeClr val="tx2"/>
              </a:solidFill>
              <a:cs typeface="+mn-cs"/>
            </a:endParaRP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2656839"/>
            <a:ext cx="8332910" cy="2378147"/>
          </a:xfrm>
        </p:spPr>
        <p:txBody>
          <a:bodyPr lIns="0" tIns="0" rIns="0" bIns="0" anchor="t">
            <a:noAutofit/>
          </a:bodyPr>
          <a:lstStyle/>
          <a:p>
            <a:pPr marL="0" marR="0" lvl="0" indent="0" algn="l" defTabSz="914400" rtl="0" eaLnBrk="0" fontAlgn="base" latinLnBrk="0" hangingPunct="0">
              <a:lnSpc>
                <a:spcPct val="100000"/>
              </a:lnSpc>
              <a:spcBef>
                <a:spcPct val="0"/>
              </a:spcBef>
              <a:spcAft>
                <a:spcPct val="0"/>
              </a:spcAft>
              <a:buClrTx/>
              <a:buSzTx/>
              <a:tabLst/>
            </a:pPr>
            <a:r>
              <a:rPr lang="en-US" sz="1400" b="1" dirty="0">
                <a:latin typeface="Times New Roman" panose="02020603050405020304" pitchFamily="18" charset="0"/>
                <a:cs typeface="Times New Roman" panose="02020603050405020304" pitchFamily="18" charset="0"/>
              </a:rPr>
              <a:t>Effective Approach</a:t>
            </a:r>
          </a:p>
          <a:p>
            <a:pPr marL="0" marR="0" lvl="0" indent="0" algn="l" defTabSz="914400" rtl="0" eaLnBrk="0" fontAlgn="base" latinLnBrk="0" hangingPunct="0">
              <a:lnSpc>
                <a:spcPct val="100000"/>
              </a:lnSpc>
              <a:spcBef>
                <a:spcPct val="0"/>
              </a:spcBef>
              <a:spcAft>
                <a:spcPct val="0"/>
              </a:spcAft>
              <a:buClrTx/>
              <a:buSzTx/>
              <a:tabLst/>
            </a:pPr>
            <a:r>
              <a:rPr lang="en-US" dirty="0">
                <a:latin typeface="Times New Roman" panose="02020603050405020304" pitchFamily="18" charset="0"/>
                <a:cs typeface="Times New Roman" panose="02020603050405020304" pitchFamily="18" charset="0"/>
              </a:rPr>
              <a:t>Building relationships.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sz="14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lang="en-US" sz="1400" b="1" dirty="0">
                <a:latin typeface="Times New Roman" panose="02020603050405020304" pitchFamily="18" charset="0"/>
                <a:cs typeface="Times New Roman" panose="02020603050405020304" pitchFamily="18" charset="0"/>
              </a:rPr>
              <a:t>Future goals</a:t>
            </a:r>
          </a:p>
          <a:p>
            <a:pPr marL="0" marR="0" lvl="0" indent="0" algn="l" defTabSz="914400" rtl="0" eaLnBrk="0" fontAlgn="base" latinLnBrk="0" hangingPunct="0">
              <a:lnSpc>
                <a:spcPct val="100000"/>
              </a:lnSpc>
              <a:spcBef>
                <a:spcPct val="0"/>
              </a:spcBef>
              <a:spcAft>
                <a:spcPct val="0"/>
              </a:spcAft>
              <a:buClrTx/>
              <a:buSzTx/>
              <a:tabLst/>
            </a:pPr>
            <a:r>
              <a:rPr lang="en-US" b="1" dirty="0">
                <a:latin typeface="Times New Roman" panose="02020603050405020304" pitchFamily="18" charset="0"/>
                <a:cs typeface="Times New Roman" panose="02020603050405020304" pitchFamily="18" charset="0"/>
              </a:rPr>
              <a:t>College and Career Endorsement Pathway: </a:t>
            </a:r>
            <a:r>
              <a:rPr lang="en-US" dirty="0">
                <a:latin typeface="Times New Roman" panose="02020603050405020304" pitchFamily="18" charset="0"/>
                <a:cs typeface="Times New Roman" panose="02020603050405020304" pitchFamily="18" charset="0"/>
              </a:rPr>
              <a:t>I’m enjoying bridging the High School College and Career Endorsement Pathway program into the communities. Since this is a State initiative, I believe focusing on supporting the development of pre-apprenticeship bridges to apprenticeships is a worthwhile goal.</a:t>
            </a:r>
          </a:p>
          <a:p>
            <a:pPr marL="0" marR="0" lvl="0" indent="0" algn="l" defTabSz="914400" rtl="0" eaLnBrk="0" fontAlgn="base" latinLnBrk="0" hangingPunct="0">
              <a:lnSpc>
                <a:spcPct val="100000"/>
              </a:lnSpc>
              <a:spcBef>
                <a:spcPct val="0"/>
              </a:spcBef>
              <a:spcAft>
                <a:spcPct val="0"/>
              </a:spcAft>
              <a:buClrTx/>
              <a:buSzTx/>
              <a:tabLst/>
            </a:pPr>
            <a:endParaRPr lang="en-US" dirty="0">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Related Training Instruction (RTI)</a:t>
            </a:r>
            <a:r>
              <a:rPr lang="en-US" dirty="0">
                <a:latin typeface="Times New Roman" panose="02020603050405020304" pitchFamily="18" charset="0"/>
                <a:ea typeface="Times New Roman" panose="02020603050405020304" pitchFamily="18" charset="0"/>
                <a:cs typeface="Times New Roman" panose="02020603050405020304" pitchFamily="18" charset="0"/>
              </a:rPr>
              <a:t>: Finding Related Training Instruction is not always attainable. I would like to guide a business through the steps of holding the RTI in house. </a:t>
            </a:r>
          </a:p>
          <a:p>
            <a:pPr marL="0" marR="0" lvl="0" indent="0" algn="l" defTabSz="914400" rtl="0" eaLnBrk="0" fontAlgn="base" latinLnBrk="0" hangingPunct="0">
              <a:lnSpc>
                <a:spcPct val="100000"/>
              </a:lnSpc>
              <a:spcBef>
                <a:spcPct val="0"/>
              </a:spcBef>
              <a:spcAft>
                <a:spcPct val="0"/>
              </a:spcAft>
              <a:buClrTx/>
              <a:buSzTx/>
              <a:tabLs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1728"/>
      </p:ext>
    </p:extLst>
  </p:cSld>
  <p:clrMapOvr>
    <a:masterClrMapping/>
  </p:clrMapOvr>
  <p:transition spd="slow" advClick="0" advTm="3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373499" y="2493445"/>
            <a:ext cx="3715425" cy="1737215"/>
          </a:xfrm>
        </p:spPr>
        <p:txBody>
          <a:bodyPr/>
          <a:lstStyle/>
          <a:p>
            <a:pPr algn="ctr"/>
            <a:r>
              <a:rPr lang="en-US" sz="11500" dirty="0">
                <a:solidFill>
                  <a:schemeClr val="tx2"/>
                </a:solidFill>
                <a:cs typeface="+mn-cs"/>
              </a:rPr>
              <a:t>Q&amp;A</a:t>
            </a:r>
          </a:p>
        </p:txBody>
      </p:sp>
      <p:sp>
        <p:nvSpPr>
          <p:cNvPr id="6" name="Text Placeholder 5">
            <a:extLst>
              <a:ext uri="{FF2B5EF4-FFF2-40B4-BE49-F238E27FC236}">
                <a16:creationId xmlns:a16="http://schemas.microsoft.com/office/drawing/2014/main" id="{785491CD-AD04-8ABF-2CF9-9518165ED196}"/>
              </a:ext>
            </a:extLst>
          </p:cNvPr>
          <p:cNvSpPr>
            <a:spLocks noGrp="1"/>
          </p:cNvSpPr>
          <p:nvPr>
            <p:ph type="body" sz="quarter" idx="11"/>
          </p:nvPr>
        </p:nvSpPr>
        <p:spPr>
          <a:xfrm>
            <a:off x="595311" y="1792585"/>
            <a:ext cx="7953374" cy="188459"/>
          </a:xfrm>
        </p:spPr>
        <p:txBody>
          <a:bodyPr/>
          <a:lstStyle/>
          <a:p>
            <a:r>
              <a:rPr lang="en-US" dirty="0"/>
              <a:t>\</a:t>
            </a:r>
          </a:p>
          <a:p>
            <a:endParaRPr lang="en-US" dirty="0"/>
          </a:p>
        </p:txBody>
      </p:sp>
      <p:pic>
        <p:nvPicPr>
          <p:cNvPr id="4" name="Graphic 3" descr="Badge Question Mark with solid fill">
            <a:extLst>
              <a:ext uri="{FF2B5EF4-FFF2-40B4-BE49-F238E27FC236}">
                <a16:creationId xmlns:a16="http://schemas.microsoft.com/office/drawing/2014/main" id="{E9511265-0C45-B8F5-78F5-1814C55761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7756" y="2493444"/>
            <a:ext cx="1737216" cy="1737216"/>
          </a:xfrm>
          <a:prstGeom prst="rect">
            <a:avLst/>
          </a:prstGeom>
        </p:spPr>
      </p:pic>
      <p:pic>
        <p:nvPicPr>
          <p:cNvPr id="5" name="Graphic 4" descr="Badge Question Mark with solid fill">
            <a:extLst>
              <a:ext uri="{FF2B5EF4-FFF2-40B4-BE49-F238E27FC236}">
                <a16:creationId xmlns:a16="http://schemas.microsoft.com/office/drawing/2014/main" id="{EBF8FC83-9512-2F23-C952-4D0F3F46DB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6500" y="2493444"/>
            <a:ext cx="1737216" cy="1737216"/>
          </a:xfrm>
          <a:prstGeom prst="rect">
            <a:avLst/>
          </a:prstGeom>
        </p:spPr>
      </p:pic>
      <p:pic>
        <p:nvPicPr>
          <p:cNvPr id="8" name="Graphic 7" descr="Badge Question Mark with solid fill">
            <a:extLst>
              <a:ext uri="{FF2B5EF4-FFF2-40B4-BE49-F238E27FC236}">
                <a16:creationId xmlns:a16="http://schemas.microsoft.com/office/drawing/2014/main" id="{838D64E4-6724-524B-BD7A-9D0B3A966B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0452" y="2493444"/>
            <a:ext cx="1737216" cy="1737216"/>
          </a:xfrm>
          <a:prstGeom prst="rect">
            <a:avLst/>
          </a:prstGeom>
        </p:spPr>
      </p:pic>
      <p:sp>
        <p:nvSpPr>
          <p:cNvPr id="9" name="TextBox 8">
            <a:extLst>
              <a:ext uri="{FF2B5EF4-FFF2-40B4-BE49-F238E27FC236}">
                <a16:creationId xmlns:a16="http://schemas.microsoft.com/office/drawing/2014/main" id="{BE102692-283C-D060-08FB-ADB3F712024C}"/>
              </a:ext>
            </a:extLst>
          </p:cNvPr>
          <p:cNvSpPr txBox="1"/>
          <p:nvPr/>
        </p:nvSpPr>
        <p:spPr>
          <a:xfrm>
            <a:off x="479040" y="4412320"/>
            <a:ext cx="8343947" cy="461665"/>
          </a:xfrm>
          <a:prstGeom prst="rect">
            <a:avLst/>
          </a:prstGeom>
          <a:noFill/>
        </p:spPr>
        <p:txBody>
          <a:bodyPr wrap="square" rtlCol="0">
            <a:spAutoFit/>
          </a:bodyPr>
          <a:lstStyle/>
          <a:p>
            <a:r>
              <a:rPr lang="en-US" sz="2400" b="1" i="1" dirty="0">
                <a:solidFill>
                  <a:srgbClr val="4D4D4D"/>
                </a:solidFill>
                <a:latin typeface="Futura Std Book" panose="020B0502020204020303"/>
              </a:rPr>
              <a:t>Feel free to unmute or drop your questions in the chat!</a:t>
            </a:r>
            <a:endParaRPr lang="en-US" sz="2400" i="1" dirty="0">
              <a:solidFill>
                <a:srgbClr val="4D4D4D"/>
              </a:solidFill>
            </a:endParaRPr>
          </a:p>
        </p:txBody>
      </p:sp>
    </p:spTree>
    <p:extLst>
      <p:ext uri="{BB962C8B-B14F-4D97-AF65-F5344CB8AC3E}">
        <p14:creationId xmlns:p14="http://schemas.microsoft.com/office/powerpoint/2010/main" val="1598883271"/>
      </p:ext>
    </p:extLst>
  </p:cSld>
  <p:clrMapOvr>
    <a:masterClrMapping/>
  </p:clrMapOvr>
  <p:transition spd="slow" advClick="0" advTm="3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66853" y="1363732"/>
            <a:ext cx="7953374" cy="637788"/>
          </a:xfrm>
        </p:spPr>
        <p:txBody>
          <a:bodyPr/>
          <a:lstStyle/>
          <a:p>
            <a:pPr algn="ctr"/>
            <a:r>
              <a:rPr lang="en-US" sz="2800" dirty="0">
                <a:solidFill>
                  <a:schemeClr val="tx2"/>
                </a:solidFill>
                <a:cs typeface="+mn-cs"/>
              </a:rPr>
              <a:t>Contact us:</a:t>
            </a:r>
          </a:p>
          <a:p>
            <a:pPr algn="ctr"/>
            <a:endParaRPr lang="en-US" sz="2800" dirty="0">
              <a:solidFill>
                <a:schemeClr val="tx2"/>
              </a:solidFill>
              <a:cs typeface="+mn-cs"/>
            </a:endParaRPr>
          </a:p>
        </p:txBody>
      </p:sp>
      <p:sp>
        <p:nvSpPr>
          <p:cNvPr id="5" name="Text Placeholder 2">
            <a:extLst>
              <a:ext uri="{FF2B5EF4-FFF2-40B4-BE49-F238E27FC236}">
                <a16:creationId xmlns:a16="http://schemas.microsoft.com/office/drawing/2014/main" id="{AFF42CEB-8F96-E0E2-6B50-F61B987F4D1A}"/>
              </a:ext>
            </a:extLst>
          </p:cNvPr>
          <p:cNvSpPr>
            <a:spLocks noGrp="1"/>
          </p:cNvSpPr>
          <p:nvPr>
            <p:ph type="body" sz="quarter" idx="11"/>
          </p:nvPr>
        </p:nvSpPr>
        <p:spPr>
          <a:xfrm>
            <a:off x="266853" y="2702560"/>
            <a:ext cx="8610294" cy="3749040"/>
          </a:xfrm>
        </p:spPr>
        <p:txBody>
          <a:bodyPr>
            <a:noAutofit/>
          </a:bodyPr>
          <a:lstStyle/>
          <a:p>
            <a:pPr marL="457200" marR="0" lvl="1" indent="0">
              <a:lnSpc>
                <a:spcPct val="107000"/>
              </a:lnSpc>
              <a:spcBef>
                <a:spcPts val="0"/>
              </a:spcBef>
              <a:spcAft>
                <a:spcPts val="0"/>
              </a:spcAft>
              <a:buNone/>
            </a:pPr>
            <a:r>
              <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LWIA #13 Team: </a:t>
            </a:r>
          </a:p>
          <a:p>
            <a:pPr marL="457200" marR="0" lvl="1" indent="0">
              <a:lnSpc>
                <a:spcPct val="107000"/>
              </a:lnSpc>
              <a:spcBef>
                <a:spcPts val="0"/>
              </a:spcBef>
              <a:spcAft>
                <a:spcPts val="0"/>
              </a:spcAft>
              <a:buNone/>
            </a:pPr>
            <a:r>
              <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Sarah Cleveland Sarah.Cleveland@AmericanJob.Center</a:t>
            </a:r>
          </a:p>
          <a:p>
            <a:pPr marL="457200" marR="0" lvl="1" indent="0">
              <a:lnSpc>
                <a:spcPct val="107000"/>
              </a:lnSpc>
              <a:spcBef>
                <a:spcPts val="0"/>
              </a:spcBef>
              <a:spcAft>
                <a:spcPts val="0"/>
              </a:spcAft>
              <a:buNone/>
            </a:pPr>
            <a:endPar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None/>
            </a:pPr>
            <a:endPar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None/>
            </a:pPr>
            <a:r>
              <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APIL Team:</a:t>
            </a:r>
          </a:p>
          <a:p>
            <a:pPr marL="457200" marR="0" lvl="1" indent="0">
              <a:lnSpc>
                <a:spcPct val="107000"/>
              </a:lnSpc>
              <a:spcBef>
                <a:spcPts val="0"/>
              </a:spcBef>
              <a:spcAft>
                <a:spcPts val="0"/>
              </a:spcAft>
              <a:buNone/>
            </a:pPr>
            <a:endParaRPr lang="en-US" sz="1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None/>
            </a:pPr>
            <a:r>
              <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Nate Carlson </a:t>
            </a:r>
            <a:r>
              <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ncarlson@niu.edu</a:t>
            </a:r>
            <a:endPar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Jordan Johnson </a:t>
            </a:r>
            <a:r>
              <a:rPr lang="en-US"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jtjohns@ilstu.edu</a:t>
            </a:r>
            <a:endParaRPr lang="en-US"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Jennifer Foil, Ph.D. </a:t>
            </a:r>
            <a:r>
              <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5"/>
              </a:rPr>
              <a:t>jfoil@niu.edu</a:t>
            </a:r>
            <a:endPar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None/>
            </a:pPr>
            <a:r>
              <a:rPr lang="en-US"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3000"/>
              </a:spcAft>
            </a:pPr>
            <a:endParaRPr lang="en-US" sz="2400" dirty="0"/>
          </a:p>
          <a:p>
            <a:pPr>
              <a:lnSpc>
                <a:spcPct val="100000"/>
              </a:lnSpc>
              <a:spcAft>
                <a:spcPts val="3000"/>
              </a:spcAft>
            </a:pPr>
            <a:endParaRPr lang="en-US" sz="2400" dirty="0"/>
          </a:p>
        </p:txBody>
      </p:sp>
    </p:spTree>
    <p:extLst>
      <p:ext uri="{BB962C8B-B14F-4D97-AF65-F5344CB8AC3E}">
        <p14:creationId xmlns:p14="http://schemas.microsoft.com/office/powerpoint/2010/main" val="1674325917"/>
      </p:ext>
    </p:extLst>
  </p:cSld>
  <p:clrMapOvr>
    <a:masterClrMapping/>
  </p:clrMapOvr>
  <p:transition spd="slow" advClick="0" advTm="3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581412"/>
            <a:ext cx="7953374" cy="511013"/>
          </a:xfrm>
        </p:spPr>
        <p:txBody>
          <a:bodyPr/>
          <a:lstStyle/>
          <a:p>
            <a:r>
              <a:rPr lang="en-US" sz="2800" dirty="0">
                <a:solidFill>
                  <a:schemeClr val="tx2"/>
                </a:solidFill>
                <a:cs typeface="+mn-cs"/>
              </a:rPr>
              <a:t>About apprenticeship Illinois: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52351" y="1103671"/>
            <a:ext cx="8605245" cy="4750436"/>
          </a:xfrm>
        </p:spPr>
        <p:txBody>
          <a:bodyPr lIns="0" tIns="0" rIns="0" bIns="0" anchor="t">
            <a:noAutofit/>
          </a:bodyPr>
          <a:lstStyle/>
          <a:p>
            <a:pPr marL="342900" indent="-342900">
              <a:lnSpc>
                <a:spcPct val="100000"/>
              </a:lnSpc>
              <a:spcAft>
                <a:spcPts val="1200"/>
              </a:spcAft>
            </a:pPr>
            <a:r>
              <a:rPr lang="en-US" sz="2400" b="1" dirty="0">
                <a:latin typeface="Times New Roman" panose="02020603050405020304" pitchFamily="18" charset="0"/>
                <a:ea typeface="Segoe UI Symbol"/>
                <a:cs typeface="Times New Roman" panose="02020603050405020304" pitchFamily="18" charset="0"/>
              </a:rPr>
              <a:t>Our Regional Apprenticeship Specialists will…</a:t>
            </a:r>
            <a:endParaRPr lang="en-US" sz="2400" dirty="0">
              <a:latin typeface="Times New Roman" panose="02020603050405020304" pitchFamily="18" charset="0"/>
              <a:ea typeface="Segoe UI Symbol"/>
              <a:cs typeface="Times New Roman" panose="02020603050405020304" pitchFamily="18" charset="0"/>
            </a:endParaRPr>
          </a:p>
          <a:p>
            <a:pPr marL="742950" lvl="1" indent="-285750">
              <a:spcBef>
                <a:spcPts val="0"/>
              </a:spcBef>
              <a:spcAft>
                <a:spcPts val="1800"/>
              </a:spcAft>
              <a:buFont typeface="Courier New" panose="02070309020205020404" pitchFamily="49" charset="0"/>
              <a:buChar char="o"/>
            </a:pPr>
            <a:r>
              <a:rPr lang="en-US" b="1" dirty="0">
                <a:latin typeface="Times New Roman" panose="02020603050405020304" pitchFamily="18" charset="0"/>
                <a:ea typeface="Times New Roman" panose="02020603050405020304" pitchFamily="18" charset="0"/>
                <a:cs typeface="Times New Roman" panose="02020603050405020304" pitchFamily="18" charset="0"/>
              </a:rPr>
              <a:t>DCEO's Top Priority: </a:t>
            </a:r>
            <a:r>
              <a:rPr lang="en-US" dirty="0">
                <a:latin typeface="Times New Roman" panose="02020603050405020304" pitchFamily="18" charset="0"/>
                <a:ea typeface="Times New Roman" panose="02020603050405020304" pitchFamily="18" charset="0"/>
                <a:cs typeface="Times New Roman" panose="02020603050405020304" pitchFamily="18" charset="0"/>
              </a:rPr>
              <a:t>Apprenticeship Specialists create new apprenticeship programs, completing all the necessary registration paperwork on behalf of program sponsors to create a simple, streamlined process for employers!</a:t>
            </a:r>
          </a:p>
          <a:p>
            <a:pPr marL="742950" marR="0" lvl="1" indent="-285750">
              <a:spcBef>
                <a:spcPts val="0"/>
              </a:spcBef>
              <a:spcAft>
                <a:spcPts val="1800"/>
              </a:spcAft>
              <a:buFont typeface="Courier New" panose="02070309020205020404" pitchFamily="49" charset="0"/>
              <a:buChar char="o"/>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Conduct in-person and virtual apprenticeship outreach through events and employer consultations</a:t>
            </a:r>
            <a:endParaRPr lang="en-US" dirty="0">
              <a:solidFill>
                <a:srgbClr val="000000"/>
              </a:solidFill>
              <a:latin typeface="Times New Roman" panose="02020603050405020304" pitchFamily="18" charset="0"/>
              <a:ea typeface="Calibri"/>
              <a:cs typeface="Times New Roman" panose="02020603050405020304" pitchFamily="18" charset="0"/>
            </a:endParaRPr>
          </a:p>
          <a:p>
            <a:pPr marL="742950" marR="0" lvl="1" indent="-285750">
              <a:spcBef>
                <a:spcPts val="0"/>
              </a:spcBef>
              <a:spcAft>
                <a:spcPts val="1800"/>
              </a:spcAft>
              <a:buFont typeface="Courier New" panose="02070309020205020404" pitchFamily="49" charset="0"/>
              <a:buChar char="o"/>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Receive and pursue referrals received to the Apprenticeship Illinois website</a:t>
            </a:r>
          </a:p>
          <a:p>
            <a:pPr marL="742950" marR="0" lvl="1" indent="-285750">
              <a:spcBef>
                <a:spcPts val="0"/>
              </a:spcBef>
              <a:spcAft>
                <a:spcPts val="1800"/>
              </a:spcAft>
              <a:buFont typeface="Courier New" panose="02070309020205020404" pitchFamily="49" charset="0"/>
              <a:buChar char="o"/>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Connect employers to intermediary partners and other applicable services</a:t>
            </a:r>
          </a:p>
          <a:p>
            <a:pPr marL="742950" marR="0" lvl="1" indent="-285750">
              <a:spcBef>
                <a:spcPts val="0"/>
              </a:spcBef>
              <a:spcAft>
                <a:spcPts val="1200"/>
              </a:spcAft>
              <a:buFont typeface="Courier New" panose="02070309020205020404" pitchFamily="49" charset="0"/>
              <a:buChar char="o"/>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Collaborate with Integrated Business Services Team for greater, collective impact</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spTree>
    <p:extLst>
      <p:ext uri="{BB962C8B-B14F-4D97-AF65-F5344CB8AC3E}">
        <p14:creationId xmlns:p14="http://schemas.microsoft.com/office/powerpoint/2010/main" val="3184087889"/>
      </p:ext>
    </p:extLst>
  </p:cSld>
  <p:clrMapOvr>
    <a:masterClrMapping/>
  </p:clrMapOvr>
  <p:transition spd="slow" advClick="0" advTm="6461">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632212"/>
            <a:ext cx="7953374" cy="511013"/>
          </a:xfrm>
        </p:spPr>
        <p:txBody>
          <a:bodyPr/>
          <a:lstStyle/>
          <a:p>
            <a:r>
              <a:rPr lang="en-US" sz="3200" dirty="0">
                <a:solidFill>
                  <a:schemeClr val="tx2"/>
                </a:solidFill>
                <a:cs typeface="+mn-cs"/>
              </a:rPr>
              <a:t>introduction</a:t>
            </a:r>
          </a:p>
          <a:p>
            <a:endParaRPr lang="en-US" sz="2800"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92930" y="1457731"/>
            <a:ext cx="5447470" cy="4646749"/>
          </a:xfrm>
        </p:spPr>
        <p:txBody>
          <a:bodyPr lIns="0" tIns="0" rIns="0" bIns="0" anchor="t">
            <a:normAutofit fontScale="77500" lnSpcReduction="20000"/>
          </a:bodyPr>
          <a:lstStyle/>
          <a:p>
            <a:pPr algn="l">
              <a:lnSpc>
                <a:spcPct val="100000"/>
              </a:lnSpc>
            </a:pPr>
            <a:r>
              <a:rPr lang="en-US" sz="1800" b="0" i="0" u="none" strike="noStrike" baseline="0" dirty="0">
                <a:solidFill>
                  <a:sysClr val="windowText" lastClr="000000"/>
                </a:solidFill>
                <a:latin typeface="Times New Roman" panose="02020603050405020304" pitchFamily="18" charset="0"/>
                <a:cs typeface="Times New Roman" panose="02020603050405020304" pitchFamily="18" charset="0"/>
              </a:rPr>
              <a:t>My name is Sarah Cleveland, Business Services Manager/Apprenticeship Specialist for LWIA 13</a:t>
            </a:r>
            <a:r>
              <a:rPr lang="en-US" sz="1800" dirty="0">
                <a:solidFill>
                  <a:sysClr val="windowText" lastClr="000000"/>
                </a:solidFill>
                <a:latin typeface="Times New Roman" panose="02020603050405020304" pitchFamily="18" charset="0"/>
                <a:cs typeface="Times New Roman" panose="02020603050405020304" pitchFamily="18" charset="0"/>
              </a:rPr>
              <a:t> serving Rock Island, Henry, and Mercer Counties.</a:t>
            </a:r>
            <a:endParaRPr lang="en-US" sz="1800" b="0" i="0" u="none" strike="noStrike" baseline="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lnSpc>
                <a:spcPct val="100000"/>
              </a:lnSpc>
              <a:buAutoNum type="arabicPeriod"/>
            </a:pPr>
            <a:endParaRPr lang="en-US" sz="1800" b="0" i="0" u="none" strike="noStrike" baseline="0" dirty="0">
              <a:solidFill>
                <a:sysClr val="windowText" lastClr="000000"/>
              </a:solidFill>
              <a:latin typeface="Times New Roman" panose="02020603050405020304" pitchFamily="18" charset="0"/>
              <a:cs typeface="Times New Roman" panose="02020603050405020304" pitchFamily="18" charset="0"/>
            </a:endParaRPr>
          </a:p>
          <a:p>
            <a:pPr algn="l">
              <a:lnSpc>
                <a:spcPct val="100000"/>
              </a:lnSpc>
            </a:pPr>
            <a:r>
              <a:rPr lang="en-US" sz="1800" dirty="0">
                <a:solidFill>
                  <a:sysClr val="windowText" lastClr="000000"/>
                </a:solidFill>
                <a:latin typeface="Times New Roman" panose="02020603050405020304" pitchFamily="18" charset="0"/>
                <a:cs typeface="Times New Roman" panose="02020603050405020304" pitchFamily="18" charset="0"/>
              </a:rPr>
              <a:t>In 2019, I was hired as both the Project Manager for the Innovation Project for Returning Citizens and Executive Assistant. I later became the Board Functions Administrator and am the Business Services Manager today. Six months into my employment, COVID-19 changed my role. At that point, our Executive Director had me applying for and implementing disaster related grants to aid businesses. With the shift brought on by COVID, our business services department began to revitalize. By November of 2020, I implemented the first Incumbent Worker Training (IWT) since 2009. </a:t>
            </a:r>
          </a:p>
          <a:p>
            <a:pPr algn="l">
              <a:lnSpc>
                <a:spcPct val="100000"/>
              </a:lnSpc>
            </a:pPr>
            <a:r>
              <a:rPr lang="en-US" sz="1800" dirty="0">
                <a:solidFill>
                  <a:sysClr val="windowText" lastClr="000000"/>
                </a:solidFill>
                <a:latin typeface="Times New Roman" panose="02020603050405020304" pitchFamily="18" charset="0"/>
                <a:cs typeface="Times New Roman" panose="02020603050405020304" pitchFamily="18" charset="0"/>
              </a:rPr>
              <a:t>Prior to Workforce Development, I was employed as a Human Resources Assistant at a Manufacturing Company and later in Management Positions in Long-Term Care.</a:t>
            </a:r>
          </a:p>
          <a:p>
            <a:pPr algn="l">
              <a:lnSpc>
                <a:spcPct val="100000"/>
              </a:lnSpc>
            </a:pPr>
            <a:r>
              <a:rPr lang="en-US" sz="1800" dirty="0">
                <a:solidFill>
                  <a:sysClr val="windowText" lastClr="000000"/>
                </a:solidFill>
                <a:latin typeface="Times New Roman" panose="02020603050405020304" pitchFamily="18" charset="0"/>
                <a:cs typeface="Times New Roman" panose="02020603050405020304" pitchFamily="18" charset="0"/>
              </a:rPr>
              <a:t>Why workforce development as a career? </a:t>
            </a:r>
            <a:r>
              <a:rPr lang="en-US" sz="1800" dirty="0">
                <a:solidFill>
                  <a:schemeClr val="tx1"/>
                </a:solidFill>
                <a:latin typeface="Times New Roman" panose="02020603050405020304" pitchFamily="18" charset="0"/>
                <a:cs typeface="Times New Roman" panose="02020603050405020304" pitchFamily="18" charset="0"/>
              </a:rPr>
              <a:t>I view my work as a community service. Self-sufficient wages and a strong economy positively affects the entire community. </a:t>
            </a:r>
          </a:p>
          <a:p>
            <a:pPr algn="l">
              <a:lnSpc>
                <a:spcPct val="100000"/>
              </a:lnSpc>
            </a:pPr>
            <a:endParaRPr lang="en-US" sz="1800" dirty="0">
              <a:solidFill>
                <a:sysClr val="windowText" lastClr="000000"/>
              </a:solidFill>
              <a:highlight>
                <a:srgbClr val="FFFF00"/>
              </a:highlight>
              <a:latin typeface="Times New Roman" panose="02020603050405020304" pitchFamily="18" charset="0"/>
              <a:cs typeface="Times New Roman" panose="02020603050405020304" pitchFamily="18" charset="0"/>
            </a:endParaRPr>
          </a:p>
          <a:p>
            <a:pPr algn="l">
              <a:lnSpc>
                <a:spcPct val="100000"/>
              </a:lnSpc>
            </a:pPr>
            <a:r>
              <a:rPr lang="en-US" sz="1800" b="0" i="0" u="none" strike="noStrike" baseline="0" dirty="0">
                <a:solidFill>
                  <a:sysClr val="windowText" lastClr="000000"/>
                </a:solidFill>
                <a:latin typeface="Times New Roman" panose="02020603050405020304" pitchFamily="18" charset="0"/>
                <a:cs typeface="Times New Roman" panose="02020603050405020304" pitchFamily="18" charset="0"/>
              </a:rPr>
              <a:t>Our local area is a part of the Economic Development Region 6. Our regional partner is LWIA 4. Our area’s target industries are Manufacturing, Transportation, Agriculture, Health, Professional and Business Services, Construction, IT, Self-Employed, and Leisure/Hospitality. </a:t>
            </a:r>
          </a:p>
          <a:p>
            <a:pPr algn="l">
              <a:lnSpc>
                <a:spcPct val="100000"/>
              </a:lnSpc>
            </a:pPr>
            <a:r>
              <a:rPr lang="en-US" sz="1800" dirty="0">
                <a:solidFill>
                  <a:sysClr val="windowText" lastClr="000000"/>
                </a:solidFill>
                <a:latin typeface="Times New Roman" panose="02020603050405020304" pitchFamily="18" charset="0"/>
                <a:cs typeface="Times New Roman" panose="02020603050405020304" pitchFamily="18" charset="0"/>
              </a:rPr>
              <a:t>High Impact Industries: Manufacturing, Health, Professional and Business Services (including IT), and Construction</a:t>
            </a:r>
          </a:p>
          <a:p>
            <a:pPr algn="l">
              <a:lnSpc>
                <a:spcPct val="100000"/>
              </a:lnSpc>
            </a:pPr>
            <a:endParaRPr lang="en-US" sz="1800" b="0" i="0" u="none" strike="noStrike" baseline="0" dirty="0">
              <a:solidFill>
                <a:srgbClr val="000000"/>
              </a:solidFill>
              <a:highlight>
                <a:srgbClr val="FFFF00"/>
              </a:highlight>
              <a:latin typeface="Times New Roman" panose="02020603050405020304" pitchFamily="18" charset="0"/>
              <a:cs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54B1E30-E8C4-7522-9667-27F5493C56D6}"/>
              </a:ext>
            </a:extLst>
          </p:cNvPr>
          <p:cNvPicPr>
            <a:picLocks noChangeAspect="1"/>
          </p:cNvPicPr>
          <p:nvPr/>
        </p:nvPicPr>
        <p:blipFill>
          <a:blip r:embed="rId3"/>
          <a:stretch>
            <a:fillRect/>
          </a:stretch>
        </p:blipFill>
        <p:spPr>
          <a:xfrm>
            <a:off x="5844849" y="1823885"/>
            <a:ext cx="2679392" cy="2849715"/>
          </a:xfrm>
          <a:prstGeom prst="rect">
            <a:avLst/>
          </a:prstGeom>
        </p:spPr>
      </p:pic>
    </p:spTree>
    <p:extLst>
      <p:ext uri="{BB962C8B-B14F-4D97-AF65-F5344CB8AC3E}">
        <p14:creationId xmlns:p14="http://schemas.microsoft.com/office/powerpoint/2010/main" val="3322938265"/>
      </p:ext>
    </p:extLst>
  </p:cSld>
  <p:clrMapOvr>
    <a:masterClrMapping/>
  </p:clrMapOvr>
  <p:transition spd="slow" advClick="0" advTm="11747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6277C1-AF21-0FCD-9FCE-0C7DDA4C3397}"/>
              </a:ext>
            </a:extLst>
          </p:cNvPr>
          <p:cNvSpPr>
            <a:spLocks noGrp="1"/>
          </p:cNvSpPr>
          <p:nvPr>
            <p:ph type="body" sz="quarter" idx="10"/>
          </p:nvPr>
        </p:nvSpPr>
        <p:spPr>
          <a:xfrm>
            <a:off x="342393" y="559852"/>
            <a:ext cx="7953374" cy="511013"/>
          </a:xfrm>
        </p:spPr>
        <p:txBody>
          <a:bodyPr/>
          <a:lstStyle/>
          <a:p>
            <a:r>
              <a:rPr lang="en-US" sz="2800" dirty="0">
                <a:solidFill>
                  <a:srgbClr val="002060"/>
                </a:solidFill>
              </a:rPr>
              <a:t>Why</a:t>
            </a:r>
            <a:r>
              <a:rPr lang="en-US" dirty="0">
                <a:solidFill>
                  <a:srgbClr val="002060"/>
                </a:solidFill>
              </a:rPr>
              <a:t> </a:t>
            </a:r>
            <a:r>
              <a:rPr lang="en-US" sz="2800" dirty="0">
                <a:solidFill>
                  <a:srgbClr val="002060"/>
                </a:solidFill>
              </a:rPr>
              <a:t>apprenticeship?</a:t>
            </a:r>
            <a:endParaRPr lang="en-US" dirty="0">
              <a:solidFill>
                <a:srgbClr val="002060"/>
              </a:solidFill>
            </a:endParaRPr>
          </a:p>
        </p:txBody>
      </p:sp>
      <p:sp>
        <p:nvSpPr>
          <p:cNvPr id="3" name="Text Placeholder 2">
            <a:extLst>
              <a:ext uri="{FF2B5EF4-FFF2-40B4-BE49-F238E27FC236}">
                <a16:creationId xmlns:a16="http://schemas.microsoft.com/office/drawing/2014/main" id="{FEEF85CE-3A9D-C37F-10C9-311FC8864C4E}"/>
              </a:ext>
            </a:extLst>
          </p:cNvPr>
          <p:cNvSpPr>
            <a:spLocks noGrp="1"/>
          </p:cNvSpPr>
          <p:nvPr>
            <p:ph type="body" sz="quarter" idx="11"/>
          </p:nvPr>
        </p:nvSpPr>
        <p:spPr>
          <a:xfrm>
            <a:off x="342393" y="1078664"/>
            <a:ext cx="7953374" cy="188459"/>
          </a:xfrm>
        </p:spPr>
        <p:txBody>
          <a:bodyPr>
            <a:normAutofit/>
          </a:bodyPr>
          <a:lstStyle/>
          <a:p>
            <a:r>
              <a:rPr lang="en-US" sz="1800" b="1" dirty="0">
                <a:solidFill>
                  <a:srgbClr val="002060"/>
                </a:solidFill>
              </a:rPr>
              <a:t>The Employer Case for Apprenticeship</a:t>
            </a:r>
          </a:p>
        </p:txBody>
      </p:sp>
      <p:sp>
        <p:nvSpPr>
          <p:cNvPr id="4" name="TextBox 3">
            <a:extLst>
              <a:ext uri="{FF2B5EF4-FFF2-40B4-BE49-F238E27FC236}">
                <a16:creationId xmlns:a16="http://schemas.microsoft.com/office/drawing/2014/main" id="{C924E941-B7E4-D439-DA12-35822A928A0C}"/>
              </a:ext>
            </a:extLst>
          </p:cNvPr>
          <p:cNvSpPr txBox="1"/>
          <p:nvPr/>
        </p:nvSpPr>
        <p:spPr>
          <a:xfrm>
            <a:off x="342393" y="1501876"/>
            <a:ext cx="8373589" cy="5201424"/>
          </a:xfrm>
          <a:prstGeom prst="rect">
            <a:avLst/>
          </a:prstGeom>
          <a:noFill/>
        </p:spPr>
        <p:txBody>
          <a:bodyPr wrap="square" lIns="91440" tIns="45720" rIns="91440" bIns="45720" rtlCol="0" anchor="t">
            <a:spAutoFit/>
          </a:bodyPr>
          <a:lstStyle/>
          <a:p>
            <a:pPr marL="0" marR="0">
              <a:spcBef>
                <a:spcPts val="0"/>
              </a:spcBef>
              <a:spcAft>
                <a:spcPts val="0"/>
              </a:spcAft>
            </a:pPr>
            <a:r>
              <a:rPr lang="en-US" sz="1400" dirty="0">
                <a:effectLst/>
                <a:latin typeface="Times New Roman" panose="02020603050405020304" pitchFamily="18" charset="0"/>
                <a:ea typeface="Aptos" panose="020B0004020202020204" pitchFamily="34" charset="0"/>
                <a:cs typeface="Aptos" panose="020B0004020202020204" pitchFamily="34" charset="0"/>
              </a:rPr>
              <a:t>Hello __________:</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dirty="0">
                <a:effectLst/>
                <a:latin typeface="Times New Roman" panose="02020603050405020304" pitchFamily="18" charset="0"/>
                <a:ea typeface="Aptos" panose="020B0004020202020204" pitchFamily="34" charset="0"/>
                <a:cs typeface="Aptos" panose="020B0004020202020204" pitchFamily="34" charset="0"/>
              </a:rPr>
              <a:t>My name is Sarah, Business Services Manager with American Job Center. We are a workforce development agency serving Henry, Mercer, and Rock Island Counties. As you likely know, __________ High School has announced the hiring of  ________ as Automotive Instructor. I’m reaching out today to gauge if _____________would have interest in discussing programs available to assist with tapping into this potential pipeline of automotive mechanics.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dirty="0">
                <a:effectLst/>
                <a:latin typeface="Times New Roman" panose="02020603050405020304" pitchFamily="18" charset="0"/>
                <a:ea typeface="Aptos" panose="020B0004020202020204" pitchFamily="34" charset="0"/>
                <a:cs typeface="Aptos" panose="020B0004020202020204" pitchFamily="34" charset="0"/>
              </a:rPr>
              <a:t>If you have any interest in connecting, please let me know and we can get a meeting scheduled.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dirty="0">
                <a:effectLst/>
                <a:latin typeface="Times New Roman" panose="02020603050405020304" pitchFamily="18" charset="0"/>
                <a:ea typeface="Aptos" panose="020B0004020202020204" pitchFamily="34" charset="0"/>
                <a:cs typeface="Aptos" panose="020B0004020202020204" pitchFamily="34" charset="0"/>
              </a:rPr>
              <a:t>Thank you for your consideration,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Times New Roman" panose="02020603050405020304" pitchFamily="18"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dirty="0">
                <a:effectLst/>
                <a:latin typeface="Times New Roman" panose="02020603050405020304" pitchFamily="18" charset="0"/>
                <a:ea typeface="Aptos" panose="020B0004020202020204" pitchFamily="34" charset="0"/>
                <a:cs typeface="Aptos" panose="020B0004020202020204" pitchFamily="34" charset="0"/>
              </a:rPr>
              <a:t>I’m reaching out to gauge if XXXXX C.U.S.D. would have interest in learning more about K-12 Educator Department of Labor Apprenticeship Programs. As you likely know, ISBE has partnered with Department of Labor’s Office of Apprenticeships, IL Department of Commerce and Economic Opportunity (DCEO), Institute of Higher Education (IHE), and National Center for Teacher Residencies (NCTR) to develop an apprenticeship model for K-12 educators. This model is designed to upskill the district’s selected Paraprofessionals to K-12 Educators, which could lead to a sustainable pipeline of teachers within the district.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dirty="0">
                <a:effectLst/>
                <a:latin typeface="Times New Roman" panose="02020603050405020304" pitchFamily="18" charset="0"/>
                <a:ea typeface="Aptos" panose="020B0004020202020204" pitchFamily="34" charset="0"/>
                <a:cs typeface="Aptos" panose="020B0004020202020204" pitchFamily="34" charset="0"/>
              </a:rPr>
              <a:t>American Job Center currently has a program that allows me to act as an apprenticeship specialist. This means that I would be able to do much of the leg work, should the district wish to take a deeper dive into K-12 Educator Apprenticeships.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dirty="0">
                <a:effectLst/>
                <a:latin typeface="Times New Roman" panose="02020603050405020304" pitchFamily="18" charset="0"/>
                <a:ea typeface="Aptos" panose="020B0004020202020204" pitchFamily="34" charset="0"/>
                <a:cs typeface="Aptos" panose="020B0004020202020204" pitchFamily="34" charset="0"/>
              </a:rPr>
              <a:t>I’m eager to take a deeper dive into this model of apprenticeships and would like to start here in Henry County. If you have any interest in connecting, please let me know and we can get a meeting scheduled.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dirty="0">
                <a:effectLst/>
                <a:latin typeface="Times New Roman" panose="02020603050405020304" pitchFamily="18"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dirty="0">
                <a:effectLst/>
                <a:latin typeface="Times New Roman" panose="02020603050405020304" pitchFamily="18" charset="0"/>
                <a:ea typeface="Aptos" panose="020B0004020202020204" pitchFamily="34" charset="0"/>
                <a:cs typeface="Aptos" panose="020B0004020202020204" pitchFamily="34" charset="0"/>
              </a:rPr>
              <a:t>Thank you for your consideration, </a:t>
            </a:r>
            <a:endParaRPr lang="en-US" sz="1400" dirty="0">
              <a:effectLst/>
              <a:latin typeface="Aptos" panose="020B0004020202020204" pitchFamily="34" charset="0"/>
              <a:ea typeface="Aptos" panose="020B0004020202020204" pitchFamily="34" charset="0"/>
              <a:cs typeface="Aptos" panose="020B0004020202020204" pitchFamily="34" charset="0"/>
            </a:endParaRPr>
          </a:p>
          <a:p>
            <a:endParaRPr lang="en-US" sz="2000" b="0" i="0" dirty="0">
              <a:solidFill>
                <a:srgbClr val="000000"/>
              </a:solidFill>
              <a:effectLst/>
              <a:latin typeface="Futura Std Book" panose="020B0502020204020303"/>
            </a:endParaRPr>
          </a:p>
        </p:txBody>
      </p:sp>
    </p:spTree>
    <p:extLst>
      <p:ext uri="{BB962C8B-B14F-4D97-AF65-F5344CB8AC3E}">
        <p14:creationId xmlns:p14="http://schemas.microsoft.com/office/powerpoint/2010/main" val="3001114853"/>
      </p:ext>
    </p:extLst>
  </p:cSld>
  <p:clrMapOvr>
    <a:masterClrMapping/>
  </p:clrMapOvr>
  <p:transition spd="slow" advClick="0" advTm="26453">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6277C1-AF21-0FCD-9FCE-0C7DDA4C3397}"/>
              </a:ext>
            </a:extLst>
          </p:cNvPr>
          <p:cNvSpPr>
            <a:spLocks noGrp="1"/>
          </p:cNvSpPr>
          <p:nvPr>
            <p:ph type="body" sz="quarter" idx="10"/>
          </p:nvPr>
        </p:nvSpPr>
        <p:spPr>
          <a:xfrm>
            <a:off x="342393" y="444102"/>
            <a:ext cx="7953374" cy="511013"/>
          </a:xfrm>
        </p:spPr>
        <p:txBody>
          <a:bodyPr/>
          <a:lstStyle/>
          <a:p>
            <a:r>
              <a:rPr lang="en-US" sz="2800" dirty="0">
                <a:solidFill>
                  <a:srgbClr val="002060"/>
                </a:solidFill>
              </a:rPr>
              <a:t>Why</a:t>
            </a:r>
            <a:r>
              <a:rPr lang="en-US" dirty="0">
                <a:solidFill>
                  <a:srgbClr val="002060"/>
                </a:solidFill>
              </a:rPr>
              <a:t> </a:t>
            </a:r>
            <a:r>
              <a:rPr lang="en-US" sz="2800" dirty="0">
                <a:solidFill>
                  <a:srgbClr val="002060"/>
                </a:solidFill>
              </a:rPr>
              <a:t>apprenticeship?</a:t>
            </a:r>
            <a:endParaRPr lang="en-US" dirty="0">
              <a:solidFill>
                <a:srgbClr val="002060"/>
              </a:solidFill>
            </a:endParaRPr>
          </a:p>
        </p:txBody>
      </p:sp>
      <p:sp>
        <p:nvSpPr>
          <p:cNvPr id="3" name="Text Placeholder 2">
            <a:extLst>
              <a:ext uri="{FF2B5EF4-FFF2-40B4-BE49-F238E27FC236}">
                <a16:creationId xmlns:a16="http://schemas.microsoft.com/office/drawing/2014/main" id="{FEEF85CE-3A9D-C37F-10C9-311FC8864C4E}"/>
              </a:ext>
            </a:extLst>
          </p:cNvPr>
          <p:cNvSpPr>
            <a:spLocks noGrp="1"/>
          </p:cNvSpPr>
          <p:nvPr>
            <p:ph type="body" sz="quarter" idx="11"/>
          </p:nvPr>
        </p:nvSpPr>
        <p:spPr>
          <a:xfrm>
            <a:off x="342393" y="905043"/>
            <a:ext cx="7953374" cy="188459"/>
          </a:xfrm>
        </p:spPr>
        <p:txBody>
          <a:bodyPr>
            <a:normAutofit/>
          </a:bodyPr>
          <a:lstStyle/>
          <a:p>
            <a:r>
              <a:rPr lang="en-US" sz="1800" b="1" dirty="0">
                <a:solidFill>
                  <a:srgbClr val="002060"/>
                </a:solidFill>
              </a:rPr>
              <a:t>The Employer Case for Apprenticeship</a:t>
            </a:r>
          </a:p>
        </p:txBody>
      </p:sp>
      <p:sp>
        <p:nvSpPr>
          <p:cNvPr id="4" name="TextBox 3">
            <a:extLst>
              <a:ext uri="{FF2B5EF4-FFF2-40B4-BE49-F238E27FC236}">
                <a16:creationId xmlns:a16="http://schemas.microsoft.com/office/drawing/2014/main" id="{C924E941-B7E4-D439-DA12-35822A928A0C}"/>
              </a:ext>
            </a:extLst>
          </p:cNvPr>
          <p:cNvSpPr txBox="1"/>
          <p:nvPr/>
        </p:nvSpPr>
        <p:spPr>
          <a:xfrm>
            <a:off x="342393" y="1274922"/>
            <a:ext cx="8373589" cy="4801314"/>
          </a:xfrm>
          <a:prstGeom prst="rect">
            <a:avLst/>
          </a:prstGeom>
          <a:noFill/>
        </p:spPr>
        <p:txBody>
          <a:bodyPr wrap="square" lIns="91440" tIns="45720" rIns="91440" bIns="45720" rtlCol="0" anchor="t">
            <a:spAutoFit/>
          </a:bodyPr>
          <a:lstStyle/>
          <a:p>
            <a:r>
              <a:rPr lang="en-US" sz="1800" b="1" i="0" dirty="0">
                <a:solidFill>
                  <a:srgbClr val="000000"/>
                </a:solidFill>
                <a:effectLst/>
                <a:latin typeface="Times New Roman" panose="02020603050405020304" pitchFamily="18" charset="0"/>
                <a:cs typeface="Times New Roman" panose="02020603050405020304" pitchFamily="18" charset="0"/>
              </a:rPr>
              <a:t>When Apprenticeship appears to be a good fit:</a:t>
            </a:r>
          </a:p>
          <a:p>
            <a:endParaRPr lang="en-US" sz="1800" b="0" i="0" dirty="0">
              <a:solidFill>
                <a:srgbClr val="000000"/>
              </a:solidFill>
              <a:effectLst/>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1600" b="0" i="0" dirty="0">
                <a:solidFill>
                  <a:srgbClr val="000000"/>
                </a:solidFill>
                <a:effectLst/>
                <a:latin typeface="Times New Roman" panose="02020603050405020304" pitchFamily="18" charset="0"/>
                <a:cs typeface="Times New Roman" panose="02020603050405020304" pitchFamily="18" charset="0"/>
              </a:rPr>
              <a:t>Emphasize </a:t>
            </a:r>
            <a:r>
              <a:rPr lang="en-US" sz="1600" b="1" i="0" dirty="0">
                <a:solidFill>
                  <a:srgbClr val="000000"/>
                </a:solidFill>
                <a:effectLst/>
                <a:latin typeface="Times New Roman" panose="02020603050405020304" pitchFamily="18" charset="0"/>
                <a:cs typeface="Times New Roman" panose="02020603050405020304" pitchFamily="18" charset="0"/>
              </a:rPr>
              <a:t>intentional</a:t>
            </a:r>
            <a:r>
              <a:rPr lang="en-US" sz="1600" b="0" i="0" dirty="0">
                <a:solidFill>
                  <a:srgbClr val="000000"/>
                </a:solidFill>
                <a:effectLst/>
                <a:latin typeface="Times New Roman" panose="02020603050405020304" pitchFamily="18" charset="0"/>
                <a:cs typeface="Times New Roman" panose="02020603050405020304" pitchFamily="18" charset="0"/>
              </a:rPr>
              <a:t> training. Apprenticeships are an education that organically strengthens the bond between curriculum and hands on work.</a:t>
            </a:r>
          </a:p>
          <a:p>
            <a:pPr marL="342900" indent="-342900">
              <a:spcAft>
                <a:spcPts val="1200"/>
              </a:spcAft>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Talent pipeline management and succession planning. </a:t>
            </a:r>
          </a:p>
          <a:p>
            <a:pPr marL="342900" indent="-342900">
              <a:spcAft>
                <a:spcPts val="1200"/>
              </a:spcAft>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Competencies are a guide to achieving skills gain.</a:t>
            </a:r>
          </a:p>
          <a:p>
            <a:pPr marL="342900" indent="-342900">
              <a:spcAft>
                <a:spcPts val="1200"/>
              </a:spcAft>
              <a:buFont typeface="Arial" panose="020B0604020202020204" pitchFamily="34" charset="0"/>
              <a:buChar char="•"/>
            </a:pPr>
            <a:r>
              <a:rPr lang="en-US" sz="1600" b="0" i="0" dirty="0">
                <a:solidFill>
                  <a:srgbClr val="000000"/>
                </a:solidFill>
                <a:effectLst/>
                <a:latin typeface="Times New Roman" panose="02020603050405020304" pitchFamily="18" charset="0"/>
                <a:cs typeface="Times New Roman" panose="02020603050405020304" pitchFamily="18" charset="0"/>
              </a:rPr>
              <a:t>High percentage rate for employee retention.</a:t>
            </a:r>
          </a:p>
          <a:p>
            <a:pPr marL="342900" indent="-342900">
              <a:spcAft>
                <a:spcPts val="1200"/>
              </a:spcAft>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Related training providers and the flexibility of our community colleges. </a:t>
            </a:r>
          </a:p>
          <a:p>
            <a:pPr marL="342900" indent="-342900">
              <a:spcAft>
                <a:spcPts val="1200"/>
              </a:spcAft>
              <a:buFont typeface="Arial" panose="020B0604020202020204" pitchFamily="34" charset="0"/>
              <a:buChar char="•"/>
            </a:pPr>
            <a:r>
              <a:rPr lang="en-US" sz="1600" b="0" i="0" dirty="0">
                <a:solidFill>
                  <a:srgbClr val="000000"/>
                </a:solidFill>
                <a:effectLst/>
                <a:latin typeface="Times New Roman" panose="02020603050405020304" pitchFamily="18" charset="0"/>
                <a:cs typeface="Times New Roman" panose="02020603050405020304" pitchFamily="18" charset="0"/>
              </a:rPr>
              <a:t>Program funding assistance through WIOA, APIL, and other tax credits. And….</a:t>
            </a:r>
          </a:p>
          <a:p>
            <a:pPr marL="342900" indent="-342900">
              <a:spcAft>
                <a:spcPts val="1200"/>
              </a:spcAft>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Discuss creating a sustainable training program, independent from grant funding assistance.</a:t>
            </a:r>
          </a:p>
          <a:p>
            <a:pPr marL="342900" indent="-342900">
              <a:spcAft>
                <a:spcPts val="1200"/>
              </a:spcAft>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I discuss the ROI of $144.30 in benefits for every $100 spent.</a:t>
            </a:r>
          </a:p>
          <a:p>
            <a:pPr marL="342900" indent="-342900">
              <a:spcAft>
                <a:spcPts val="1200"/>
              </a:spcAft>
              <a:buFont typeface="Arial" panose="020B0604020202020204" pitchFamily="34" charset="0"/>
              <a:buChar char="•"/>
            </a:pPr>
            <a:endParaRPr lang="en-US" sz="1600" dirty="0">
              <a:solidFill>
                <a:srgbClr val="000000"/>
              </a:solidFill>
              <a:latin typeface="Times New Roman" panose="02020603050405020304" pitchFamily="18" charset="0"/>
              <a:cs typeface="Times New Roman" panose="02020603050405020304" pitchFamily="18" charset="0"/>
            </a:endParaRPr>
          </a:p>
          <a:p>
            <a:r>
              <a:rPr lang="en-US" sz="2000" b="0" i="0" dirty="0">
                <a:solidFill>
                  <a:srgbClr val="000000"/>
                </a:solidFill>
                <a:effectLst/>
                <a:latin typeface="Futura Std Book" panose="020B0502020204020303"/>
              </a:rPr>
              <a:t> </a:t>
            </a:r>
          </a:p>
        </p:txBody>
      </p:sp>
    </p:spTree>
    <p:extLst>
      <p:ext uri="{BB962C8B-B14F-4D97-AF65-F5344CB8AC3E}">
        <p14:creationId xmlns:p14="http://schemas.microsoft.com/office/powerpoint/2010/main" val="1873215749"/>
      </p:ext>
    </p:extLst>
  </p:cSld>
  <p:clrMapOvr>
    <a:masterClrMapping/>
  </p:clrMapOvr>
  <p:transition spd="slow" advClick="0" advTm="3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25297" y="533739"/>
            <a:ext cx="6276073" cy="497487"/>
          </a:xfrm>
        </p:spPr>
        <p:txBody>
          <a:bodyPr lIns="0" tIns="0" rIns="0" bIns="0" anchor="t"/>
          <a:lstStyle/>
          <a:p>
            <a:r>
              <a:rPr lang="en-US" sz="2800" dirty="0">
                <a:solidFill>
                  <a:schemeClr val="tx2"/>
                </a:solidFill>
                <a:latin typeface="Futura Std Heavy"/>
                <a:ea typeface="Segoe UI Symbol"/>
                <a:cs typeface="+mn-cs"/>
              </a:rPr>
              <a:t>Meaningful Employer engagement </a:t>
            </a:r>
          </a:p>
          <a:p>
            <a:endParaRPr lang="en-US"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25297" y="1714737"/>
            <a:ext cx="8150030" cy="4646749"/>
          </a:xfrm>
        </p:spPr>
        <p:txBody>
          <a:bodyPr lIns="0" tIns="0" rIns="0" bIns="0" anchor="t">
            <a:normAutofit/>
          </a:bodyPr>
          <a:lstStyle/>
          <a:p>
            <a:pPr>
              <a:lnSpc>
                <a:spcPct val="100000"/>
              </a:lnSpc>
            </a:pPr>
            <a:endParaRPr lang="en-US" sz="1600" i="1" dirty="0">
              <a:solidFill>
                <a:sysClr val="windowText" lastClr="000000"/>
              </a:solidFill>
              <a:highlight>
                <a:srgbClr val="FFFF00"/>
              </a:highlight>
              <a:latin typeface="Times New Roman" panose="02020603050405020304" pitchFamily="18" charset="0"/>
              <a:cs typeface="Times New Roman" panose="02020603050405020304" pitchFamily="18" charset="0"/>
            </a:endParaRPr>
          </a:p>
          <a:p>
            <a:pPr algn="l">
              <a:lnSpc>
                <a:spcPct val="100000"/>
              </a:lnSpc>
            </a:pPr>
            <a:r>
              <a:rPr lang="en-US" sz="1800" b="1" dirty="0">
                <a:solidFill>
                  <a:sysClr val="windowText" lastClr="000000"/>
                </a:solidFill>
                <a:latin typeface="Times New Roman" panose="02020603050405020304" pitchFamily="18" charset="0"/>
                <a:cs typeface="Times New Roman" panose="02020603050405020304" pitchFamily="18" charset="0"/>
              </a:rPr>
              <a:t>Reaching Employers:</a:t>
            </a:r>
          </a:p>
          <a:p>
            <a:pPr algn="l">
              <a:lnSpc>
                <a:spcPct val="100000"/>
              </a:lnSpc>
            </a:pPr>
            <a:r>
              <a:rPr lang="en-US" sz="1400" b="1" dirty="0">
                <a:solidFill>
                  <a:sysClr val="windowText" lastClr="000000"/>
                </a:solidFill>
                <a:latin typeface="Times New Roman" panose="02020603050405020304" pitchFamily="18" charset="0"/>
                <a:cs typeface="Times New Roman" panose="02020603050405020304" pitchFamily="18" charset="0"/>
              </a:rPr>
              <a:t>Referrals</a:t>
            </a:r>
            <a:r>
              <a:rPr lang="en-US" sz="1800" b="1" dirty="0">
                <a:solidFill>
                  <a:sysClr val="windowText" lastClr="000000"/>
                </a:solidFill>
                <a:latin typeface="Times New Roman" panose="02020603050405020304" pitchFamily="18" charset="0"/>
                <a:cs typeface="Times New Roman" panose="02020603050405020304" pitchFamily="18" charset="0"/>
              </a:rPr>
              <a:t>:</a:t>
            </a:r>
          </a:p>
          <a:p>
            <a:pPr algn="l">
              <a:lnSpc>
                <a:spcPct val="100000"/>
              </a:lnSpc>
            </a:pPr>
            <a:r>
              <a:rPr lang="en-US" dirty="0">
                <a:solidFill>
                  <a:sysClr val="windowText" lastClr="000000"/>
                </a:solidFill>
                <a:latin typeface="Times New Roman" panose="02020603050405020304" pitchFamily="18" charset="0"/>
                <a:cs typeface="Times New Roman" panose="02020603050405020304" pitchFamily="18" charset="0"/>
              </a:rPr>
              <a:t>Referrals are by far the best connection to a business. Our Local Area is a blue-collar community, so Quad City Chamber of Commerce and IMEC are my largest referral sources. Referrals are great because a conversation has already taken place where workforce development needs have been identified. This makes an easy transition for me as I can study up on the company, occupations, and the identified need before having that first conversation. </a:t>
            </a:r>
          </a:p>
          <a:p>
            <a:pPr algn="l">
              <a:lnSpc>
                <a:spcPct val="100000"/>
              </a:lnSpc>
            </a:pPr>
            <a:endParaRPr lang="en-US" dirty="0">
              <a:solidFill>
                <a:sysClr val="windowText" lastClr="000000"/>
              </a:solidFill>
              <a:latin typeface="Times New Roman" panose="02020603050405020304" pitchFamily="18" charset="0"/>
              <a:cs typeface="Times New Roman" panose="02020603050405020304" pitchFamily="18" charset="0"/>
            </a:endParaRPr>
          </a:p>
          <a:p>
            <a:pPr algn="l">
              <a:lnSpc>
                <a:spcPct val="100000"/>
              </a:lnSpc>
            </a:pPr>
            <a:r>
              <a:rPr lang="en-US" sz="1400" b="1" dirty="0">
                <a:solidFill>
                  <a:sysClr val="windowText" lastClr="000000"/>
                </a:solidFill>
                <a:latin typeface="Times New Roman" panose="02020603050405020304" pitchFamily="18" charset="0"/>
                <a:cs typeface="Times New Roman" panose="02020603050405020304" pitchFamily="18" charset="0"/>
              </a:rPr>
              <a:t>Cold</a:t>
            </a:r>
            <a:r>
              <a:rPr lang="en-US" dirty="0">
                <a:solidFill>
                  <a:sysClr val="windowText" lastClr="000000"/>
                </a:solidFill>
                <a:latin typeface="Times New Roman" panose="02020603050405020304" pitchFamily="18" charset="0"/>
                <a:cs typeface="Times New Roman" panose="02020603050405020304" pitchFamily="18" charset="0"/>
              </a:rPr>
              <a:t> </a:t>
            </a:r>
            <a:r>
              <a:rPr lang="en-US" sz="1400" b="1" dirty="0">
                <a:solidFill>
                  <a:sysClr val="windowText" lastClr="000000"/>
                </a:solidFill>
                <a:latin typeface="Times New Roman" panose="02020603050405020304" pitchFamily="18" charset="0"/>
                <a:cs typeface="Times New Roman" panose="02020603050405020304" pitchFamily="18" charset="0"/>
              </a:rPr>
              <a:t>Calls</a:t>
            </a:r>
            <a:r>
              <a:rPr lang="en-US" b="1" dirty="0">
                <a:solidFill>
                  <a:sysClr val="windowText" lastClr="000000"/>
                </a:solidFill>
                <a:latin typeface="Times New Roman" panose="02020603050405020304" pitchFamily="18" charset="0"/>
                <a:cs typeface="Times New Roman" panose="02020603050405020304" pitchFamily="18" charset="0"/>
              </a:rPr>
              <a:t>:</a:t>
            </a:r>
          </a:p>
          <a:p>
            <a:pPr algn="l">
              <a:lnSpc>
                <a:spcPct val="100000"/>
              </a:lnSpc>
            </a:pPr>
            <a:r>
              <a:rPr lang="en-US" dirty="0">
                <a:solidFill>
                  <a:sysClr val="windowText" lastClr="000000"/>
                </a:solidFill>
                <a:latin typeface="Times New Roman" panose="02020603050405020304" pitchFamily="18" charset="0"/>
                <a:cs typeface="Times New Roman" panose="02020603050405020304" pitchFamily="18" charset="0"/>
              </a:rPr>
              <a:t>LWIA 13 does conduct some ‘cold call’ outreach. As mentioned before, these typically stem from hearing or reading information about the business that I feel would benefit from workforce development guidance and assistance. </a:t>
            </a:r>
          </a:p>
          <a:p>
            <a:pPr algn="l">
              <a:lnSpc>
                <a:spcPct val="100000"/>
              </a:lnSpc>
            </a:pPr>
            <a:endParaRPr lang="en-US" dirty="0">
              <a:solidFill>
                <a:sysClr val="windowText" lastClr="000000"/>
              </a:solidFill>
              <a:latin typeface="Times New Roman" panose="02020603050405020304" pitchFamily="18" charset="0"/>
              <a:cs typeface="Times New Roman" panose="02020603050405020304" pitchFamily="18" charset="0"/>
            </a:endParaRPr>
          </a:p>
          <a:p>
            <a:pPr algn="l">
              <a:lnSpc>
                <a:spcPct val="100000"/>
              </a:lnSpc>
            </a:pPr>
            <a:r>
              <a:rPr lang="en-US" sz="1400" b="1" dirty="0">
                <a:solidFill>
                  <a:sysClr val="windowText" lastClr="000000"/>
                </a:solidFill>
                <a:latin typeface="Times New Roman" panose="02020603050405020304" pitchFamily="18" charset="0"/>
                <a:cs typeface="Times New Roman" panose="02020603050405020304" pitchFamily="18" charset="0"/>
              </a:rPr>
              <a:t>Events</a:t>
            </a:r>
            <a:r>
              <a:rPr lang="en-US" b="1" dirty="0">
                <a:solidFill>
                  <a:sysClr val="windowText" lastClr="000000"/>
                </a:solidFill>
                <a:latin typeface="Times New Roman" panose="02020603050405020304" pitchFamily="18" charset="0"/>
                <a:cs typeface="Times New Roman" panose="02020603050405020304" pitchFamily="18" charset="0"/>
              </a:rPr>
              <a:t>:</a:t>
            </a:r>
            <a:endParaRPr lang="en-US" dirty="0">
              <a:solidFill>
                <a:sysClr val="windowText" lastClr="000000"/>
              </a:solidFill>
              <a:latin typeface="Times New Roman" panose="02020603050405020304" pitchFamily="18" charset="0"/>
              <a:cs typeface="Times New Roman" panose="02020603050405020304" pitchFamily="18" charset="0"/>
            </a:endParaRPr>
          </a:p>
          <a:p>
            <a:pPr algn="l">
              <a:lnSpc>
                <a:spcPct val="100000"/>
              </a:lnSpc>
            </a:pPr>
            <a:r>
              <a:rPr lang="en-US" dirty="0">
                <a:solidFill>
                  <a:sysClr val="windowText" lastClr="000000"/>
                </a:solidFill>
                <a:latin typeface="Times New Roman" panose="02020603050405020304" pitchFamily="18" charset="0"/>
                <a:cs typeface="Times New Roman" panose="02020603050405020304" pitchFamily="18" charset="0"/>
              </a:rPr>
              <a:t>Our local area conducts stakeholder events and participates in events to get our agency well known in the community. Although this is good in practice, events are not as successful at achieving a 1:1 conversation with a business. </a:t>
            </a:r>
          </a:p>
          <a:p>
            <a:pPr algn="l">
              <a:lnSpc>
                <a:spcPct val="100000"/>
              </a:lnSpc>
            </a:pPr>
            <a:endParaRPr lang="en-US" sz="1800" dirty="0">
              <a:solidFill>
                <a:sysClr val="windowText" lastClr="000000"/>
              </a:solidFill>
              <a:latin typeface="Times New Roman" panose="02020603050405020304" pitchFamily="18" charset="0"/>
              <a:cs typeface="Times New Roman" panose="02020603050405020304" pitchFamily="18" charset="0"/>
            </a:endParaRPr>
          </a:p>
          <a:p>
            <a:pPr algn="l">
              <a:lnSpc>
                <a:spcPct val="100000"/>
              </a:lnSpc>
            </a:pPr>
            <a:endParaRPr lang="en-US" sz="1800" b="0" i="0" u="none" strike="noStrike" baseline="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288000"/>
      </p:ext>
    </p:extLst>
  </p:cSld>
  <p:clrMapOvr>
    <a:masterClrMapping/>
  </p:clrMapOvr>
  <p:transition spd="slow" advClick="0" advTm="3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25297" y="533739"/>
            <a:ext cx="6276073" cy="497487"/>
          </a:xfrm>
        </p:spPr>
        <p:txBody>
          <a:bodyPr lIns="0" tIns="0" rIns="0" bIns="0" anchor="t"/>
          <a:lstStyle/>
          <a:p>
            <a:r>
              <a:rPr lang="en-US" sz="2800" dirty="0">
                <a:solidFill>
                  <a:schemeClr val="tx2"/>
                </a:solidFill>
                <a:latin typeface="Futura Std Heavy"/>
                <a:ea typeface="Segoe UI Symbol"/>
                <a:cs typeface="+mn-cs"/>
              </a:rPr>
              <a:t>Meaningful Employer engagement </a:t>
            </a:r>
          </a:p>
          <a:p>
            <a:endParaRPr lang="en-US"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195653" y="1422005"/>
            <a:ext cx="8150030" cy="4646749"/>
          </a:xfrm>
        </p:spPr>
        <p:txBody>
          <a:bodyPr lIns="0" tIns="0" rIns="0" bIns="0" anchor="t">
            <a:normAutofit/>
          </a:bodyPr>
          <a:lstStyle/>
          <a:p>
            <a:pPr algn="l">
              <a:lnSpc>
                <a:spcPct val="100000"/>
              </a:lnSpc>
            </a:pPr>
            <a:r>
              <a:rPr lang="en-US" sz="1900" b="1" dirty="0">
                <a:solidFill>
                  <a:sysClr val="windowText" lastClr="000000"/>
                </a:solidFill>
                <a:latin typeface="Times New Roman" panose="02020603050405020304" pitchFamily="18" charset="0"/>
                <a:cs typeface="Times New Roman" panose="02020603050405020304" pitchFamily="18" charset="0"/>
              </a:rPr>
              <a:t>Best Practices:</a:t>
            </a:r>
          </a:p>
          <a:p>
            <a:pPr algn="l">
              <a:lnSpc>
                <a:spcPct val="100000"/>
              </a:lnSpc>
            </a:pPr>
            <a:r>
              <a:rPr lang="en-US" sz="1900" b="1" dirty="0">
                <a:solidFill>
                  <a:sysClr val="windowText" lastClr="000000"/>
                </a:solidFill>
                <a:latin typeface="Times New Roman" panose="02020603050405020304" pitchFamily="18" charset="0"/>
                <a:cs typeface="Times New Roman" panose="02020603050405020304" pitchFamily="18" charset="0"/>
              </a:rPr>
              <a:t>Building and keeping relationships with businesses:</a:t>
            </a:r>
          </a:p>
          <a:p>
            <a:pPr algn="l">
              <a:lnSpc>
                <a:spcPct val="100000"/>
              </a:lnSpc>
            </a:pPr>
            <a:endParaRPr lang="en-US" sz="18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lnSpc>
                <a:spcPct val="100000"/>
              </a:lnSpc>
              <a:buAutoNum type="arabicPeriod"/>
            </a:pPr>
            <a:endParaRPr lang="en-US" sz="1400" b="1" dirty="0">
              <a:solidFill>
                <a:sysClr val="windowText" lastClr="000000"/>
              </a:solidFill>
              <a:latin typeface="Times New Roman" panose="02020603050405020304" pitchFamily="18" charset="0"/>
              <a:cs typeface="Times New Roman" panose="02020603050405020304" pitchFamily="18" charset="0"/>
            </a:endParaRPr>
          </a:p>
          <a:p>
            <a:pPr marL="342900" indent="-342900" algn="l">
              <a:lnSpc>
                <a:spcPct val="100000"/>
              </a:lnSpc>
              <a:buAutoNum type="arabicPeriod"/>
            </a:pPr>
            <a:r>
              <a:rPr lang="en-US" sz="1400" b="1" dirty="0">
                <a:solidFill>
                  <a:sysClr val="windowText" lastClr="000000"/>
                </a:solidFill>
                <a:latin typeface="Times New Roman" panose="02020603050405020304" pitchFamily="18" charset="0"/>
                <a:cs typeface="Times New Roman" panose="02020603050405020304" pitchFamily="18" charset="0"/>
              </a:rPr>
              <a:t>Relationship Building with Partners and Stakeholders</a:t>
            </a:r>
          </a:p>
          <a:p>
            <a:pPr marL="342900" indent="-342900" algn="l">
              <a:lnSpc>
                <a:spcPct val="100000"/>
              </a:lnSpc>
              <a:buAutoNum type="arabicPeriod"/>
            </a:pPr>
            <a:r>
              <a:rPr lang="en-US" sz="1500" b="1" dirty="0">
                <a:solidFill>
                  <a:sysClr val="windowText" lastClr="000000"/>
                </a:solidFill>
                <a:latin typeface="Times New Roman" panose="02020603050405020304" pitchFamily="18" charset="0"/>
                <a:cs typeface="Times New Roman" panose="02020603050405020304" pitchFamily="18" charset="0"/>
              </a:rPr>
              <a:t>Relationship Building with Businesses</a:t>
            </a:r>
          </a:p>
          <a:p>
            <a:pPr marL="1028700" lvl="1" indent="-342900">
              <a:lnSpc>
                <a:spcPct val="100000"/>
              </a:lnSpc>
              <a:buFont typeface="Arial" panose="020B0604020202020204" pitchFamily="34" charset="0"/>
              <a:buAutoNum type="arabicPeriod"/>
            </a:pPr>
            <a:r>
              <a:rPr lang="en-US" sz="1200" b="1" dirty="0">
                <a:solidFill>
                  <a:sysClr val="windowText" lastClr="000000"/>
                </a:solidFill>
                <a:latin typeface="Times New Roman" panose="02020603050405020304" pitchFamily="18" charset="0"/>
                <a:cs typeface="Times New Roman" panose="02020603050405020304" pitchFamily="18" charset="0"/>
              </a:rPr>
              <a:t>Research </a:t>
            </a:r>
          </a:p>
          <a:p>
            <a:pPr marL="1028700" lvl="1" indent="-342900">
              <a:lnSpc>
                <a:spcPct val="100000"/>
              </a:lnSpc>
              <a:buFont typeface="Arial" panose="020B0604020202020204" pitchFamily="34" charset="0"/>
              <a:buAutoNum type="arabicPeriod"/>
            </a:pPr>
            <a:r>
              <a:rPr lang="en-US" sz="1200" b="1" dirty="0">
                <a:solidFill>
                  <a:sysClr val="windowText" lastClr="000000"/>
                </a:solidFill>
                <a:latin typeface="Times New Roman" panose="02020603050405020304" pitchFamily="18" charset="0"/>
                <a:cs typeface="Times New Roman" panose="02020603050405020304" pitchFamily="18" charset="0"/>
              </a:rPr>
              <a:t>Listen- Fluid reasoning </a:t>
            </a:r>
          </a:p>
          <a:p>
            <a:pPr marL="1028700" lvl="1" indent="-342900">
              <a:lnSpc>
                <a:spcPct val="100000"/>
              </a:lnSpc>
              <a:buAutoNum type="arabicPeriod"/>
            </a:pPr>
            <a:r>
              <a:rPr lang="en-US" sz="1200" b="1" dirty="0">
                <a:solidFill>
                  <a:sysClr val="windowText" lastClr="000000"/>
                </a:solidFill>
                <a:latin typeface="Times New Roman" panose="02020603050405020304" pitchFamily="18" charset="0"/>
                <a:cs typeface="Times New Roman" panose="02020603050405020304" pitchFamily="18" charset="0"/>
              </a:rPr>
              <a:t>Empathy</a:t>
            </a:r>
          </a:p>
          <a:p>
            <a:pPr marL="1028700" lvl="1" indent="-342900">
              <a:lnSpc>
                <a:spcPct val="100000"/>
              </a:lnSpc>
              <a:buAutoNum type="arabicPeriod"/>
            </a:pPr>
            <a:r>
              <a:rPr lang="en-US" sz="1200" b="1" dirty="0">
                <a:solidFill>
                  <a:sysClr val="windowText" lastClr="000000"/>
                </a:solidFill>
                <a:latin typeface="Times New Roman" panose="02020603050405020304" pitchFamily="18" charset="0"/>
                <a:cs typeface="Times New Roman" panose="02020603050405020304" pitchFamily="18" charset="0"/>
              </a:rPr>
              <a:t>Follow up</a:t>
            </a:r>
          </a:p>
          <a:p>
            <a:pPr marL="1028700" lvl="1" indent="-342900">
              <a:lnSpc>
                <a:spcPct val="100000"/>
              </a:lnSpc>
              <a:buAutoNum type="arabicPeriod"/>
            </a:pPr>
            <a:r>
              <a:rPr lang="en-US" sz="1200" b="1" dirty="0">
                <a:solidFill>
                  <a:sysClr val="windowText" lastClr="000000"/>
                </a:solidFill>
                <a:latin typeface="Times New Roman" panose="02020603050405020304" pitchFamily="18" charset="0"/>
                <a:cs typeface="Times New Roman" panose="02020603050405020304" pitchFamily="18" charset="0"/>
              </a:rPr>
              <a:t>Follow Through </a:t>
            </a:r>
          </a:p>
          <a:p>
            <a:pPr marL="342900" indent="-342900" algn="l">
              <a:lnSpc>
                <a:spcPct val="100000"/>
              </a:lnSpc>
              <a:buAutoNum type="arabicPeriod"/>
            </a:pPr>
            <a:r>
              <a:rPr lang="en-US" sz="1500" b="1" dirty="0">
                <a:solidFill>
                  <a:sysClr val="windowText" lastClr="000000"/>
                </a:solidFill>
                <a:latin typeface="Times New Roman" panose="02020603050405020304" pitchFamily="18" charset="0"/>
                <a:cs typeface="Times New Roman" panose="02020603050405020304" pitchFamily="18" charset="0"/>
              </a:rPr>
              <a:t>Lead the Initiative </a:t>
            </a:r>
          </a:p>
          <a:p>
            <a:pPr lvl="1" indent="0">
              <a:lnSpc>
                <a:spcPct val="100000"/>
              </a:lnSpc>
              <a:buNone/>
            </a:pPr>
            <a:endParaRPr lang="en-US" sz="1300" dirty="0">
              <a:solidFill>
                <a:sysClr val="windowText" lastClr="000000"/>
              </a:solidFill>
              <a:latin typeface="Times New Roman" panose="02020603050405020304" pitchFamily="18" charset="0"/>
              <a:cs typeface="Times New Roman" panose="02020603050405020304" pitchFamily="18" charset="0"/>
            </a:endParaRPr>
          </a:p>
          <a:p>
            <a:pPr algn="l">
              <a:lnSpc>
                <a:spcPct val="100000"/>
              </a:lnSpc>
            </a:pPr>
            <a:endParaRPr lang="en-US" sz="1800" b="0" i="0" u="none" strike="noStrike" baseline="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413887"/>
      </p:ext>
    </p:extLst>
  </p:cSld>
  <p:clrMapOvr>
    <a:masterClrMapping/>
  </p:clrMapOvr>
  <p:transition spd="slow" advClick="0" advTm="3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25297" y="533739"/>
            <a:ext cx="6276073" cy="497487"/>
          </a:xfrm>
        </p:spPr>
        <p:txBody>
          <a:bodyPr lIns="0" tIns="0" rIns="0" bIns="0" anchor="t"/>
          <a:lstStyle/>
          <a:p>
            <a:r>
              <a:rPr lang="en-US" sz="2800" dirty="0">
                <a:solidFill>
                  <a:schemeClr val="tx2"/>
                </a:solidFill>
                <a:latin typeface="Futura Std Heavy"/>
                <a:ea typeface="Segoe UI Symbol"/>
                <a:cs typeface="+mn-cs"/>
              </a:rPr>
              <a:t>Meaningful Employer engagement </a:t>
            </a:r>
          </a:p>
          <a:p>
            <a:endParaRPr lang="en-US"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195653" y="1422005"/>
            <a:ext cx="8150030" cy="4646749"/>
          </a:xfrm>
        </p:spPr>
        <p:txBody>
          <a:bodyPr lIns="0" tIns="0" rIns="0" bIns="0" anchor="t">
            <a:normAutofit/>
          </a:bodyPr>
          <a:lstStyle/>
          <a:p>
            <a:pPr algn="l">
              <a:lnSpc>
                <a:spcPct val="100000"/>
              </a:lnSpc>
            </a:pPr>
            <a:r>
              <a:rPr lang="en-US" sz="1900" b="1" dirty="0">
                <a:solidFill>
                  <a:sysClr val="windowText" lastClr="000000"/>
                </a:solidFill>
                <a:latin typeface="Times New Roman" panose="02020603050405020304" pitchFamily="18" charset="0"/>
                <a:cs typeface="Times New Roman" panose="02020603050405020304" pitchFamily="18" charset="0"/>
              </a:rPr>
              <a:t>Best Practices:</a:t>
            </a:r>
          </a:p>
          <a:p>
            <a:pPr algn="l">
              <a:lnSpc>
                <a:spcPct val="100000"/>
              </a:lnSpc>
            </a:pPr>
            <a:endParaRPr lang="en-US" sz="1800" dirty="0">
              <a:solidFill>
                <a:sysClr val="windowText" lastClr="000000"/>
              </a:solidFill>
              <a:latin typeface="Times New Roman" panose="02020603050405020304" pitchFamily="18" charset="0"/>
              <a:cs typeface="Times New Roman" panose="02020603050405020304" pitchFamily="18" charset="0"/>
            </a:endParaRPr>
          </a:p>
          <a:p>
            <a:pPr algn="l">
              <a:lnSpc>
                <a:spcPct val="100000"/>
              </a:lnSpc>
            </a:pPr>
            <a:r>
              <a:rPr lang="en-US" sz="1400" b="1" dirty="0">
                <a:solidFill>
                  <a:sysClr val="windowText" lastClr="000000"/>
                </a:solidFill>
                <a:latin typeface="Times New Roman" panose="02020603050405020304" pitchFamily="18" charset="0"/>
                <a:cs typeface="Times New Roman" panose="02020603050405020304" pitchFamily="18" charset="0"/>
              </a:rPr>
              <a:t>Using a checklist with the business to keep us on track:</a:t>
            </a:r>
          </a:p>
          <a:p>
            <a:pPr marL="342900" indent="-342900" algn="l">
              <a:lnSpc>
                <a:spcPct val="100000"/>
              </a:lnSpc>
              <a:buAutoNum type="arabicPeriod"/>
            </a:pPr>
            <a:r>
              <a:rPr lang="en-US" sz="1400" b="1" dirty="0">
                <a:solidFill>
                  <a:sysClr val="windowText" lastClr="000000"/>
                </a:solidFill>
                <a:latin typeface="Times New Roman" panose="02020603050405020304" pitchFamily="18" charset="0"/>
                <a:cs typeface="Times New Roman" panose="02020603050405020304" pitchFamily="18" charset="0"/>
              </a:rPr>
              <a:t>Review Occupation/Job Description</a:t>
            </a:r>
          </a:p>
          <a:p>
            <a:pPr marL="342900" indent="-342900" algn="l">
              <a:lnSpc>
                <a:spcPct val="100000"/>
              </a:lnSpc>
              <a:buAutoNum type="arabicPeriod"/>
            </a:pPr>
            <a:r>
              <a:rPr lang="en-US" sz="1400" b="1" dirty="0">
                <a:solidFill>
                  <a:sysClr val="windowText" lastClr="000000"/>
                </a:solidFill>
                <a:latin typeface="Times New Roman" panose="02020603050405020304" pitchFamily="18" charset="0"/>
                <a:cs typeface="Times New Roman" panose="02020603050405020304" pitchFamily="18" charset="0"/>
              </a:rPr>
              <a:t>Identify the related training instruction requirements, begin identifying related training providers. Including costs and location.</a:t>
            </a:r>
          </a:p>
          <a:p>
            <a:pPr marL="342900" indent="-342900" algn="l">
              <a:lnSpc>
                <a:spcPct val="100000"/>
              </a:lnSpc>
              <a:buAutoNum type="arabicPeriod"/>
            </a:pPr>
            <a:r>
              <a:rPr lang="en-US" sz="1400" b="1" dirty="0">
                <a:solidFill>
                  <a:sysClr val="windowText" lastClr="000000"/>
                </a:solidFill>
                <a:latin typeface="Times New Roman" panose="02020603050405020304" pitchFamily="18" charset="0"/>
                <a:cs typeface="Times New Roman" panose="02020603050405020304" pitchFamily="18" charset="0"/>
              </a:rPr>
              <a:t>Review and edit the work process schedule</a:t>
            </a:r>
          </a:p>
          <a:p>
            <a:pPr marL="342900" indent="-342900" algn="l">
              <a:lnSpc>
                <a:spcPct val="100000"/>
              </a:lnSpc>
              <a:buAutoNum type="arabicPeriod"/>
            </a:pPr>
            <a:r>
              <a:rPr lang="en-US" sz="1400" b="1" dirty="0">
                <a:solidFill>
                  <a:sysClr val="windowText" lastClr="000000"/>
                </a:solidFill>
                <a:latin typeface="Times New Roman" panose="02020603050405020304" pitchFamily="18" charset="0"/>
                <a:cs typeface="Times New Roman" panose="02020603050405020304" pitchFamily="18" charset="0"/>
              </a:rPr>
              <a:t>Review of wages/ wage schedule</a:t>
            </a:r>
          </a:p>
          <a:p>
            <a:pPr marL="342900" indent="-342900" algn="l">
              <a:lnSpc>
                <a:spcPct val="100000"/>
              </a:lnSpc>
              <a:buAutoNum type="arabicPeriod"/>
            </a:pPr>
            <a:r>
              <a:rPr lang="en-US" sz="1400" b="1" dirty="0">
                <a:solidFill>
                  <a:sysClr val="windowText" lastClr="000000"/>
                </a:solidFill>
                <a:latin typeface="Times New Roman" panose="02020603050405020304" pitchFamily="18" charset="0"/>
                <a:cs typeface="Times New Roman" panose="02020603050405020304" pitchFamily="18" charset="0"/>
              </a:rPr>
              <a:t>Submit Appendix A to Department of Labor</a:t>
            </a:r>
          </a:p>
          <a:p>
            <a:pPr lvl="1" indent="0">
              <a:lnSpc>
                <a:spcPct val="100000"/>
              </a:lnSpc>
              <a:buNone/>
            </a:pPr>
            <a:endParaRPr lang="en-US" sz="1300" dirty="0">
              <a:solidFill>
                <a:sysClr val="windowText" lastClr="000000"/>
              </a:solidFill>
              <a:latin typeface="Times New Roman" panose="02020603050405020304" pitchFamily="18" charset="0"/>
              <a:cs typeface="Times New Roman" panose="02020603050405020304" pitchFamily="18" charset="0"/>
            </a:endParaRPr>
          </a:p>
          <a:p>
            <a:pPr algn="l">
              <a:lnSpc>
                <a:spcPct val="100000"/>
              </a:lnSpc>
            </a:pPr>
            <a:endParaRPr lang="en-US" sz="1800" b="0" i="0" u="none" strike="noStrike" baseline="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396142"/>
      </p:ext>
    </p:extLst>
  </p:cSld>
  <p:clrMapOvr>
    <a:masterClrMapping/>
  </p:clrMapOvr>
  <p:transition spd="slow" advClick="0" advTm="3000">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OFFICE THEME" val="IU67DOd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0000"/>
      </a:dk1>
      <a:lt1>
        <a:srgbClr val="FFFFFF"/>
      </a:lt1>
      <a:dk2>
        <a:srgbClr val="002069"/>
      </a:dk2>
      <a:lt2>
        <a:srgbClr val="E7E6E6"/>
      </a:lt2>
      <a:accent1>
        <a:srgbClr val="AA182C"/>
      </a:accent1>
      <a:accent2>
        <a:srgbClr val="ED7D31"/>
      </a:accent2>
      <a:accent3>
        <a:srgbClr val="638C1C"/>
      </a:accent3>
      <a:accent4>
        <a:srgbClr val="002069"/>
      </a:accent4>
      <a:accent5>
        <a:srgbClr val="AA182C"/>
      </a:accent5>
      <a:accent6>
        <a:srgbClr val="4D4D4D"/>
      </a:accent6>
      <a:hlink>
        <a:srgbClr val="002069"/>
      </a:hlink>
      <a:folHlink>
        <a:srgbClr val="638C1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020E0D-0095-4655-BB55-41130422F1B8}"/>
</file>

<file path=customXml/itemProps2.xml><?xml version="1.0" encoding="utf-8"?>
<ds:datastoreItem xmlns:ds="http://schemas.openxmlformats.org/officeDocument/2006/customXml" ds:itemID="{641EBEFB-7CA0-4671-A34E-E94BB1632940}">
  <ds:schemaRefs>
    <ds:schemaRef ds:uri="http://purl.org/dc/elements/1.1/"/>
    <ds:schemaRef ds:uri="969e2b6f-3a6c-4e00-a1a2-422c9f0ee88c"/>
    <ds:schemaRef ds:uri="http://schemas.microsoft.com/office/2006/metadata/properties"/>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e5d1d0a6-0b5a-4647-8b5b-d7b734dedeba"/>
    <ds:schemaRef ds:uri="http://purl.org/dc/dcmitype/"/>
  </ds:schemaRefs>
</ds:datastoreItem>
</file>

<file path=customXml/itemProps3.xml><?xml version="1.0" encoding="utf-8"?>
<ds:datastoreItem xmlns:ds="http://schemas.openxmlformats.org/officeDocument/2006/customXml" ds:itemID="{698D89FA-669B-4E64-A40E-678F664AB2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33420</TotalTime>
  <Words>3091</Words>
  <Application>Microsoft Office PowerPoint</Application>
  <PresentationFormat>On-screen Show (4:3)</PresentationFormat>
  <Paragraphs>371</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Arial</vt:lpstr>
      <vt:lpstr>Calibri</vt:lpstr>
      <vt:lpstr>Courier New</vt:lpstr>
      <vt:lpstr>Futura Std Book</vt:lpstr>
      <vt:lpstr>Futura Std Heavy</vt:lpstr>
      <vt:lpstr>Lato</vt:lpstr>
      <vt:lpstr>Segoe UI 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APIL Grantee Webinar Slides LWIA13</dc:title>
  <dc:creator>Jafar</dc:creator>
  <cp:lastModifiedBy>Sarah M. Cleveland, American Job Center ®</cp:lastModifiedBy>
  <cp:revision>230</cp:revision>
  <cp:lastPrinted>2025-04-01T15:03:55Z</cp:lastPrinted>
  <dcterms:created xsi:type="dcterms:W3CDTF">2015-05-25T12:45:08Z</dcterms:created>
  <dcterms:modified xsi:type="dcterms:W3CDTF">2025-04-01T15:04:00Z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ArticulateGUID">
    <vt:lpwstr>86292B1C-1FD6-4DDE-9B5A-A5AFF6FE6818</vt:lpwstr>
  </property>
  <property fmtid="{D5CDD505-2E9C-101B-9397-08002B2CF9AE}" pid="4" name="ArticulatePath">
    <vt:lpwstr>IWN-20_IWIB-BEC_Presentation-A</vt:lpwstr>
  </property>
  <property fmtid="{D5CDD505-2E9C-101B-9397-08002B2CF9AE}" pid="5" name="MediaServiceImageTags">
    <vt:lpwstr/>
  </property>
</Properties>
</file>